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84" r:id="rId3"/>
    <p:sldId id="268" r:id="rId4"/>
    <p:sldId id="321" r:id="rId5"/>
    <p:sldId id="378" r:id="rId6"/>
    <p:sldId id="385" r:id="rId7"/>
    <p:sldId id="386" r:id="rId8"/>
    <p:sldId id="389" r:id="rId9"/>
    <p:sldId id="387" r:id="rId10"/>
    <p:sldId id="390" r:id="rId11"/>
    <p:sldId id="388" r:id="rId12"/>
    <p:sldId id="391" r:id="rId13"/>
    <p:sldId id="392" r:id="rId14"/>
    <p:sldId id="395" r:id="rId15"/>
    <p:sldId id="396" r:id="rId16"/>
    <p:sldId id="397" r:id="rId17"/>
    <p:sldId id="394" r:id="rId18"/>
    <p:sldId id="393" r:id="rId19"/>
    <p:sldId id="400" r:id="rId20"/>
    <p:sldId id="398" r:id="rId21"/>
    <p:sldId id="399" r:id="rId22"/>
    <p:sldId id="401" r:id="rId23"/>
    <p:sldId id="402" r:id="rId24"/>
    <p:sldId id="403" r:id="rId25"/>
    <p:sldId id="404" r:id="rId26"/>
    <p:sldId id="406" r:id="rId27"/>
    <p:sldId id="417" r:id="rId28"/>
    <p:sldId id="407" r:id="rId29"/>
    <p:sldId id="409" r:id="rId30"/>
    <p:sldId id="408" r:id="rId31"/>
    <p:sldId id="410" r:id="rId32"/>
    <p:sldId id="411" r:id="rId33"/>
    <p:sldId id="412" r:id="rId34"/>
    <p:sldId id="405" r:id="rId35"/>
    <p:sldId id="413" r:id="rId36"/>
    <p:sldId id="418" r:id="rId37"/>
    <p:sldId id="414" r:id="rId38"/>
    <p:sldId id="415" r:id="rId39"/>
    <p:sldId id="416" r:id="rId40"/>
    <p:sldId id="383" r:id="rId41"/>
    <p:sldId id="419" r:id="rId42"/>
    <p:sldId id="380" r:id="rId43"/>
    <p:sldId id="420" r:id="rId44"/>
    <p:sldId id="381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28" r:id="rId53"/>
    <p:sldId id="429" r:id="rId54"/>
    <p:sldId id="431" r:id="rId55"/>
    <p:sldId id="430" r:id="rId56"/>
    <p:sldId id="432" r:id="rId57"/>
    <p:sldId id="435" r:id="rId58"/>
    <p:sldId id="433" r:id="rId59"/>
    <p:sldId id="434" r:id="rId60"/>
    <p:sldId id="436" r:id="rId61"/>
    <p:sldId id="437" r:id="rId6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9" autoAdjust="0"/>
    <p:restoredTop sz="88683" autoAdjust="0"/>
  </p:normalViewPr>
  <p:slideViewPr>
    <p:cSldViewPr>
      <p:cViewPr varScale="1">
        <p:scale>
          <a:sx n="77" d="100"/>
          <a:sy n="77" d="100"/>
        </p:scale>
        <p:origin x="-14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2E186-A846-44C4-860C-496C15ADF626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6DBE7-DE25-4454-9C98-984FF9F12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第一課 穩固根基</a:t>
            </a:r>
            <a:endParaRPr lang="en-US" sz="60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學習聖經的基本原則</a:t>
            </a:r>
            <a:endParaRPr lang="en-US" altLang="zh-CN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5843096" y="6482114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聖徒裝備課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程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101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如何</a:t>
            </a:r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學習聖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經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ym typeface="Wingdings"/>
              </a:rPr>
              <a:t> </a:t>
            </a:r>
            <a:r>
              <a:rPr lang="zh-TW" altLang="en-US" dirty="0"/>
              <a:t>學習聖經的基本原則 </a:t>
            </a:r>
            <a:r>
              <a:rPr lang="zh-TW" altLang="en-US" dirty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>
                <a:solidFill>
                  <a:srgbClr val="FFFF00"/>
                </a:solidFill>
              </a:rPr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聖</a:t>
            </a:r>
            <a:r>
              <a:rPr lang="zh-CN" altLang="zh-CN" sz="4000" dirty="0"/>
              <a:t>經的意思取決於作者</a:t>
            </a:r>
            <a:r>
              <a:rPr lang="en-US" altLang="zh-CN" sz="4000" dirty="0"/>
              <a:t> (Authorial Intent)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唯一</a:t>
            </a:r>
            <a:r>
              <a:rPr lang="zh-CN" altLang="zh-CN" sz="4000" dirty="0"/>
              <a:t>的意思或解釋</a:t>
            </a:r>
            <a:r>
              <a:rPr lang="en-US" altLang="zh-CN" sz="4000" dirty="0"/>
              <a:t> (Single Meaning)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多重</a:t>
            </a:r>
            <a:r>
              <a:rPr lang="zh-CN" altLang="zh-CN" sz="4000" dirty="0"/>
              <a:t>的指代和應用</a:t>
            </a:r>
            <a:r>
              <a:rPr lang="en-US" altLang="zh-CN" sz="4000" dirty="0"/>
              <a:t> (Multiple Referent and Application)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377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學習聖經最重要是明白聖經的</a:t>
            </a:r>
            <a:r>
              <a:rPr lang="zh-CN" altLang="zh-CN" dirty="0" smtClean="0"/>
              <a:t>意思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有人的看聖經的第一個想法：</a:t>
            </a:r>
            <a:endParaRPr lang="en-US" altLang="zh-CN" sz="4000" dirty="0" smtClean="0"/>
          </a:p>
          <a:p>
            <a:pPr lvl="1"/>
            <a:r>
              <a:rPr lang="zh-TW" altLang="en-US" sz="3600" dirty="0"/>
              <a:t>這段經文</a:t>
            </a:r>
            <a:r>
              <a:rPr lang="zh-TW" altLang="en-US" sz="3600" dirty="0">
                <a:solidFill>
                  <a:srgbClr val="FFFF00"/>
                </a:solidFill>
              </a:rPr>
              <a:t>與我</a:t>
            </a:r>
            <a:r>
              <a:rPr lang="zh-TW" altLang="en-US" sz="3600" dirty="0"/>
              <a:t>有什麼關係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lvl="1"/>
            <a:r>
              <a:rPr lang="zh-TW" altLang="en-US" sz="3600" dirty="0"/>
              <a:t>神今天要用這段經文</a:t>
            </a:r>
            <a:r>
              <a:rPr lang="zh-TW" altLang="en-US" sz="3600" dirty="0">
                <a:solidFill>
                  <a:srgbClr val="FFFF00"/>
                </a:solidFill>
              </a:rPr>
              <a:t>對我</a:t>
            </a:r>
            <a:r>
              <a:rPr lang="zh-TW" altLang="en-US" sz="3600" dirty="0"/>
              <a:t>現在的處境說什麼話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lvl="1"/>
            <a:r>
              <a:rPr lang="zh-TW" altLang="en-US" sz="3600" dirty="0"/>
              <a:t>這段經文告訴我，</a:t>
            </a:r>
            <a:r>
              <a:rPr lang="zh-TW" altLang="en-US" sz="3600" dirty="0" smtClean="0">
                <a:solidFill>
                  <a:srgbClr val="FFFF00"/>
                </a:solidFill>
              </a:rPr>
              <a:t>我</a:t>
            </a:r>
            <a:r>
              <a:rPr lang="zh-TW" altLang="en-US" sz="3600" dirty="0" smtClean="0"/>
              <a:t>應</a:t>
            </a:r>
            <a:r>
              <a:rPr lang="zh-TW" altLang="en-US" sz="3600" dirty="0"/>
              <a:t>該怎麼做</a:t>
            </a:r>
            <a:r>
              <a:rPr lang="zh-TW" altLang="en-US" sz="3600" dirty="0" smtClean="0"/>
              <a:t>？</a:t>
            </a:r>
            <a:endParaRPr lang="en-US" altLang="zh-TW" sz="3600" dirty="0" smtClean="0"/>
          </a:p>
          <a:p>
            <a:pPr lvl="1"/>
            <a:r>
              <a:rPr lang="zh-TW" altLang="en-US" sz="3600" dirty="0"/>
              <a:t>我不管聖經是什麼意思，只要</a:t>
            </a:r>
            <a:r>
              <a:rPr lang="zh-TW" altLang="en-US" sz="3600" dirty="0">
                <a:solidFill>
                  <a:srgbClr val="FFFF00"/>
                </a:solidFill>
              </a:rPr>
              <a:t>對我</a:t>
            </a:r>
            <a:r>
              <a:rPr lang="zh-TW" altLang="en-US" sz="3600" dirty="0"/>
              <a:t>有幫助就可以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58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</a:rPr>
              <a:t>正確的應用</a:t>
            </a:r>
            <a:r>
              <a:rPr lang="zh-TW" altLang="en-US" sz="3600" dirty="0"/>
              <a:t>必須以</a:t>
            </a:r>
            <a:r>
              <a:rPr lang="zh-TW" altLang="en-US" sz="3600" dirty="0">
                <a:solidFill>
                  <a:srgbClr val="FFFF00"/>
                </a:solidFill>
              </a:rPr>
              <a:t>正確的解經</a:t>
            </a:r>
            <a:r>
              <a:rPr lang="zh-TW" altLang="en-US" sz="3600" dirty="0"/>
              <a:t>為基礎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/>
          </a:bodyPr>
          <a:lstStyle/>
          <a:p>
            <a:r>
              <a:rPr lang="en-US" altLang="zh-CN" b="1" u="sng" dirty="0" smtClean="0"/>
              <a:t>Milton Terry</a:t>
            </a:r>
            <a:r>
              <a:rPr lang="en-US" altLang="zh-CN" dirty="0" smtClean="0"/>
              <a:t>: </a:t>
            </a:r>
            <a:r>
              <a:rPr lang="zh-CN" altLang="zh-CN" dirty="0" smtClean="0"/>
              <a:t>在</a:t>
            </a:r>
            <a:r>
              <a:rPr lang="zh-CN" altLang="zh-CN" dirty="0"/>
              <a:t>我們為個人屬靈生命而學習聖經的時候，我們要記得</a:t>
            </a:r>
            <a:r>
              <a:rPr lang="zh-CN" altLang="zh-CN" dirty="0">
                <a:solidFill>
                  <a:srgbClr val="FFFF00"/>
                </a:solidFill>
              </a:rPr>
              <a:t>首要的事，最大的事，是要明白聖經作者要表達的意思</a:t>
            </a:r>
            <a:r>
              <a:rPr lang="zh-CN" altLang="zh-CN" dirty="0"/>
              <a:t>。除非我們真正把握了經文的本意，不然我們不可能有什麼</a:t>
            </a:r>
            <a:r>
              <a:rPr lang="zh-CN" altLang="zh-CN" dirty="0">
                <a:solidFill>
                  <a:srgbClr val="FFFF00"/>
                </a:solidFill>
              </a:rPr>
              <a:t>正確的應用</a:t>
            </a:r>
            <a:r>
              <a:rPr lang="zh-CN" altLang="zh-CN" dirty="0"/>
              <a:t>，也不可能學到讓我們有益的功課。若在錯誤理解聖經的情況下，總結任何道德的真理，這是一個當受譴責的做法。只有當一個人清楚明白了經文在“文法歷史”下的本意，他才有資格給出合適的應用，而這應用也必須是經文的詞句和上下文所允許的。</a:t>
            </a:r>
          </a:p>
          <a:p>
            <a:pPr marL="0" indent="0">
              <a:buNone/>
            </a:pPr>
            <a:r>
              <a:rPr lang="en-US" altLang="zh-CN" sz="2200" dirty="0"/>
              <a:t>M.S. Terry, </a:t>
            </a:r>
            <a:r>
              <a:rPr lang="en-US" altLang="zh-CN" sz="2200" i="1" dirty="0"/>
              <a:t>Biblical Hermeneutics: A Treatise on the Interpretation of the Old and New Testaments</a:t>
            </a:r>
            <a:r>
              <a:rPr lang="en-US" altLang="zh-CN" sz="2200" dirty="0"/>
              <a:t> (1885; reprint, Grand Rapids: Zondervan, 1947), </a:t>
            </a:r>
            <a:r>
              <a:rPr lang="en-US" altLang="zh-CN" sz="2200" dirty="0" smtClean="0"/>
              <a:t>600</a:t>
            </a:r>
            <a:r>
              <a:rPr lang="en-US" altLang="zh-CN" sz="2200" dirty="0"/>
              <a:t>.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9114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</a:rPr>
              <a:t>正確的應用</a:t>
            </a:r>
            <a:r>
              <a:rPr lang="zh-TW" altLang="en-US" sz="3600" dirty="0"/>
              <a:t>必須以</a:t>
            </a:r>
            <a:r>
              <a:rPr lang="zh-TW" altLang="en-US" sz="3600" dirty="0">
                <a:solidFill>
                  <a:srgbClr val="FFFF00"/>
                </a:solidFill>
              </a:rPr>
              <a:t>正確的解經</a:t>
            </a:r>
            <a:r>
              <a:rPr lang="zh-TW" altLang="en-US" sz="3600" dirty="0"/>
              <a:t>為基礎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不追求</a:t>
            </a:r>
            <a:r>
              <a:rPr lang="zh-CN" altLang="en-US" sz="4000" dirty="0" smtClean="0"/>
              <a:t>明白聖經意思，反而</a:t>
            </a:r>
            <a:r>
              <a:rPr lang="zh-CN" altLang="en-US" sz="4000" dirty="0"/>
              <a:t>會造成生活與聖經</a:t>
            </a:r>
            <a:r>
              <a:rPr lang="zh-CN" altLang="en-US" sz="4000" dirty="0" smtClean="0"/>
              <a:t>的</a:t>
            </a:r>
            <a:r>
              <a:rPr lang="zh-CN" altLang="en-US" sz="4000" dirty="0" smtClean="0">
                <a:solidFill>
                  <a:srgbClr val="FFFF00"/>
                </a:solidFill>
              </a:rPr>
              <a:t>雙向脫節</a:t>
            </a:r>
            <a:r>
              <a:rPr lang="zh-CN" altLang="en-US" sz="4000" dirty="0" smtClean="0"/>
              <a:t>：</a:t>
            </a:r>
            <a:endParaRPr lang="en-US" altLang="zh-CN" sz="4000" dirty="0" smtClean="0"/>
          </a:p>
          <a:p>
            <a:pPr lvl="1"/>
            <a:r>
              <a:rPr lang="zh-CN" altLang="zh-CN" sz="4000" dirty="0"/>
              <a:t>面對</a:t>
            </a:r>
            <a:r>
              <a:rPr lang="zh-CN" altLang="zh-CN" sz="4000" dirty="0">
                <a:solidFill>
                  <a:srgbClr val="FFFF00"/>
                </a:solidFill>
              </a:rPr>
              <a:t>聖經</a:t>
            </a:r>
            <a:r>
              <a:rPr lang="zh-CN" altLang="zh-CN" sz="4000" dirty="0" smtClean="0"/>
              <a:t>，不能</a:t>
            </a:r>
            <a:r>
              <a:rPr lang="zh-CN" altLang="zh-CN" sz="4000" dirty="0"/>
              <a:t>把聖經的教</a:t>
            </a:r>
            <a:r>
              <a:rPr lang="zh-CN" altLang="zh-CN" sz="4000" dirty="0" smtClean="0"/>
              <a:t>導</a:t>
            </a:r>
            <a:r>
              <a:rPr lang="zh-CN" altLang="en-US" sz="4000" dirty="0"/>
              <a:t>活在</a:t>
            </a:r>
            <a:r>
              <a:rPr lang="zh-CN" altLang="zh-CN" sz="4000" dirty="0" smtClean="0"/>
              <a:t>生活</a:t>
            </a:r>
            <a:r>
              <a:rPr lang="zh-CN" altLang="en-US" sz="4000" dirty="0" smtClean="0"/>
              <a:t>之中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35773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聖</a:t>
            </a:r>
            <a:r>
              <a:rPr lang="zh-CN" altLang="en-US" dirty="0" smtClean="0">
                <a:solidFill>
                  <a:srgbClr val="FFFF00"/>
                </a:solidFill>
              </a:rPr>
              <a:t>經</a:t>
            </a:r>
            <a:r>
              <a:rPr lang="zh-CN" altLang="en-US" dirty="0" smtClean="0"/>
              <a:t>與生活的脫節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u="sng" dirty="0" smtClean="0"/>
              <a:t>提摩太前書</a:t>
            </a:r>
            <a:r>
              <a:rPr lang="en-US" altLang="zh-TW" sz="4400" b="1" u="sng" dirty="0" smtClean="0"/>
              <a:t>3:2</a:t>
            </a:r>
            <a:r>
              <a:rPr lang="en-US" altLang="zh-TW" sz="4400" dirty="0" smtClean="0"/>
              <a:t> </a:t>
            </a:r>
            <a:r>
              <a:rPr lang="en-US" altLang="zh-TW" sz="4400" dirty="0"/>
              <a:t>“</a:t>
            </a:r>
            <a:r>
              <a:rPr lang="zh-TW" altLang="en-US" sz="4400" dirty="0">
                <a:solidFill>
                  <a:srgbClr val="FFFF00"/>
                </a:solidFill>
              </a:rPr>
              <a:t>作監督的，必須無可指責</a:t>
            </a:r>
            <a:r>
              <a:rPr lang="zh-TW" altLang="en-US" sz="4400" dirty="0"/>
              <a:t>，只作一個婦人的丈夫，有節制，自守，端正。樂意接待遠人，善於教導。</a:t>
            </a:r>
            <a:r>
              <a:rPr lang="zh-TW" altLang="en-US" sz="4400" dirty="0" smtClean="0"/>
              <a:t>”</a:t>
            </a:r>
            <a:endParaRPr lang="en-US" altLang="zh-TW" sz="4400" dirty="0" smtClean="0"/>
          </a:p>
          <a:p>
            <a:r>
              <a:rPr lang="zh-CN" altLang="en-US" sz="4400" dirty="0"/>
              <a:t>監</a:t>
            </a:r>
            <a:r>
              <a:rPr lang="zh-CN" altLang="en-US" sz="4400" dirty="0" smtClean="0"/>
              <a:t>督</a:t>
            </a:r>
            <a:r>
              <a:rPr lang="en-US" altLang="zh-CN" sz="4400" dirty="0" smtClean="0"/>
              <a:t>=</a:t>
            </a:r>
            <a:r>
              <a:rPr lang="zh-CN" altLang="en-US" sz="4400" dirty="0" smtClean="0"/>
              <a:t>牧師</a:t>
            </a:r>
            <a:r>
              <a:rPr lang="en-US" altLang="zh-CN" sz="4400" dirty="0" smtClean="0"/>
              <a:t>=</a:t>
            </a:r>
            <a:r>
              <a:rPr lang="zh-CN" altLang="en-US" sz="4400" dirty="0" smtClean="0"/>
              <a:t>長老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94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聖經</a:t>
            </a:r>
            <a:r>
              <a:rPr lang="zh-CN" altLang="en-US" dirty="0"/>
              <a:t>與生活的脫節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u="sng" dirty="0" smtClean="0"/>
              <a:t>使徒行傳</a:t>
            </a:r>
            <a:r>
              <a:rPr lang="en-US" altLang="zh-TW" sz="4400" b="1" u="sng" dirty="0" smtClean="0"/>
              <a:t>20:28</a:t>
            </a:r>
            <a:r>
              <a:rPr lang="en-US" altLang="zh-TW" sz="4400" dirty="0" smtClean="0"/>
              <a:t> </a:t>
            </a:r>
            <a:r>
              <a:rPr lang="zh-CN" altLang="en-US" sz="4400" dirty="0" smtClean="0"/>
              <a:t>“</a:t>
            </a:r>
            <a:r>
              <a:rPr lang="zh-TW" altLang="en-US" sz="4400" dirty="0" smtClean="0"/>
              <a:t>聖</a:t>
            </a:r>
            <a:r>
              <a:rPr lang="zh-TW" altLang="en-US" sz="4400" dirty="0"/>
              <a:t>靈立</a:t>
            </a:r>
            <a:r>
              <a:rPr lang="zh-TW" altLang="en-US" sz="4400" dirty="0">
                <a:solidFill>
                  <a:srgbClr val="FFFF00"/>
                </a:solidFill>
              </a:rPr>
              <a:t>你們</a:t>
            </a:r>
            <a:r>
              <a:rPr lang="zh-TW" altLang="en-US" sz="4400" dirty="0"/>
              <a:t>作</a:t>
            </a:r>
            <a:r>
              <a:rPr lang="zh-TW" altLang="en-US" sz="4400" dirty="0">
                <a:solidFill>
                  <a:srgbClr val="FFFF00"/>
                </a:solidFill>
              </a:rPr>
              <a:t>全群的監督</a:t>
            </a:r>
            <a:r>
              <a:rPr lang="zh-TW" altLang="en-US" sz="4400" dirty="0"/>
              <a:t>，你們就當為自己謹慎，也為全群謹慎，</a:t>
            </a:r>
            <a:r>
              <a:rPr lang="zh-TW" altLang="en-US" sz="4400" dirty="0">
                <a:solidFill>
                  <a:srgbClr val="FFFF00"/>
                </a:solidFill>
              </a:rPr>
              <a:t>牧養神的教會</a:t>
            </a:r>
            <a:r>
              <a:rPr lang="zh-TW" altLang="en-US" sz="4400" dirty="0"/>
              <a:t>，就是他用自己血所買來的</a:t>
            </a:r>
            <a:r>
              <a:rPr lang="zh-TW" altLang="en-US" sz="4400" dirty="0" smtClean="0"/>
              <a:t>”</a:t>
            </a:r>
            <a:endParaRPr lang="en-US" altLang="zh-TW" sz="4400" dirty="0" smtClean="0"/>
          </a:p>
          <a:p>
            <a:r>
              <a:rPr lang="zh-CN" altLang="en-US" sz="4400" dirty="0"/>
              <a:t>監督</a:t>
            </a:r>
            <a:r>
              <a:rPr lang="en-US" altLang="zh-CN" sz="4400" dirty="0"/>
              <a:t>=</a:t>
            </a:r>
            <a:r>
              <a:rPr lang="zh-CN" altLang="en-US" sz="4400" dirty="0"/>
              <a:t>牧師</a:t>
            </a:r>
            <a:r>
              <a:rPr lang="en-US" altLang="zh-CN" sz="4400" dirty="0"/>
              <a:t>=</a:t>
            </a:r>
            <a:r>
              <a:rPr lang="zh-CN" altLang="en-US" sz="4400" dirty="0"/>
              <a:t>長老</a:t>
            </a:r>
          </a:p>
          <a:p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4400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聖經</a:t>
            </a:r>
            <a:r>
              <a:rPr lang="zh-CN" altLang="en-US" dirty="0"/>
              <a:t>與生活的脫節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u="sng" dirty="0" smtClean="0"/>
              <a:t>提摩太前書</a:t>
            </a:r>
            <a:r>
              <a:rPr lang="en-US" altLang="zh-TW" sz="4400" b="1" u="sng" dirty="0" smtClean="0"/>
              <a:t>3:2</a:t>
            </a:r>
            <a:r>
              <a:rPr lang="en-US" altLang="zh-TW" sz="4400" dirty="0" smtClean="0"/>
              <a:t> </a:t>
            </a:r>
            <a:r>
              <a:rPr lang="en-US" altLang="zh-TW" sz="4400" dirty="0"/>
              <a:t>“</a:t>
            </a:r>
            <a:r>
              <a:rPr lang="zh-TW" altLang="en-US" sz="4400" dirty="0">
                <a:solidFill>
                  <a:srgbClr val="FFFF00"/>
                </a:solidFill>
              </a:rPr>
              <a:t>作監督的，必須無可指責</a:t>
            </a:r>
            <a:r>
              <a:rPr lang="zh-TW" altLang="en-US" sz="4400" dirty="0"/>
              <a:t>，只作一個婦人的丈夫，有節制，自守，端正。樂意接待遠人，善於教導。</a:t>
            </a:r>
            <a:r>
              <a:rPr lang="zh-TW" altLang="en-US" sz="4400" dirty="0" smtClean="0"/>
              <a:t>”</a:t>
            </a:r>
            <a:endParaRPr lang="en-US" altLang="zh-TW" sz="4400" dirty="0" smtClean="0"/>
          </a:p>
        </p:txBody>
      </p:sp>
    </p:spTree>
    <p:extLst>
      <p:ext uri="{BB962C8B-B14F-4D97-AF65-F5344CB8AC3E}">
        <p14:creationId xmlns:p14="http://schemas.microsoft.com/office/powerpoint/2010/main" val="22667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</a:rPr>
              <a:t>正確的應用</a:t>
            </a:r>
            <a:r>
              <a:rPr lang="zh-TW" altLang="en-US" sz="3600" dirty="0"/>
              <a:t>必須以</a:t>
            </a:r>
            <a:r>
              <a:rPr lang="zh-TW" altLang="en-US" sz="3600" dirty="0">
                <a:solidFill>
                  <a:srgbClr val="FFFF00"/>
                </a:solidFill>
              </a:rPr>
              <a:t>正確的解經</a:t>
            </a:r>
            <a:r>
              <a:rPr lang="zh-TW" altLang="en-US" sz="3600" dirty="0"/>
              <a:t>為基礎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不追求</a:t>
            </a:r>
            <a:r>
              <a:rPr lang="zh-CN" altLang="en-US" sz="4000" dirty="0" smtClean="0"/>
              <a:t>明白聖經意思，反而</a:t>
            </a:r>
            <a:r>
              <a:rPr lang="zh-CN" altLang="en-US" sz="4000" dirty="0"/>
              <a:t>會造成生活與聖經</a:t>
            </a:r>
            <a:r>
              <a:rPr lang="zh-CN" altLang="en-US" sz="4000" dirty="0" smtClean="0"/>
              <a:t>的</a:t>
            </a:r>
            <a:r>
              <a:rPr lang="zh-CN" altLang="en-US" sz="4000" dirty="0" smtClean="0">
                <a:solidFill>
                  <a:srgbClr val="FFFF00"/>
                </a:solidFill>
              </a:rPr>
              <a:t>雙向脫節</a:t>
            </a:r>
            <a:r>
              <a:rPr lang="zh-CN" altLang="en-US" sz="4000" dirty="0" smtClean="0"/>
              <a:t>：</a:t>
            </a:r>
            <a:endParaRPr lang="en-US" altLang="zh-CN" sz="4000" dirty="0" smtClean="0"/>
          </a:p>
          <a:p>
            <a:pPr lvl="1"/>
            <a:r>
              <a:rPr lang="zh-CN" altLang="zh-CN" sz="4000" dirty="0"/>
              <a:t>面對</a:t>
            </a:r>
            <a:r>
              <a:rPr lang="zh-CN" altLang="zh-CN" sz="4000" dirty="0">
                <a:solidFill>
                  <a:srgbClr val="FFFF00"/>
                </a:solidFill>
              </a:rPr>
              <a:t>聖經</a:t>
            </a:r>
            <a:r>
              <a:rPr lang="zh-CN" altLang="zh-CN" sz="4000" dirty="0" smtClean="0"/>
              <a:t>，不能</a:t>
            </a:r>
            <a:r>
              <a:rPr lang="zh-CN" altLang="zh-CN" sz="4000" dirty="0"/>
              <a:t>把聖經的教</a:t>
            </a:r>
            <a:r>
              <a:rPr lang="zh-CN" altLang="zh-CN" sz="4000" dirty="0" smtClean="0"/>
              <a:t>導</a:t>
            </a:r>
            <a:r>
              <a:rPr lang="zh-CN" altLang="en-US" sz="4000" dirty="0"/>
              <a:t>活在</a:t>
            </a:r>
            <a:r>
              <a:rPr lang="zh-CN" altLang="zh-CN" sz="4000" dirty="0" smtClean="0"/>
              <a:t>生活</a:t>
            </a:r>
            <a:r>
              <a:rPr lang="zh-CN" altLang="en-US" sz="4000" dirty="0"/>
              <a:t>之中</a:t>
            </a:r>
            <a:endParaRPr lang="en-US" altLang="zh-CN" sz="4000" dirty="0" smtClean="0"/>
          </a:p>
          <a:p>
            <a:pPr lvl="1"/>
            <a:r>
              <a:rPr lang="zh-CN" altLang="en-US" sz="4000" dirty="0"/>
              <a:t>面</a:t>
            </a:r>
            <a:r>
              <a:rPr lang="zh-CN" altLang="en-US" sz="4000" dirty="0" smtClean="0"/>
              <a:t>對</a:t>
            </a:r>
            <a:r>
              <a:rPr lang="zh-CN" altLang="en-US" sz="4000" dirty="0" smtClean="0">
                <a:solidFill>
                  <a:srgbClr val="FFFF00"/>
                </a:solidFill>
              </a:rPr>
              <a:t>生活</a:t>
            </a:r>
            <a:r>
              <a:rPr lang="zh-CN" altLang="en-US" sz="4000" dirty="0" smtClean="0"/>
              <a:t>，</a:t>
            </a:r>
            <a:r>
              <a:rPr lang="zh-TW" altLang="en-US" sz="4000" dirty="0" smtClean="0"/>
              <a:t>不能</a:t>
            </a:r>
            <a:r>
              <a:rPr lang="zh-CN" altLang="en-US" sz="4000" dirty="0" smtClean="0"/>
              <a:t>在生活中聯係聖經的教導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9724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生活</a:t>
            </a:r>
            <a:r>
              <a:rPr lang="zh-CN" altLang="en-US" dirty="0" smtClean="0"/>
              <a:t>與聖經的脫節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zh-CN" altLang="en-US" sz="3600" b="1" u="sng" dirty="0" smtClean="0"/>
              <a:t>馬太福音</a:t>
            </a:r>
            <a:r>
              <a:rPr lang="en-US" altLang="zh-TW" sz="3600" b="1" u="sng" dirty="0" smtClean="0"/>
              <a:t>22:23-32</a:t>
            </a:r>
            <a:r>
              <a:rPr lang="en-US" altLang="zh-TW" sz="3600" dirty="0" smtClean="0"/>
              <a:t> </a:t>
            </a:r>
            <a:r>
              <a:rPr lang="en-US" altLang="zh-TW" sz="3600" dirty="0"/>
              <a:t>“23 </a:t>
            </a:r>
            <a:r>
              <a:rPr lang="zh-TW" altLang="en-US" sz="3600" dirty="0"/>
              <a:t>撒都該人常說沒有復活的事。那天，他們來問耶穌</a:t>
            </a:r>
            <a:r>
              <a:rPr lang="zh-TW" altLang="en-US" sz="3600" dirty="0" smtClean="0"/>
              <a:t>說</a:t>
            </a:r>
            <a:r>
              <a:rPr lang="en-US" altLang="zh-CN" sz="3600" dirty="0" smtClean="0"/>
              <a:t>……</a:t>
            </a:r>
            <a:r>
              <a:rPr lang="en-US" altLang="zh-TW" sz="3600" dirty="0" smtClean="0"/>
              <a:t>29 </a:t>
            </a:r>
            <a:r>
              <a:rPr lang="zh-TW" altLang="en-US" sz="3600" dirty="0"/>
              <a:t>耶穌回答說，你們錯了。</a:t>
            </a:r>
            <a:r>
              <a:rPr lang="zh-TW" altLang="en-US" sz="3600" dirty="0">
                <a:solidFill>
                  <a:srgbClr val="FFFF00"/>
                </a:solidFill>
              </a:rPr>
              <a:t>因為不明白聖經</a:t>
            </a:r>
            <a:r>
              <a:rPr lang="zh-TW" altLang="en-US" sz="3600" dirty="0"/>
              <a:t>，也不曉得神的大</a:t>
            </a:r>
            <a:r>
              <a:rPr lang="zh-TW" altLang="en-US" sz="3600" dirty="0" smtClean="0"/>
              <a:t>能</a:t>
            </a:r>
            <a:r>
              <a:rPr lang="en-US" altLang="zh-CN" sz="3600" dirty="0" smtClean="0"/>
              <a:t>…… </a:t>
            </a:r>
            <a:r>
              <a:rPr lang="en-US" altLang="zh-TW" sz="3600" dirty="0" smtClean="0">
                <a:solidFill>
                  <a:srgbClr val="FFFF00"/>
                </a:solidFill>
              </a:rPr>
              <a:t>31 </a:t>
            </a:r>
            <a:r>
              <a:rPr lang="zh-TW" altLang="en-US" sz="3600" dirty="0">
                <a:solidFill>
                  <a:srgbClr val="FFFF00"/>
                </a:solidFill>
              </a:rPr>
              <a:t>論到死人復活，神在經上向你們所說的，你們沒有念過嗎？</a:t>
            </a:r>
            <a:r>
              <a:rPr lang="en-US" altLang="zh-TW" sz="3600" dirty="0"/>
              <a:t>32 </a:t>
            </a:r>
            <a:r>
              <a:rPr lang="zh-TW" altLang="en-US" sz="3600" dirty="0"/>
              <a:t>他說，我是亞伯拉罕的神，以撒的神，雅各的神。神不是死人的神，乃是活人的神。”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951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zh-CN" altLang="en-US" b="1" u="sng" dirty="0" smtClean="0"/>
              <a:t>馬太福音</a:t>
            </a:r>
            <a:r>
              <a:rPr lang="en-US" altLang="zh-TW" b="1" u="sng" dirty="0" smtClean="0"/>
              <a:t>12:3</a:t>
            </a:r>
            <a:r>
              <a:rPr lang="en-US" altLang="zh-TW" dirty="0" smtClean="0"/>
              <a:t> </a:t>
            </a:r>
            <a:r>
              <a:rPr lang="en-US" altLang="zh-TW" dirty="0"/>
              <a:t>“</a:t>
            </a:r>
            <a:r>
              <a:rPr lang="zh-TW" altLang="en-US" dirty="0"/>
              <a:t>耶穌對他們說，</a:t>
            </a:r>
            <a:r>
              <a:rPr lang="zh-TW" altLang="en-US" dirty="0">
                <a:solidFill>
                  <a:srgbClr val="FFFF00"/>
                </a:solidFill>
              </a:rPr>
              <a:t>經上記著</a:t>
            </a:r>
            <a:r>
              <a:rPr lang="zh-TW" altLang="en-US" dirty="0"/>
              <a:t>大衛和跟從他的人飢餓之時所作的事，</a:t>
            </a:r>
            <a:r>
              <a:rPr lang="zh-TW" altLang="en-US" dirty="0">
                <a:solidFill>
                  <a:srgbClr val="FFFF00"/>
                </a:solidFill>
              </a:rPr>
              <a:t>你們沒有念過嗎？</a:t>
            </a:r>
            <a:r>
              <a:rPr lang="zh-TW" altLang="en-US" dirty="0"/>
              <a:t>”</a:t>
            </a:r>
          </a:p>
          <a:p>
            <a:r>
              <a:rPr lang="zh-CN" altLang="en-US" b="1" u="sng" dirty="0"/>
              <a:t>馬太福音</a:t>
            </a:r>
            <a:r>
              <a:rPr lang="en-US" altLang="zh-TW" b="1" u="sng" dirty="0" smtClean="0"/>
              <a:t>12:5 </a:t>
            </a:r>
            <a:r>
              <a:rPr lang="en-US" altLang="zh-TW" dirty="0"/>
              <a:t>“</a:t>
            </a:r>
            <a:r>
              <a:rPr lang="zh-TW" altLang="en-US" dirty="0"/>
              <a:t>再者，</a:t>
            </a:r>
            <a:r>
              <a:rPr lang="zh-TW" altLang="en-US" dirty="0">
                <a:solidFill>
                  <a:srgbClr val="FFFF00"/>
                </a:solidFill>
              </a:rPr>
              <a:t>律法上所記的</a:t>
            </a:r>
            <a:r>
              <a:rPr lang="zh-TW" altLang="en-US" dirty="0"/>
              <a:t>，當安息日，祭司在殿裡犯了安息日，還是沒有罪，</a:t>
            </a:r>
            <a:r>
              <a:rPr lang="zh-TW" altLang="en-US" dirty="0">
                <a:solidFill>
                  <a:srgbClr val="FFFF00"/>
                </a:solidFill>
              </a:rPr>
              <a:t>你們沒有念過嗎？</a:t>
            </a:r>
            <a:r>
              <a:rPr lang="zh-TW" altLang="en-US" dirty="0"/>
              <a:t>”</a:t>
            </a:r>
          </a:p>
          <a:p>
            <a:r>
              <a:rPr lang="zh-CN" altLang="en-US" b="1" u="sng" dirty="0"/>
              <a:t>馬太福音</a:t>
            </a:r>
            <a:r>
              <a:rPr lang="en-US" altLang="zh-TW" b="1" u="sng" dirty="0" smtClean="0"/>
              <a:t>12:7 </a:t>
            </a:r>
            <a:r>
              <a:rPr lang="en-US" altLang="zh-TW" dirty="0"/>
              <a:t>“</a:t>
            </a:r>
            <a:r>
              <a:rPr lang="zh-TW" altLang="en-US" dirty="0"/>
              <a:t>我喜愛憐恤，不喜愛祭祀。</a:t>
            </a:r>
            <a:r>
              <a:rPr lang="zh-TW" altLang="en-US" dirty="0">
                <a:solidFill>
                  <a:srgbClr val="FFFF00"/>
                </a:solidFill>
              </a:rPr>
              <a:t>你們若明白這話的意思</a:t>
            </a:r>
            <a:r>
              <a:rPr lang="zh-TW" altLang="en-US" dirty="0"/>
              <a:t>，就不將無罪的，當作有罪的了。”</a:t>
            </a:r>
          </a:p>
          <a:p>
            <a:r>
              <a:rPr lang="zh-CN" altLang="en-US" b="1" u="sng" dirty="0"/>
              <a:t>馬太福音</a:t>
            </a:r>
            <a:r>
              <a:rPr lang="en-US" altLang="zh-TW" b="1" u="sng" dirty="0" smtClean="0"/>
              <a:t>19:5 </a:t>
            </a:r>
            <a:r>
              <a:rPr lang="en-US" altLang="zh-TW" dirty="0"/>
              <a:t>“</a:t>
            </a:r>
            <a:r>
              <a:rPr lang="zh-TW" altLang="en-US" dirty="0"/>
              <a:t>並且說，因此，人要離開父母，與妻子連合，二人成為一體。</a:t>
            </a:r>
            <a:r>
              <a:rPr lang="zh-TW" altLang="en-US" dirty="0">
                <a:solidFill>
                  <a:srgbClr val="FFFF00"/>
                </a:solidFill>
              </a:rPr>
              <a:t>這經你們沒有念過嗎？</a:t>
            </a:r>
            <a:r>
              <a:rPr lang="zh-TW" altLang="en-US" dirty="0"/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701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基本釋經學 </a:t>
            </a:r>
            <a:r>
              <a:rPr lang="en-US" altLang="zh-CN" dirty="0"/>
              <a:t>Basic Hermeneutics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/>
              <a:t>“</a:t>
            </a:r>
            <a:r>
              <a:rPr lang="zh-CN" altLang="zh-CN" sz="4400" dirty="0">
                <a:solidFill>
                  <a:srgbClr val="FFFF00"/>
                </a:solidFill>
              </a:rPr>
              <a:t>釋經學</a:t>
            </a:r>
            <a:r>
              <a:rPr lang="zh-CN" altLang="zh-CN" sz="4400" dirty="0"/>
              <a:t>”</a:t>
            </a:r>
            <a:r>
              <a:rPr lang="en-US" altLang="zh-CN" sz="4400" dirty="0"/>
              <a:t>(Hermeneutics)</a:t>
            </a:r>
            <a:r>
              <a:rPr lang="zh-CN" altLang="zh-CN" sz="4400" dirty="0"/>
              <a:t>，也可以稱爲“</a:t>
            </a:r>
            <a:r>
              <a:rPr lang="zh-CN" altLang="zh-CN" sz="4400" dirty="0">
                <a:solidFill>
                  <a:srgbClr val="FFFF00"/>
                </a:solidFill>
              </a:rPr>
              <a:t>解經學</a:t>
            </a:r>
            <a:r>
              <a:rPr lang="zh-CN" altLang="zh-CN" sz="4400" dirty="0"/>
              <a:t>”或者“</a:t>
            </a:r>
            <a:r>
              <a:rPr lang="zh-CN" altLang="zh-CN" sz="4400" dirty="0">
                <a:solidFill>
                  <a:srgbClr val="FFFF00"/>
                </a:solidFill>
              </a:rPr>
              <a:t>解經原則</a:t>
            </a:r>
            <a:r>
              <a:rPr lang="zh-CN" altLang="zh-CN" sz="4400" dirty="0"/>
              <a:t>”</a:t>
            </a:r>
            <a:endParaRPr lang="en-US" altLang="zh-CN" sz="4400" dirty="0"/>
          </a:p>
          <a:p>
            <a:r>
              <a:rPr lang="zh-CN" altLang="en-US" sz="4400" dirty="0"/>
              <a:t>釋經學就是</a:t>
            </a:r>
            <a:r>
              <a:rPr lang="zh-CN" altLang="zh-CN" sz="4400" dirty="0"/>
              <a:t>指</a:t>
            </a:r>
            <a:r>
              <a:rPr lang="zh-CN" altLang="zh-CN" sz="4400" dirty="0">
                <a:solidFill>
                  <a:srgbClr val="FFFF00"/>
                </a:solidFill>
              </a:rPr>
              <a:t>一系列的原則</a:t>
            </a:r>
            <a:r>
              <a:rPr lang="zh-CN" altLang="en-US" sz="4400" dirty="0">
                <a:solidFill>
                  <a:srgbClr val="FFFF00"/>
                </a:solidFill>
              </a:rPr>
              <a:t>，</a:t>
            </a:r>
            <a:r>
              <a:rPr lang="zh-CN" altLang="zh-CN" sz="4400" dirty="0"/>
              <a:t>用於明白</a:t>
            </a:r>
            <a:r>
              <a:rPr lang="zh-CN" altLang="en-US" sz="4400" dirty="0">
                <a:solidFill>
                  <a:srgbClr val="FFFF00"/>
                </a:solidFill>
              </a:rPr>
              <a:t>一段</a:t>
            </a:r>
            <a:r>
              <a:rPr lang="zh-CN" altLang="zh-CN" sz="4400" dirty="0">
                <a:solidFill>
                  <a:srgbClr val="FFFF00"/>
                </a:solidFill>
              </a:rPr>
              <a:t>文字</a:t>
            </a:r>
            <a:r>
              <a:rPr lang="zh-CN" altLang="zh-CN" sz="4400" dirty="0"/>
              <a:t>所要表達的意思</a:t>
            </a:r>
            <a:endParaRPr lang="zh-CN" altLang="en-US" sz="4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19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FF00"/>
                </a:solidFill>
              </a:rPr>
              <a:t>生活</a:t>
            </a:r>
            <a:r>
              <a:rPr lang="zh-CN" altLang="en-US" dirty="0"/>
              <a:t>與聖經的脫節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u="sng" dirty="0" smtClean="0"/>
              <a:t>哥林多前書</a:t>
            </a:r>
            <a:r>
              <a:rPr lang="en-US" altLang="zh-TW" sz="4400" b="1" u="sng" dirty="0" smtClean="0"/>
              <a:t>7:5</a:t>
            </a:r>
            <a:r>
              <a:rPr lang="en-US" altLang="zh-TW" sz="4400" dirty="0" smtClean="0"/>
              <a:t> </a:t>
            </a:r>
            <a:r>
              <a:rPr lang="zh-CN" altLang="en-US" sz="4400" dirty="0" smtClean="0"/>
              <a:t>“</a:t>
            </a:r>
            <a:r>
              <a:rPr lang="zh-TW" altLang="en-US" sz="4400" dirty="0" smtClean="0"/>
              <a:t>夫妻</a:t>
            </a:r>
            <a:r>
              <a:rPr lang="zh-TW" altLang="en-US" sz="4400" dirty="0">
                <a:solidFill>
                  <a:srgbClr val="FFFF00"/>
                </a:solidFill>
              </a:rPr>
              <a:t>不可彼此虧負</a:t>
            </a:r>
            <a:r>
              <a:rPr lang="zh-TW" altLang="en-US" sz="4400" dirty="0"/>
              <a:t>，除非兩相情願，暫時分房，為要專心禱告方可，以後仍要同房，免得撒但趁著你們情不自禁，引誘你們。”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8096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學</a:t>
            </a:r>
            <a:r>
              <a:rPr lang="zh-CN" altLang="en-US" dirty="0" smtClean="0"/>
              <a:t>習聖經首要目標：明白意思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明白意思才能有</a:t>
            </a:r>
            <a:r>
              <a:rPr lang="zh-CN" altLang="en-US" sz="4800" dirty="0" smtClean="0">
                <a:solidFill>
                  <a:srgbClr val="FFFF00"/>
                </a:solidFill>
              </a:rPr>
              <a:t>正確的應用</a:t>
            </a:r>
            <a:endParaRPr lang="en-US" altLang="zh-CN" sz="4800" dirty="0" smtClean="0">
              <a:solidFill>
                <a:srgbClr val="FFFF00"/>
              </a:solidFill>
            </a:endParaRPr>
          </a:p>
          <a:p>
            <a:r>
              <a:rPr lang="zh-CN" altLang="en-US" sz="4800" dirty="0" smtClean="0"/>
              <a:t>聖經</a:t>
            </a:r>
            <a:r>
              <a:rPr lang="zh-CN" altLang="en-US" sz="4800" dirty="0" smtClean="0">
                <a:solidFill>
                  <a:srgbClr val="FFFF00"/>
                </a:solidFill>
              </a:rPr>
              <a:t>正確的意思</a:t>
            </a:r>
            <a:r>
              <a:rPr lang="zh-CN" altLang="en-US" sz="4800" dirty="0" smtClean="0"/>
              <a:t>才是聖經</a:t>
            </a:r>
            <a:endParaRPr lang="en-US" altLang="zh-CN" sz="4800" dirty="0" smtClean="0"/>
          </a:p>
          <a:p>
            <a:r>
              <a:rPr lang="zh-CN" altLang="zh-CN" sz="4800" b="1" u="sng" dirty="0"/>
              <a:t>尼希米記</a:t>
            </a:r>
            <a:r>
              <a:rPr lang="en-US" altLang="zh-CN" sz="4800" b="1" u="sng" dirty="0" smtClean="0"/>
              <a:t>8:1-8</a:t>
            </a:r>
            <a:r>
              <a:rPr lang="zh-CN" altLang="en-US" sz="4800" dirty="0" smtClean="0"/>
              <a:t>的榜樣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2348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是不是說聖經的意思很難懂？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回答：不一定</a:t>
            </a:r>
            <a:endParaRPr lang="en-US" altLang="zh-CN" sz="3600" dirty="0" smtClean="0"/>
          </a:p>
          <a:p>
            <a:r>
              <a:rPr lang="zh-CN" altLang="en-US" sz="3600" b="1" u="sng" dirty="0" smtClean="0"/>
              <a:t>彼得後書</a:t>
            </a:r>
            <a:r>
              <a:rPr lang="en-US" altLang="zh-TW" sz="3600" b="1" u="sng" dirty="0" smtClean="0"/>
              <a:t>3:15-16</a:t>
            </a:r>
            <a:r>
              <a:rPr lang="zh-CN" altLang="en-US" sz="3600" dirty="0" smtClean="0"/>
              <a:t>“</a:t>
            </a:r>
            <a:r>
              <a:rPr lang="en-US" altLang="zh-TW" sz="3600" dirty="0" smtClean="0"/>
              <a:t>15 </a:t>
            </a:r>
            <a:r>
              <a:rPr lang="zh-TW" altLang="en-US" sz="3600" dirty="0"/>
              <a:t>並且要以我主長久忍耐為得救的因由，</a:t>
            </a:r>
            <a:r>
              <a:rPr lang="zh-TW" altLang="en-US" sz="3600" dirty="0">
                <a:solidFill>
                  <a:srgbClr val="FFFF00"/>
                </a:solidFill>
              </a:rPr>
              <a:t>就如我們所親愛的兄弟保羅</a:t>
            </a:r>
            <a:r>
              <a:rPr lang="zh-TW" altLang="en-US" sz="3600" dirty="0"/>
              <a:t>，照著所賜給他的智慧，</a:t>
            </a:r>
            <a:r>
              <a:rPr lang="zh-TW" altLang="en-US" sz="3600" dirty="0">
                <a:solidFill>
                  <a:srgbClr val="FFFF00"/>
                </a:solidFill>
              </a:rPr>
              <a:t>寫了信給你們</a:t>
            </a:r>
            <a:r>
              <a:rPr lang="zh-TW" altLang="en-US" sz="3600" dirty="0"/>
              <a:t>。</a:t>
            </a:r>
            <a:r>
              <a:rPr lang="en-US" altLang="zh-TW" sz="3600" dirty="0"/>
              <a:t>16 </a:t>
            </a:r>
            <a:r>
              <a:rPr lang="zh-TW" altLang="en-US" sz="3600" dirty="0"/>
              <a:t>他一切的信上，也都是講論這事。</a:t>
            </a:r>
            <a:r>
              <a:rPr lang="zh-TW" altLang="en-US" sz="3600" dirty="0">
                <a:solidFill>
                  <a:srgbClr val="FFFF00"/>
                </a:solidFill>
              </a:rPr>
              <a:t>信中有些難明白的</a:t>
            </a:r>
            <a:r>
              <a:rPr lang="zh-TW" altLang="en-US" sz="3600" dirty="0"/>
              <a:t>，那無學問不堅固的人強解，如強解別的經書一樣，就自取沉淪。”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499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ym typeface="Wingdings"/>
              </a:rPr>
              <a:t> </a:t>
            </a:r>
            <a:r>
              <a:rPr lang="zh-TW" altLang="en-US" dirty="0" smtClean="0"/>
              <a:t>學</a:t>
            </a:r>
            <a:r>
              <a:rPr lang="zh-TW" altLang="en-US" dirty="0"/>
              <a:t>習聖經的基本原</a:t>
            </a:r>
            <a:r>
              <a:rPr lang="zh-TW" altLang="en-US" dirty="0" smtClean="0"/>
              <a:t>則 </a:t>
            </a:r>
            <a:r>
              <a:rPr lang="zh-TW" altLang="en-US" dirty="0" smtClean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>
                <a:solidFill>
                  <a:srgbClr val="FFFF00"/>
                </a:solidFill>
              </a:rPr>
              <a:t>聖</a:t>
            </a:r>
            <a:r>
              <a:rPr lang="zh-CN" altLang="zh-CN" sz="4000" dirty="0">
                <a:solidFill>
                  <a:srgbClr val="FFFF00"/>
                </a:solidFill>
              </a:rPr>
              <a:t>經的意思取決於作者</a:t>
            </a:r>
            <a:r>
              <a:rPr lang="en-US" altLang="zh-CN" sz="4000" dirty="0">
                <a:solidFill>
                  <a:srgbClr val="FFFF00"/>
                </a:solidFill>
              </a:rPr>
              <a:t> (Authorial Intent)</a:t>
            </a:r>
            <a:endParaRPr lang="zh-CN" altLang="zh-CN" sz="40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唯一</a:t>
            </a:r>
            <a:r>
              <a:rPr lang="zh-CN" altLang="zh-CN" sz="4000" dirty="0"/>
              <a:t>的意思或解釋</a:t>
            </a:r>
            <a:r>
              <a:rPr lang="en-US" altLang="zh-CN" sz="4000" dirty="0"/>
              <a:t> (Single Meaning)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多重</a:t>
            </a:r>
            <a:r>
              <a:rPr lang="zh-CN" altLang="zh-CN" sz="4000" dirty="0"/>
              <a:t>的指代和應用</a:t>
            </a:r>
            <a:r>
              <a:rPr lang="en-US" altLang="zh-CN" sz="4000" dirty="0"/>
              <a:t> (Multiple Referent and Application)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003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聖經的意思取決於作者</a:t>
            </a:r>
            <a:r>
              <a:rPr lang="en-US" altLang="zh-CN" dirty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en-US" altLang="zh-CN" dirty="0"/>
              <a:t>Authorial Intent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讀</a:t>
            </a:r>
            <a:r>
              <a:rPr lang="zh-CN" altLang="en-US" sz="4000" dirty="0" smtClean="0"/>
              <a:t>經的人</a:t>
            </a:r>
            <a:r>
              <a:rPr lang="zh-CN" altLang="en-US" sz="4000" dirty="0" smtClean="0">
                <a:solidFill>
                  <a:srgbClr val="FFFF00"/>
                </a:solidFill>
              </a:rPr>
              <a:t>無權</a:t>
            </a:r>
            <a:r>
              <a:rPr lang="zh-CN" altLang="en-US" sz="4000" dirty="0" smtClean="0"/>
              <a:t>決定聖經的意思</a:t>
            </a:r>
            <a:endParaRPr lang="en-US" altLang="zh-CN" sz="4000" dirty="0" smtClean="0"/>
          </a:p>
          <a:p>
            <a:r>
              <a:rPr lang="zh-CN" altLang="en-US" sz="4000" dirty="0"/>
              <a:t>聖</a:t>
            </a:r>
            <a:r>
              <a:rPr lang="zh-CN" altLang="en-US" sz="4000" dirty="0" smtClean="0"/>
              <a:t>經的意思是</a:t>
            </a:r>
            <a:r>
              <a:rPr lang="zh-CN" altLang="en-US" sz="4000" dirty="0" smtClean="0">
                <a:solidFill>
                  <a:srgbClr val="FFFF00"/>
                </a:solidFill>
              </a:rPr>
              <a:t>作者</a:t>
            </a:r>
            <a:r>
              <a:rPr lang="zh-CN" altLang="en-US" sz="4000" dirty="0" smtClean="0"/>
              <a:t>要表達的意思</a:t>
            </a:r>
            <a:endParaRPr lang="en-US" altLang="zh-CN" sz="4000" dirty="0" smtClean="0"/>
          </a:p>
          <a:p>
            <a:r>
              <a:rPr lang="zh-CN" altLang="en-US" sz="4000" dirty="0" smtClean="0"/>
              <a:t>聖經讀者要尋找：</a:t>
            </a:r>
            <a:endParaRPr lang="en-US" altLang="zh-CN" sz="4000" dirty="0" smtClean="0"/>
          </a:p>
          <a:p>
            <a:pPr marL="0" indent="0" algn="ctr">
              <a:buNone/>
            </a:pPr>
            <a:r>
              <a:rPr lang="zh-CN" altLang="en-US" sz="5400" dirty="0" smtClean="0"/>
              <a:t>聖經</a:t>
            </a:r>
            <a:r>
              <a:rPr lang="zh-CN" altLang="en-US" sz="5400" dirty="0" smtClean="0">
                <a:solidFill>
                  <a:srgbClr val="FFFF00"/>
                </a:solidFill>
              </a:rPr>
              <a:t>原作者</a:t>
            </a:r>
            <a:r>
              <a:rPr lang="zh-CN" altLang="en-US" sz="5400" dirty="0" smtClean="0"/>
              <a:t>向聖經</a:t>
            </a:r>
            <a:r>
              <a:rPr lang="zh-CN" altLang="en-US" sz="5400" dirty="0" smtClean="0">
                <a:solidFill>
                  <a:srgbClr val="FFFF00"/>
                </a:solidFill>
              </a:rPr>
              <a:t>原讀者</a:t>
            </a:r>
            <a:r>
              <a:rPr lang="en-US" altLang="zh-CN" sz="5400" dirty="0" smtClean="0">
                <a:solidFill>
                  <a:srgbClr val="FFFF00"/>
                </a:solidFill>
              </a:rPr>
              <a:t/>
            </a:r>
            <a:br>
              <a:rPr lang="en-US" altLang="zh-CN" sz="5400" dirty="0" smtClean="0">
                <a:solidFill>
                  <a:srgbClr val="FFFF00"/>
                </a:solidFill>
              </a:rPr>
            </a:br>
            <a:r>
              <a:rPr lang="zh-CN" altLang="en-US" sz="5400" dirty="0" smtClean="0"/>
              <a:t>所要傳達的意思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404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聖經的意思取決於作者</a:t>
            </a:r>
            <a:r>
              <a:rPr lang="en-US" altLang="zh-CN" dirty="0"/>
              <a:t> </a:t>
            </a:r>
            <a:br>
              <a:rPr lang="en-US" altLang="zh-CN" dirty="0"/>
            </a:br>
            <a:r>
              <a:rPr lang="en-US" altLang="zh-CN" dirty="0"/>
              <a:t>(Authorial Intent)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誰是聖經的作者？</a:t>
            </a:r>
            <a:endParaRPr lang="zh-CN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178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誰是聖經的作者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4000" b="1" u="sng" dirty="0" smtClean="0"/>
              <a:t>提摩太後書</a:t>
            </a:r>
            <a:r>
              <a:rPr lang="en-US" altLang="zh-TW" sz="4000" b="1" u="sng" dirty="0" smtClean="0"/>
              <a:t>3:16 </a:t>
            </a:r>
            <a:r>
              <a:rPr lang="zh-CN" altLang="en-US" sz="4000" dirty="0" smtClean="0"/>
              <a:t>“</a:t>
            </a:r>
            <a:r>
              <a:rPr lang="zh-TW" altLang="en-US" sz="4000" dirty="0" smtClean="0">
                <a:solidFill>
                  <a:srgbClr val="FFFF00"/>
                </a:solidFill>
              </a:rPr>
              <a:t>聖</a:t>
            </a:r>
            <a:r>
              <a:rPr lang="zh-TW" altLang="en-US" sz="4000" dirty="0">
                <a:solidFill>
                  <a:srgbClr val="FFFF00"/>
                </a:solidFill>
              </a:rPr>
              <a:t>經都是神所默示的</a:t>
            </a:r>
            <a:r>
              <a:rPr lang="zh-TW" altLang="en-US" sz="4000" dirty="0"/>
              <a:t>，於教訓，督責，使人歸正，教導人學義，都是</a:t>
            </a:r>
            <a:r>
              <a:rPr lang="zh-TW" altLang="en-US" sz="4000" dirty="0" smtClean="0"/>
              <a:t>有益的</a:t>
            </a:r>
            <a:r>
              <a:rPr lang="zh-TW" altLang="en-US" sz="4000" dirty="0"/>
              <a:t>。</a:t>
            </a:r>
            <a:r>
              <a:rPr lang="zh-TW" altLang="en-US" sz="4000" dirty="0" smtClean="0"/>
              <a:t>”</a:t>
            </a:r>
            <a:endParaRPr lang="en-US" altLang="zh-TW" sz="4000" dirty="0" smtClean="0"/>
          </a:p>
          <a:p>
            <a:pPr lvl="1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l-GR" altLang="zh-CN" sz="3600" b="1" dirty="0" smtClean="0">
                <a:latin typeface="Times New Roman" pitchFamily="18" charset="0"/>
                <a:cs typeface="Times New Roman" pitchFamily="18" charset="0"/>
              </a:rPr>
              <a:t>θεόπνευστος</a:t>
            </a: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altLang="zh-CN" sz="3600" b="1" i="1" dirty="0" err="1" smtClean="0">
                <a:latin typeface="Times New Roman" pitchFamily="18" charset="0"/>
                <a:cs typeface="Times New Roman" pitchFamily="18" charset="0"/>
              </a:rPr>
              <a:t>theo-pneustos</a:t>
            </a: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zh-CN" altLang="en-US" sz="3600" dirty="0" smtClean="0"/>
              <a:t>“</a:t>
            </a:r>
            <a:r>
              <a:rPr lang="zh-TW" altLang="en-US" sz="3600" dirty="0" smtClean="0"/>
              <a:t>神</a:t>
            </a:r>
            <a:r>
              <a:rPr lang="zh-TW" altLang="en-US" sz="3600" dirty="0"/>
              <a:t>所呼出的</a:t>
            </a:r>
            <a:r>
              <a:rPr lang="zh-TW" altLang="en-US" sz="3600" dirty="0" smtClean="0"/>
              <a:t>氣</a:t>
            </a:r>
            <a:r>
              <a:rPr lang="zh-CN" altLang="en-US" sz="3600" dirty="0" smtClean="0"/>
              <a:t>”</a:t>
            </a:r>
            <a:endParaRPr lang="en-US" altLang="zh-CN" sz="3600" dirty="0" smtClean="0"/>
          </a:p>
          <a:p>
            <a:pPr lvl="1"/>
            <a:r>
              <a:rPr lang="en-US" altLang="zh-CN" b="1" u="sng" dirty="0"/>
              <a:t>ESV</a:t>
            </a:r>
            <a:r>
              <a:rPr lang="en-US" altLang="zh-CN" dirty="0"/>
              <a:t>: All Scripture is </a:t>
            </a:r>
            <a:r>
              <a:rPr lang="en-US" altLang="zh-CN" b="1" u="sng" dirty="0">
                <a:solidFill>
                  <a:srgbClr val="FFFF00"/>
                </a:solidFill>
              </a:rPr>
              <a:t>breathed out by God</a:t>
            </a:r>
            <a:endParaRPr lang="zh-CN" altLang="zh-CN" dirty="0">
              <a:solidFill>
                <a:srgbClr val="FFFF00"/>
              </a:solidFill>
            </a:endParaRPr>
          </a:p>
          <a:p>
            <a:pPr lvl="1"/>
            <a:r>
              <a:rPr lang="en-US" altLang="zh-CN" b="1" u="sng" dirty="0"/>
              <a:t>NIV</a:t>
            </a:r>
            <a:r>
              <a:rPr lang="en-US" altLang="zh-CN" dirty="0"/>
              <a:t>: All Scripture is </a:t>
            </a:r>
            <a:r>
              <a:rPr lang="en-US" altLang="zh-CN" b="1" u="sng" dirty="0">
                <a:solidFill>
                  <a:srgbClr val="FFFF00"/>
                </a:solidFill>
              </a:rPr>
              <a:t>God-breathed</a:t>
            </a:r>
            <a:endParaRPr lang="zh-CN" altLang="zh-CN" dirty="0">
              <a:solidFill>
                <a:srgbClr val="FFFF00"/>
              </a:solidFill>
            </a:endParaRPr>
          </a:p>
          <a:p>
            <a:pPr lvl="1"/>
            <a:r>
              <a:rPr lang="en-US" altLang="zh-CN" b="1" u="sng" dirty="0"/>
              <a:t>NASB</a:t>
            </a:r>
            <a:r>
              <a:rPr lang="en-US" altLang="zh-CN" dirty="0"/>
              <a:t>: All Scripture is </a:t>
            </a:r>
            <a:r>
              <a:rPr lang="en-US" altLang="zh-CN" b="1" u="sng" dirty="0">
                <a:solidFill>
                  <a:srgbClr val="FFFF00"/>
                </a:solidFill>
              </a:rPr>
              <a:t>inspired</a:t>
            </a:r>
            <a:r>
              <a:rPr lang="en-US" altLang="zh-CN" dirty="0">
                <a:solidFill>
                  <a:srgbClr val="FFFF00"/>
                </a:solidFill>
              </a:rPr>
              <a:t> </a:t>
            </a:r>
            <a:r>
              <a:rPr lang="en-US" altLang="zh-CN" dirty="0"/>
              <a:t>by God</a:t>
            </a:r>
            <a:endParaRPr lang="zh-CN" altLang="zh-CN" dirty="0"/>
          </a:p>
          <a:p>
            <a:pPr lvl="1"/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2445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什麼叫“神所呼出的氣”</a:t>
            </a:r>
            <a:r>
              <a:rPr lang="zh-TW" altLang="en-US" sz="4400" dirty="0" smtClean="0"/>
              <a:t>？</a:t>
            </a:r>
            <a:endParaRPr lang="en-US" altLang="zh-TW" sz="4400" dirty="0" smtClean="0"/>
          </a:p>
          <a:p>
            <a:r>
              <a:rPr lang="zh-CN" altLang="en-US" sz="4400" dirty="0" smtClean="0"/>
              <a:t>有人籠統的把“</a:t>
            </a:r>
            <a:r>
              <a:rPr lang="zh-TW" altLang="en-US" sz="4400" dirty="0"/>
              <a:t>神所呼出的氣</a:t>
            </a:r>
            <a:r>
              <a:rPr lang="zh-CN" altLang="en-US" sz="4400" dirty="0" smtClean="0"/>
              <a:t>”和“啓示”等同起來。</a:t>
            </a:r>
            <a:endParaRPr lang="en-US" altLang="zh-CN" sz="4400" dirty="0" smtClean="0"/>
          </a:p>
          <a:p>
            <a:r>
              <a:rPr lang="zh-CN" altLang="en-US" sz="4400" dirty="0" smtClean="0"/>
              <a:t>換言之他們覺得“聖經是神所默示的”，就是在說“聖經是神所啓示的”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6372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“默示”</a:t>
            </a:r>
            <a:r>
              <a:rPr lang="zh-TW" altLang="en-US" sz="4400" dirty="0"/>
              <a:t>是一種神獨特的啟示方式。</a:t>
            </a:r>
            <a:r>
              <a:rPr lang="zh-TW" altLang="en-US" sz="4400" dirty="0" smtClean="0"/>
              <a:t>但是啟示不一定是默示</a:t>
            </a:r>
            <a:endParaRPr lang="zh-CN" altLang="en-US" sz="4400" dirty="0"/>
          </a:p>
        </p:txBody>
      </p:sp>
      <p:grpSp>
        <p:nvGrpSpPr>
          <p:cNvPr id="7" name="组合 6"/>
          <p:cNvGrpSpPr/>
          <p:nvPr/>
        </p:nvGrpSpPr>
        <p:grpSpPr>
          <a:xfrm>
            <a:off x="1691680" y="3274031"/>
            <a:ext cx="5760640" cy="3384376"/>
            <a:chOff x="1691680" y="3274031"/>
            <a:chExt cx="5760640" cy="3384376"/>
          </a:xfrm>
        </p:grpSpPr>
        <p:sp>
          <p:nvSpPr>
            <p:cNvPr id="4" name="椭圆 3"/>
            <p:cNvSpPr/>
            <p:nvPr/>
          </p:nvSpPr>
          <p:spPr>
            <a:xfrm>
              <a:off x="1691680" y="3274031"/>
              <a:ext cx="5760640" cy="338437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139952" y="3717032"/>
              <a:ext cx="2232248" cy="124918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b="1" dirty="0" smtClean="0">
                  <a:solidFill>
                    <a:schemeClr val="accent1">
                      <a:lumMod val="75000"/>
                    </a:schemeClr>
                  </a:solidFill>
                </a:rPr>
                <a:t>默示</a:t>
              </a:r>
              <a:endParaRPr lang="zh-CN" altLang="en-US" sz="4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201213" y="5229200"/>
              <a:ext cx="482453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神歷世歷代所有的</a:t>
              </a:r>
              <a:r>
                <a:rPr lang="zh-TW" altLang="en-US" sz="3600" b="1" dirty="0" smtClean="0">
                  <a:solidFill>
                    <a:schemeClr val="accent1">
                      <a:lumMod val="75000"/>
                    </a:schemeClr>
                  </a:solidFill>
                </a:rPr>
                <a:t>啟</a:t>
              </a:r>
              <a:r>
                <a:rPr lang="zh-TW" altLang="en-US" sz="3600" b="1" dirty="0">
                  <a:solidFill>
                    <a:schemeClr val="accent1">
                      <a:lumMod val="75000"/>
                    </a:schemeClr>
                  </a:solidFill>
                </a:rPr>
                <a:t>示</a:t>
              </a:r>
              <a:endParaRPr lang="zh-CN" alt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86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誰是聖經的作者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4000" b="1" u="sng" dirty="0" smtClean="0"/>
              <a:t>提摩太後書</a:t>
            </a:r>
            <a:r>
              <a:rPr lang="en-US" altLang="zh-TW" sz="4000" b="1" u="sng" dirty="0" smtClean="0"/>
              <a:t>3:16 </a:t>
            </a:r>
            <a:r>
              <a:rPr lang="zh-CN" altLang="en-US" sz="4000" dirty="0" smtClean="0"/>
              <a:t>“</a:t>
            </a:r>
            <a:r>
              <a:rPr lang="zh-TW" altLang="en-US" sz="4000" dirty="0" smtClean="0">
                <a:solidFill>
                  <a:srgbClr val="FFFF00"/>
                </a:solidFill>
              </a:rPr>
              <a:t>聖</a:t>
            </a:r>
            <a:r>
              <a:rPr lang="zh-TW" altLang="en-US" sz="4000" dirty="0">
                <a:solidFill>
                  <a:srgbClr val="FFFF00"/>
                </a:solidFill>
              </a:rPr>
              <a:t>經都是神所默示的</a:t>
            </a:r>
            <a:r>
              <a:rPr lang="zh-TW" altLang="en-US" sz="4000" dirty="0"/>
              <a:t>，於教訓，督責，使人歸正，教導人學義，都是</a:t>
            </a:r>
            <a:r>
              <a:rPr lang="zh-TW" altLang="en-US" sz="4000" dirty="0" smtClean="0"/>
              <a:t>有益的</a:t>
            </a:r>
            <a:r>
              <a:rPr lang="zh-TW" altLang="en-US" sz="4000" dirty="0"/>
              <a:t>。</a:t>
            </a:r>
            <a:r>
              <a:rPr lang="zh-TW" altLang="en-US" sz="4000" dirty="0" smtClean="0"/>
              <a:t>”</a:t>
            </a:r>
            <a:endParaRPr lang="en-US" altLang="zh-TW" sz="4000" dirty="0" smtClean="0"/>
          </a:p>
          <a:p>
            <a:pPr lvl="1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默示</a:t>
            </a: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zh-CN" altLang="en-US" sz="3600" dirty="0">
                <a:latin typeface="Times New Roman" pitchFamily="18" charset="0"/>
                <a:cs typeface="Times New Roman" pitchFamily="18" charset="0"/>
              </a:rPr>
              <a:t>一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詞在原文中，</a:t>
            </a:r>
            <a:r>
              <a:rPr lang="zh-CN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整本聖經只出現一次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CN" altLang="en-US" sz="3600" dirty="0">
                <a:latin typeface="Times New Roman" pitchFamily="18" charset="0"/>
                <a:cs typeface="Times New Roman" pitchFamily="18" charset="0"/>
              </a:rPr>
              <a:t>和合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本在舊約中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zh-CN" altLang="en-US" sz="3600" dirty="0" smtClean="0">
                <a:latin typeface="Times New Roman" pitchFamily="18" charset="0"/>
                <a:cs typeface="Times New Roman" pitchFamily="18" charset="0"/>
              </a:rPr>
              <a:t>次把各種其他詞匯錯誤翻譯為默示</a:t>
            </a:r>
            <a:endParaRPr lang="zh-CN" altLang="zh-CN" dirty="0"/>
          </a:p>
          <a:p>
            <a:pPr lvl="1"/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431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三自教會</a:t>
            </a:r>
            <a:r>
              <a:rPr lang="en-US" altLang="zh-TW" dirty="0" smtClean="0"/>
              <a:t>2018-2022</a:t>
            </a:r>
            <a:r>
              <a:rPr lang="zh-TW" altLang="en-US" dirty="0" smtClean="0">
                <a:latin typeface="宋体" pitchFamily="2" charset="-122"/>
                <a:ea typeface="宋体" pitchFamily="2" charset="-122"/>
              </a:rPr>
              <a:t>年的</a:t>
            </a:r>
            <a:r>
              <a:rPr lang="en-US" altLang="zh-TW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TW" altLang="en-US" dirty="0" smtClean="0">
                <a:latin typeface="宋体" pitchFamily="2" charset="-122"/>
                <a:ea typeface="宋体" pitchFamily="2" charset="-122"/>
              </a:rPr>
              <a:t>年計劃</a:t>
            </a:r>
            <a:endParaRPr lang="en-US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</a:t>
            </a:r>
            <a:r>
              <a:rPr lang="zh-TW" altLang="en-US" dirty="0" smtClean="0">
                <a:latin typeface="宋体" pitchFamily="2" charset="-122"/>
                <a:ea typeface="宋体" pitchFamily="2" charset="-122"/>
              </a:rPr>
              <a:t>加強聖經研究，建立正確的聖經觀與</a:t>
            </a:r>
            <a:r>
              <a:rPr lang="zh-TW" altLang="en-US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符合處境的釋經學</a:t>
            </a:r>
            <a:r>
              <a:rPr lang="zh-TW" altLang="en-US" dirty="0" smtClean="0">
                <a:latin typeface="宋体" pitchFamily="2" charset="-122"/>
                <a:ea typeface="宋体" pitchFamily="2" charset="-122"/>
              </a:rPr>
              <a:t>是深化神學思想建設的基礎。要有意識培養聖經研究人才，為著手重譯聖經或編寫聖經註釋打下堅實基礎。</a:t>
            </a:r>
            <a:r>
              <a:rPr lang="zh-CN" altLang="en-US" dirty="0" smtClean="0"/>
              <a:t>”</a:t>
            </a:r>
            <a:endParaRPr lang="en-US" dirty="0" smtClean="0"/>
          </a:p>
          <a:p>
            <a:r>
              <a:rPr lang="en-US" sz="2400" dirty="0" smtClean="0"/>
              <a:t>http://www.ccctspm.org/cppccinfo/10283</a:t>
            </a:r>
          </a:p>
          <a:p>
            <a:endParaRPr 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0" y="4214818"/>
            <a:ext cx="9144000" cy="2000264"/>
            <a:chOff x="0" y="1500174"/>
            <a:chExt cx="9144000" cy="200026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 l="49" t="8333" b="77778"/>
            <a:stretch>
              <a:fillRect/>
            </a:stretch>
          </p:blipFill>
          <p:spPr bwMode="auto">
            <a:xfrm>
              <a:off x="0" y="1500174"/>
              <a:ext cx="9144000" cy="71438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 l="49" t="59723" b="15277"/>
            <a:stretch>
              <a:fillRect/>
            </a:stretch>
          </p:blipFill>
          <p:spPr bwMode="auto">
            <a:xfrm>
              <a:off x="0" y="2214554"/>
              <a:ext cx="9144000" cy="128588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4540"/>
            <a:ext cx="8229600" cy="4408921"/>
          </a:xfrm>
        </p:spPr>
        <p:txBody>
          <a:bodyPr>
            <a:noAutofit/>
          </a:bodyPr>
          <a:lstStyle/>
          <a:p>
            <a:r>
              <a:rPr lang="zh-CN" altLang="en-US" sz="4000" b="1" u="sng" dirty="0" smtClean="0"/>
              <a:t>撒母耳記上</a:t>
            </a:r>
            <a:r>
              <a:rPr lang="en-US" altLang="zh-TW" sz="4000" b="1" u="sng" dirty="0" smtClean="0"/>
              <a:t>3:1</a:t>
            </a:r>
            <a:r>
              <a:rPr lang="en-US" altLang="zh-TW" sz="4000" dirty="0" smtClean="0"/>
              <a:t> </a:t>
            </a:r>
            <a:r>
              <a:rPr lang="en-US" altLang="zh-TW" sz="4000" dirty="0"/>
              <a:t>“</a:t>
            </a:r>
            <a:r>
              <a:rPr lang="zh-TW" altLang="en-US" sz="4000" dirty="0"/>
              <a:t>童子撒母耳在以利面前事奉耶和華。當那些日子，耶和華的言語稀少，</a:t>
            </a:r>
            <a:r>
              <a:rPr lang="zh-TW" altLang="en-US" sz="4000" dirty="0">
                <a:solidFill>
                  <a:srgbClr val="FFFF00"/>
                </a:solidFill>
              </a:rPr>
              <a:t>不常有默示</a:t>
            </a:r>
            <a:r>
              <a:rPr lang="zh-TW" altLang="en-US" sz="4000" dirty="0"/>
              <a:t>。”</a:t>
            </a:r>
          </a:p>
          <a:p>
            <a:r>
              <a:rPr lang="zh-TW" altLang="en-US" sz="4000" b="1" u="sng" dirty="0" smtClean="0"/>
              <a:t>新</a:t>
            </a:r>
            <a:r>
              <a:rPr lang="zh-TW" altLang="en-US" sz="4000" b="1" u="sng" dirty="0"/>
              <a:t>譯本</a:t>
            </a:r>
            <a:r>
              <a:rPr lang="en-US" altLang="zh-TW" sz="4000" dirty="0"/>
              <a:t>: “</a:t>
            </a:r>
            <a:r>
              <a:rPr lang="zh-TW" altLang="en-US" sz="4000" dirty="0"/>
              <a:t>那孩子撒母耳在以利面前事奉耶和華，在那些日子，耶和華的言語稀少，</a:t>
            </a:r>
            <a:r>
              <a:rPr lang="zh-TW" altLang="en-US" sz="4000" dirty="0">
                <a:solidFill>
                  <a:srgbClr val="FFFF00"/>
                </a:solidFill>
              </a:rPr>
              <a:t>異像也不常有</a:t>
            </a:r>
            <a:r>
              <a:rPr lang="zh-TW" altLang="en-US" sz="4000" dirty="0"/>
              <a:t>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795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4540"/>
            <a:ext cx="8229600" cy="4408921"/>
          </a:xfrm>
        </p:spPr>
        <p:txBody>
          <a:bodyPr>
            <a:noAutofit/>
          </a:bodyPr>
          <a:lstStyle/>
          <a:p>
            <a:r>
              <a:rPr lang="zh-CN" altLang="en-US" sz="4000" b="1" u="sng" dirty="0" smtClean="0"/>
              <a:t>撒母耳記上</a:t>
            </a:r>
            <a:r>
              <a:rPr lang="en-US" altLang="zh-TW" sz="4000" b="1" u="sng" dirty="0" smtClean="0"/>
              <a:t>3:21</a:t>
            </a:r>
            <a:r>
              <a:rPr lang="en-US" altLang="zh-TW" sz="4000" dirty="0" smtClean="0"/>
              <a:t> </a:t>
            </a:r>
            <a:r>
              <a:rPr lang="en-US" altLang="zh-TW" sz="4000" dirty="0"/>
              <a:t>“</a:t>
            </a:r>
            <a:r>
              <a:rPr lang="zh-TW" altLang="en-US" sz="4000" dirty="0"/>
              <a:t>耶和華又在示羅顯現。因為耶和華將自己的話</a:t>
            </a:r>
            <a:r>
              <a:rPr lang="zh-TW" altLang="en-US" sz="4000" dirty="0">
                <a:solidFill>
                  <a:srgbClr val="FFFF00"/>
                </a:solidFill>
              </a:rPr>
              <a:t>默示撒母</a:t>
            </a:r>
            <a:r>
              <a:rPr lang="zh-TW" altLang="en-US" sz="4000" dirty="0" smtClean="0">
                <a:solidFill>
                  <a:srgbClr val="FFFF00"/>
                </a:solidFill>
              </a:rPr>
              <a:t>耳</a:t>
            </a:r>
            <a:r>
              <a:rPr lang="en-US" altLang="zh-CN" sz="4000" dirty="0" smtClean="0"/>
              <a:t>……</a:t>
            </a:r>
            <a:r>
              <a:rPr lang="zh-TW" altLang="en-US" sz="4000" dirty="0" smtClean="0"/>
              <a:t>”</a:t>
            </a:r>
            <a:endParaRPr lang="zh-TW" altLang="en-US" sz="4000" dirty="0"/>
          </a:p>
          <a:p>
            <a:r>
              <a:rPr lang="zh-TW" altLang="en-US" sz="4000" b="1" u="sng" dirty="0" smtClean="0"/>
              <a:t>新</a:t>
            </a:r>
            <a:r>
              <a:rPr lang="zh-TW" altLang="en-US" sz="4000" b="1" u="sng" dirty="0"/>
              <a:t>譯本 </a:t>
            </a:r>
            <a:r>
              <a:rPr lang="zh-TW" altLang="en-US" sz="4000" dirty="0"/>
              <a:t>“耶和華又在示羅顯現，因為耶和華在示羅藉著他的話</a:t>
            </a:r>
            <a:r>
              <a:rPr lang="zh-TW" altLang="en-US" sz="4000" dirty="0">
                <a:solidFill>
                  <a:srgbClr val="FFFF00"/>
                </a:solidFill>
              </a:rPr>
              <a:t>向撒母耳啟示自己</a:t>
            </a:r>
            <a:r>
              <a:rPr lang="zh-TW" altLang="en-US" sz="4000" dirty="0" smtClean="0"/>
              <a:t>。”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278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4540"/>
            <a:ext cx="8229600" cy="4408921"/>
          </a:xfrm>
        </p:spPr>
        <p:txBody>
          <a:bodyPr>
            <a:noAutofit/>
          </a:bodyPr>
          <a:lstStyle/>
          <a:p>
            <a:r>
              <a:rPr lang="zh-CN" altLang="en-US" sz="4400" b="1" u="sng" dirty="0" smtClean="0"/>
              <a:t>歷代志上</a:t>
            </a:r>
            <a:r>
              <a:rPr lang="en-US" altLang="zh-TW" sz="4400" b="1" u="sng" dirty="0" smtClean="0"/>
              <a:t>17:15</a:t>
            </a:r>
            <a:r>
              <a:rPr lang="en-US" altLang="zh-TW" sz="4400" dirty="0" smtClean="0"/>
              <a:t> </a:t>
            </a:r>
            <a:r>
              <a:rPr lang="en-US" altLang="zh-TW" sz="4400" dirty="0"/>
              <a:t>“</a:t>
            </a:r>
            <a:r>
              <a:rPr lang="zh-TW" altLang="en-US" sz="4400" dirty="0"/>
              <a:t>拿單就按這一切話，照這</a:t>
            </a:r>
            <a:r>
              <a:rPr lang="zh-TW" altLang="en-US" sz="4400" dirty="0">
                <a:solidFill>
                  <a:srgbClr val="FFFF00"/>
                </a:solidFill>
              </a:rPr>
              <a:t>默示</a:t>
            </a:r>
            <a:r>
              <a:rPr lang="zh-TW" altLang="en-US" sz="4400" dirty="0"/>
              <a:t>告訴大衛。”</a:t>
            </a:r>
          </a:p>
          <a:p>
            <a:r>
              <a:rPr lang="zh-TW" altLang="en-US" sz="4400" b="1" u="sng" dirty="0" smtClean="0"/>
              <a:t>新</a:t>
            </a:r>
            <a:r>
              <a:rPr lang="zh-TW" altLang="en-US" sz="4400" b="1" u="sng" dirty="0"/>
              <a:t>譯本</a:t>
            </a:r>
            <a:r>
              <a:rPr lang="en-US" altLang="zh-TW" sz="4400" dirty="0"/>
              <a:t>: </a:t>
            </a:r>
            <a:r>
              <a:rPr lang="zh-TW" altLang="en-US" sz="4400" dirty="0"/>
              <a:t>拿單就按著這一切話和他</a:t>
            </a:r>
            <a:r>
              <a:rPr lang="zh-TW" altLang="en-US" sz="4400" dirty="0">
                <a:solidFill>
                  <a:srgbClr val="FFFF00"/>
                </a:solidFill>
              </a:rPr>
              <a:t>所見的一切</a:t>
            </a:r>
            <a:r>
              <a:rPr lang="zh-TW" altLang="en-US" sz="4400" dirty="0"/>
              <a:t>，告訴了大衛。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8509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默示是</a:t>
            </a:r>
            <a:r>
              <a:rPr lang="zh-TW" altLang="en-US" sz="4400" dirty="0"/>
              <a:t>一種神獨特的啟示方式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r>
              <a:rPr lang="zh-CN" altLang="en-US" sz="4400" dirty="0" smtClean="0">
                <a:solidFill>
                  <a:srgbClr val="FFFF00"/>
                </a:solidFill>
              </a:rPr>
              <a:t>只有聖經</a:t>
            </a:r>
            <a:r>
              <a:rPr lang="zh-CN" altLang="en-US" sz="4400" dirty="0" smtClean="0"/>
              <a:t>是神的默示</a:t>
            </a:r>
            <a:endParaRPr lang="en-US" altLang="zh-CN" sz="4400" dirty="0" smtClean="0"/>
          </a:p>
          <a:p>
            <a:r>
              <a:rPr lang="zh-CN" altLang="en-US" sz="4400" dirty="0" smtClean="0"/>
              <a:t>默示到底有什麽特別？</a:t>
            </a:r>
            <a:endParaRPr lang="zh-TW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0633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默示的特點：</a:t>
            </a:r>
            <a:endParaRPr lang="en-US" altLang="zh-CN" sz="3600" dirty="0" smtClean="0"/>
          </a:p>
          <a:p>
            <a:r>
              <a:rPr lang="zh-CN" altLang="en-US" sz="3600" b="1" u="sng" dirty="0" smtClean="0"/>
              <a:t>使徒行傳</a:t>
            </a:r>
            <a:r>
              <a:rPr lang="en-US" altLang="zh-TW" sz="3600" b="1" u="sng" dirty="0" smtClean="0"/>
              <a:t>1:16 </a:t>
            </a:r>
            <a:r>
              <a:rPr lang="zh-CN" altLang="en-US" sz="3600" dirty="0" smtClean="0"/>
              <a:t>“</a:t>
            </a:r>
            <a:r>
              <a:rPr lang="zh-TW" altLang="en-US" sz="3600" dirty="0" smtClean="0"/>
              <a:t>弟兄</a:t>
            </a:r>
            <a:r>
              <a:rPr lang="zh-TW" altLang="en-US" sz="3600" dirty="0"/>
              <a:t>們，</a:t>
            </a:r>
            <a:r>
              <a:rPr lang="zh-TW" altLang="en-US" sz="3600" dirty="0">
                <a:solidFill>
                  <a:srgbClr val="FFFF00"/>
                </a:solidFill>
              </a:rPr>
              <a:t>聖靈藉大衛的口，在聖經上，預言</a:t>
            </a:r>
            <a:r>
              <a:rPr lang="zh-TW" altLang="en-US" sz="3600" dirty="0"/>
              <a:t>領人捉拿耶穌的猶大。這話是必須應驗的。”</a:t>
            </a:r>
          </a:p>
          <a:p>
            <a:r>
              <a:rPr lang="zh-CN" altLang="en-US" sz="3600" b="1" u="sng" dirty="0"/>
              <a:t>使徒行傳</a:t>
            </a:r>
            <a:r>
              <a:rPr lang="en-US" altLang="zh-TW" sz="3600" b="1" u="sng" dirty="0" smtClean="0"/>
              <a:t>4:25 </a:t>
            </a:r>
            <a:r>
              <a:rPr lang="zh-CN" altLang="en-US" sz="3600" dirty="0" smtClean="0"/>
              <a:t>“</a:t>
            </a:r>
            <a:r>
              <a:rPr lang="zh-TW" altLang="en-US" sz="3600" dirty="0" smtClean="0"/>
              <a:t>你</a:t>
            </a:r>
            <a:r>
              <a:rPr lang="zh-TW" altLang="en-US" sz="3600" dirty="0"/>
              <a:t>曾藉著聖靈，</a:t>
            </a:r>
            <a:r>
              <a:rPr lang="zh-TW" altLang="en-US" sz="3600" dirty="0">
                <a:solidFill>
                  <a:srgbClr val="FFFF00"/>
                </a:solidFill>
              </a:rPr>
              <a:t>託你僕人我們祖宗大衛的口</a:t>
            </a:r>
            <a:r>
              <a:rPr lang="zh-TW" altLang="en-US" sz="3600" dirty="0"/>
              <a:t>，說</a:t>
            </a:r>
            <a:r>
              <a:rPr lang="zh-TW" altLang="en-US" sz="3600" dirty="0" smtClean="0"/>
              <a:t>，</a:t>
            </a:r>
            <a:r>
              <a:rPr lang="zh-CN" altLang="en-US" sz="3600" dirty="0" smtClean="0"/>
              <a:t>‘</a:t>
            </a:r>
            <a:r>
              <a:rPr lang="zh-TW" altLang="en-US" sz="3600" dirty="0" smtClean="0"/>
              <a:t>外邦為什麼爭鬧，萬民為什麼謀算虛妄的事。</a:t>
            </a:r>
            <a:r>
              <a:rPr lang="zh-CN" altLang="en-US" sz="3600" dirty="0" smtClean="0"/>
              <a:t>’</a:t>
            </a:r>
            <a:r>
              <a:rPr lang="zh-TW" altLang="en-US" sz="3600" dirty="0" smtClean="0"/>
              <a:t>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84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u="sng" dirty="0"/>
              <a:t>路加</a:t>
            </a:r>
            <a:r>
              <a:rPr lang="zh-CN" altLang="en-US" sz="4000" b="1" u="sng" dirty="0" smtClean="0"/>
              <a:t>福音</a:t>
            </a:r>
            <a:r>
              <a:rPr lang="en-US" altLang="zh-TW" sz="4000" b="1" u="sng" dirty="0" smtClean="0"/>
              <a:t>1:1-3 </a:t>
            </a:r>
            <a:r>
              <a:rPr lang="en-US" altLang="zh-TW" sz="4000" dirty="0"/>
              <a:t>“1 </a:t>
            </a:r>
            <a:r>
              <a:rPr lang="zh-TW" altLang="en-US" sz="4000" dirty="0"/>
              <a:t>提阿非羅大人哪，有好些人提筆作書，述說在我們中間所成就的事，</a:t>
            </a:r>
            <a:r>
              <a:rPr lang="en-US" altLang="zh-TW" sz="4000" dirty="0"/>
              <a:t>2 </a:t>
            </a:r>
            <a:r>
              <a:rPr lang="zh-TW" altLang="en-US" sz="4000" dirty="0"/>
              <a:t>是照傳道的人，從起初親眼看見，又傳給我們的。</a:t>
            </a:r>
            <a:r>
              <a:rPr lang="en-US" altLang="zh-TW" sz="4000" dirty="0"/>
              <a:t>3 </a:t>
            </a:r>
            <a:r>
              <a:rPr lang="zh-TW" altLang="en-US" sz="4000" dirty="0"/>
              <a:t>這些事我既從起頭都</a:t>
            </a:r>
            <a:r>
              <a:rPr lang="zh-TW" altLang="en-US" sz="4000" dirty="0">
                <a:solidFill>
                  <a:srgbClr val="FFFF00"/>
                </a:solidFill>
              </a:rPr>
              <a:t>詳細考察</a:t>
            </a:r>
            <a:r>
              <a:rPr lang="zh-TW" altLang="en-US" sz="4000" dirty="0"/>
              <a:t>了，</a:t>
            </a:r>
            <a:r>
              <a:rPr lang="zh-TW" altLang="en-US" sz="4000" dirty="0">
                <a:solidFill>
                  <a:srgbClr val="FFFF00"/>
                </a:solidFill>
              </a:rPr>
              <a:t>就定意要按著次序寫給你</a:t>
            </a:r>
            <a:r>
              <a:rPr lang="zh-TW" altLang="en-US" sz="4000" dirty="0"/>
              <a:t>，”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403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u="sng" dirty="0"/>
              <a:t>馬可福音</a:t>
            </a:r>
            <a:r>
              <a:rPr lang="en-US" altLang="zh-TW" sz="4000" b="1" u="sng" dirty="0" smtClean="0"/>
              <a:t> </a:t>
            </a:r>
            <a:r>
              <a:rPr lang="en-US" altLang="zh-TW" sz="4000" b="1" u="sng" dirty="0"/>
              <a:t>5:26</a:t>
            </a:r>
            <a:r>
              <a:rPr lang="en-US" altLang="zh-TW" sz="4000" dirty="0"/>
              <a:t> “</a:t>
            </a:r>
            <a:r>
              <a:rPr lang="zh-TW" altLang="en-US" sz="4000" dirty="0">
                <a:solidFill>
                  <a:srgbClr val="FFFF00"/>
                </a:solidFill>
              </a:rPr>
              <a:t>在好些醫生手裡，受了許多的苦</a:t>
            </a:r>
            <a:r>
              <a:rPr lang="zh-TW" altLang="en-US" sz="4000" dirty="0"/>
              <a:t>。又花盡了她所有的，一點也不見好，</a:t>
            </a:r>
            <a:r>
              <a:rPr lang="zh-TW" altLang="en-US" sz="4000" dirty="0">
                <a:solidFill>
                  <a:srgbClr val="FFFF00"/>
                </a:solidFill>
              </a:rPr>
              <a:t>病勢反倒更重了</a:t>
            </a:r>
            <a:r>
              <a:rPr lang="zh-TW" altLang="en-US" sz="4000" dirty="0"/>
              <a:t>”</a:t>
            </a:r>
          </a:p>
          <a:p>
            <a:r>
              <a:rPr lang="zh-CN" altLang="en-US" sz="4000" b="1" u="sng" dirty="0" smtClean="0"/>
              <a:t>路加福音</a:t>
            </a:r>
            <a:r>
              <a:rPr lang="en-US" altLang="zh-TW" sz="4000" b="1" u="sng" dirty="0" smtClean="0"/>
              <a:t>8:43</a:t>
            </a:r>
            <a:r>
              <a:rPr lang="en-US" altLang="zh-TW" sz="4000" dirty="0" smtClean="0"/>
              <a:t> </a:t>
            </a:r>
            <a:r>
              <a:rPr lang="en-US" altLang="zh-TW" sz="4000" dirty="0"/>
              <a:t>“</a:t>
            </a:r>
            <a:r>
              <a:rPr lang="zh-TW" altLang="en-US" sz="4000" dirty="0"/>
              <a:t>有一個女人，患了十二年的血漏，在醫生手里花盡了她一切養生的，</a:t>
            </a:r>
            <a:r>
              <a:rPr lang="zh-TW" altLang="en-US" sz="4000" dirty="0">
                <a:solidFill>
                  <a:srgbClr val="FFFF00"/>
                </a:solidFill>
              </a:rPr>
              <a:t>並沒有一人能醫好她。</a:t>
            </a:r>
            <a:r>
              <a:rPr lang="zh-TW" altLang="en-US" sz="4000" dirty="0"/>
              <a:t>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728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默示的定義 </a:t>
            </a:r>
            <a:r>
              <a:rPr lang="en-US" altLang="zh-CN" sz="4000" dirty="0" smtClean="0"/>
              <a:t>(</a:t>
            </a:r>
            <a:r>
              <a:rPr lang="zh-CN" altLang="en-US" sz="4000" dirty="0" smtClean="0"/>
              <a:t>默示的意思</a:t>
            </a:r>
            <a:r>
              <a:rPr lang="en-US" altLang="zh-CN" sz="4000" dirty="0" smtClean="0"/>
              <a:t>)</a:t>
            </a:r>
          </a:p>
          <a:p>
            <a:r>
              <a:rPr lang="zh-CN" altLang="en-US" sz="4000" dirty="0" smtClean="0"/>
              <a:t>默示：</a:t>
            </a:r>
            <a:r>
              <a:rPr lang="zh-CN" altLang="en-US" sz="4000" dirty="0">
                <a:solidFill>
                  <a:srgbClr val="FFFF00"/>
                </a:solidFill>
              </a:rPr>
              <a:t>人被圣灵引导，基于自己的</a:t>
            </a:r>
            <a:r>
              <a:rPr lang="zh-CN" altLang="en-US" sz="4000" u="sng" dirty="0">
                <a:solidFill>
                  <a:srgbClr val="FFFF00"/>
                </a:solidFill>
              </a:rPr>
              <a:t>处境</a:t>
            </a:r>
            <a:r>
              <a:rPr lang="zh-CN" altLang="en-US" sz="4000" dirty="0">
                <a:solidFill>
                  <a:srgbClr val="FFFF00"/>
                </a:solidFill>
              </a:rPr>
              <a:t>，</a:t>
            </a:r>
            <a:r>
              <a:rPr lang="zh-CN" altLang="en-US" sz="4000" u="sng" dirty="0">
                <a:solidFill>
                  <a:srgbClr val="FFFF00"/>
                </a:solidFill>
              </a:rPr>
              <a:t>性格</a:t>
            </a:r>
            <a:r>
              <a:rPr lang="zh-CN" altLang="en-US" sz="4000" dirty="0">
                <a:solidFill>
                  <a:srgbClr val="FFFF00"/>
                </a:solidFill>
              </a:rPr>
              <a:t>，</a:t>
            </a:r>
            <a:r>
              <a:rPr lang="zh-CN" altLang="en-US" sz="4000" u="sng" dirty="0">
                <a:solidFill>
                  <a:srgbClr val="FFFF00"/>
                </a:solidFill>
              </a:rPr>
              <a:t>思想</a:t>
            </a:r>
            <a:r>
              <a:rPr lang="zh-CN" altLang="en-US" sz="4000" dirty="0">
                <a:solidFill>
                  <a:srgbClr val="FFFF00"/>
                </a:solidFill>
              </a:rPr>
              <a:t>，</a:t>
            </a:r>
            <a:r>
              <a:rPr lang="zh-CN" altLang="en-US" sz="4000" u="sng" dirty="0">
                <a:solidFill>
                  <a:srgbClr val="FFFF00"/>
                </a:solidFill>
              </a:rPr>
              <a:t>词汇</a:t>
            </a:r>
            <a:r>
              <a:rPr lang="zh-CN" altLang="en-US" sz="4000" dirty="0">
                <a:solidFill>
                  <a:srgbClr val="FFFF00"/>
                </a:solidFill>
              </a:rPr>
              <a:t>，写下的圣经原文，在每个词上</a:t>
            </a:r>
            <a:r>
              <a:rPr lang="zh-CN" altLang="en-US" sz="4000" u="sng" dirty="0">
                <a:solidFill>
                  <a:srgbClr val="FFFF00"/>
                </a:solidFill>
              </a:rPr>
              <a:t>毫无错误</a:t>
            </a:r>
            <a:r>
              <a:rPr lang="zh-CN" altLang="en-US" sz="4000" dirty="0">
                <a:solidFill>
                  <a:srgbClr val="FFFF00"/>
                </a:solidFill>
              </a:rPr>
              <a:t>的记载下了神的信息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zh-CN" altLang="en-US" sz="4000" dirty="0" smtClean="0"/>
              <a:t>所以聖經是</a:t>
            </a:r>
            <a:r>
              <a:rPr lang="en-US" altLang="zh-CN" sz="4000" dirty="0" smtClean="0"/>
              <a:t>100%</a:t>
            </a:r>
            <a:r>
              <a:rPr lang="zh-CN" altLang="en-US" sz="4000" dirty="0" smtClean="0"/>
              <a:t>由神所寫</a:t>
            </a:r>
            <a:endParaRPr lang="en-US" altLang="zh-CN" sz="4000" dirty="0" smtClean="0"/>
          </a:p>
          <a:p>
            <a:r>
              <a:rPr lang="zh-CN" altLang="en-US" sz="4000" dirty="0"/>
              <a:t>聖</a:t>
            </a:r>
            <a:r>
              <a:rPr lang="zh-CN" altLang="en-US" sz="4000" dirty="0" smtClean="0"/>
              <a:t>經也是</a:t>
            </a:r>
            <a:r>
              <a:rPr lang="en-US" altLang="zh-CN" sz="4000" dirty="0" smtClean="0"/>
              <a:t>100%</a:t>
            </a:r>
            <a:r>
              <a:rPr lang="zh-CN" altLang="en-US" sz="4000" dirty="0" smtClean="0"/>
              <a:t>由人所寫</a:t>
            </a:r>
            <a:endParaRPr lang="en-US" altLang="zh-CN" sz="4000" dirty="0" smtClean="0"/>
          </a:p>
          <a:p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224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誰是聖經的作者？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3600" dirty="0" smtClean="0"/>
              <a:t>作爲</a:t>
            </a:r>
            <a:r>
              <a:rPr lang="en-US" altLang="zh-CN" sz="3600" dirty="0">
                <a:solidFill>
                  <a:srgbClr val="FFFF00"/>
                </a:solidFill>
              </a:rPr>
              <a:t>100%</a:t>
            </a:r>
            <a:r>
              <a:rPr lang="zh-TW" altLang="en-US" sz="3600" dirty="0" smtClean="0">
                <a:solidFill>
                  <a:srgbClr val="FFFF00"/>
                </a:solidFill>
              </a:rPr>
              <a:t>神</a:t>
            </a:r>
            <a:r>
              <a:rPr lang="zh-TW" altLang="en-US" sz="3600" dirty="0">
                <a:solidFill>
                  <a:srgbClr val="FFFF00"/>
                </a:solidFill>
              </a:rPr>
              <a:t>的話語</a:t>
            </a:r>
            <a:r>
              <a:rPr lang="zh-TW" altLang="en-US" sz="3600" dirty="0"/>
              <a:t>，聖經是</a:t>
            </a:r>
            <a:r>
              <a:rPr lang="zh-TW" altLang="en-US" sz="3600" dirty="0">
                <a:solidFill>
                  <a:srgbClr val="FFFF00"/>
                </a:solidFill>
              </a:rPr>
              <a:t>沒有錯誤的</a:t>
            </a:r>
            <a:r>
              <a:rPr lang="zh-TW" altLang="en-US" sz="3600" dirty="0"/>
              <a:t>，</a:t>
            </a:r>
            <a:r>
              <a:rPr lang="zh-TW" altLang="en-US" sz="3600" dirty="0">
                <a:solidFill>
                  <a:srgbClr val="FFFF00"/>
                </a:solidFill>
              </a:rPr>
              <a:t>全備的</a:t>
            </a:r>
            <a:r>
              <a:rPr lang="zh-TW" altLang="en-US" sz="3600" dirty="0"/>
              <a:t>，完全</a:t>
            </a:r>
            <a:r>
              <a:rPr lang="zh-TW" altLang="en-US" sz="3600" dirty="0">
                <a:solidFill>
                  <a:srgbClr val="FFFF00"/>
                </a:solidFill>
              </a:rPr>
              <a:t>真實</a:t>
            </a:r>
            <a:r>
              <a:rPr lang="zh-TW" altLang="en-US" sz="3600" dirty="0"/>
              <a:t>的，</a:t>
            </a:r>
            <a:r>
              <a:rPr lang="zh-TW" altLang="en-US" sz="3600" dirty="0">
                <a:solidFill>
                  <a:srgbClr val="FFFF00"/>
                </a:solidFill>
              </a:rPr>
              <a:t>準確</a:t>
            </a:r>
            <a:r>
              <a:rPr lang="zh-TW" altLang="en-US" sz="3600" dirty="0" smtClean="0"/>
              <a:t>的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/>
              <a:t>作</a:t>
            </a:r>
            <a:r>
              <a:rPr lang="zh-CN" altLang="en-US" sz="3600" dirty="0" smtClean="0"/>
              <a:t>爲</a:t>
            </a:r>
            <a:r>
              <a:rPr lang="en-US" altLang="zh-CN" sz="3600" dirty="0" smtClean="0">
                <a:solidFill>
                  <a:srgbClr val="FFFF00"/>
                </a:solidFill>
              </a:rPr>
              <a:t>100%</a:t>
            </a:r>
            <a:r>
              <a:rPr lang="zh-CN" altLang="en-US" sz="3600" dirty="0" smtClean="0">
                <a:solidFill>
                  <a:srgbClr val="FFFF00"/>
                </a:solidFill>
              </a:rPr>
              <a:t>人的話語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lvl="1"/>
            <a:r>
              <a:rPr lang="zh-CN" altLang="en-US" sz="3200" dirty="0" smtClean="0"/>
              <a:t>第一，</a:t>
            </a:r>
            <a:r>
              <a:rPr lang="zh-TW" altLang="en-US" sz="3200" dirty="0"/>
              <a:t>聖經會遵循符合人說話的</a:t>
            </a:r>
            <a:r>
              <a:rPr lang="zh-TW" altLang="en-US" sz="3200" u="sng" dirty="0">
                <a:solidFill>
                  <a:srgbClr val="FFFF00"/>
                </a:solidFill>
              </a:rPr>
              <a:t>規律</a:t>
            </a:r>
            <a:r>
              <a:rPr lang="zh-TW" altLang="en-US" sz="3200" dirty="0"/>
              <a:t>和</a:t>
            </a:r>
            <a:r>
              <a:rPr lang="zh-TW" altLang="en-US" sz="3200" u="sng" dirty="0">
                <a:solidFill>
                  <a:srgbClr val="FFFF00"/>
                </a:solidFill>
              </a:rPr>
              <a:t>習慣</a:t>
            </a:r>
            <a:endParaRPr lang="en-US" altLang="zh-TW" sz="3200" u="sng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sz="3200" dirty="0" smtClean="0"/>
              <a:t>第二</a:t>
            </a:r>
            <a:r>
              <a:rPr lang="zh-TW" altLang="en-US" sz="3200" dirty="0"/>
              <a:t>，人可以通過文字，語法，詞彙讀懂聖經的意思。</a:t>
            </a:r>
          </a:p>
          <a:p>
            <a:pPr lvl="1"/>
            <a:r>
              <a:rPr lang="zh-TW" altLang="en-US" sz="3200" dirty="0" smtClean="0"/>
              <a:t>第三</a:t>
            </a:r>
            <a:r>
              <a:rPr lang="zh-TW" altLang="en-US" sz="3200" dirty="0"/>
              <a:t>，聖經人類作者的身份，處境，文化，歷史背景，可以幫助我們理解聖經的話語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355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學</a:t>
            </a:r>
            <a:r>
              <a:rPr lang="zh-CN" altLang="en-US" dirty="0" smtClean="0"/>
              <a:t>習聖經時要記得雙重作者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如果有人忘記了聖經是</a:t>
            </a:r>
            <a:r>
              <a:rPr lang="en-US" altLang="zh-CN" sz="4800" dirty="0" smtClean="0">
                <a:solidFill>
                  <a:srgbClr val="FFFF00"/>
                </a:solidFill>
              </a:rPr>
              <a:t>100%</a:t>
            </a:r>
            <a:r>
              <a:rPr lang="zh-CN" altLang="en-US" sz="4800" dirty="0" smtClean="0">
                <a:solidFill>
                  <a:srgbClr val="FFFF00"/>
                </a:solidFill>
              </a:rPr>
              <a:t>神的</a:t>
            </a:r>
            <a:r>
              <a:rPr lang="zh-CN" altLang="en-US" sz="4800" dirty="0">
                <a:solidFill>
                  <a:srgbClr val="FFFF00"/>
                </a:solidFill>
              </a:rPr>
              <a:t>話</a:t>
            </a:r>
            <a:r>
              <a:rPr lang="zh-CN" altLang="en-US" sz="4800" dirty="0" smtClean="0">
                <a:solidFill>
                  <a:srgbClr val="FFFF00"/>
                </a:solidFill>
              </a:rPr>
              <a:t>語，</a:t>
            </a:r>
            <a:r>
              <a:rPr lang="zh-CN" altLang="en-US" sz="4800" dirty="0" smtClean="0"/>
              <a:t>他會</a:t>
            </a:r>
            <a:r>
              <a:rPr lang="zh-TW" altLang="en-US" sz="4800" dirty="0" smtClean="0"/>
              <a:t>把</a:t>
            </a:r>
            <a:r>
              <a:rPr lang="zh-TW" altLang="en-US" sz="4800" dirty="0"/>
              <a:t>自己</a:t>
            </a:r>
            <a:r>
              <a:rPr lang="zh-TW" altLang="en-US" sz="4800" dirty="0">
                <a:solidFill>
                  <a:srgbClr val="FFFF00"/>
                </a:solidFill>
              </a:rPr>
              <a:t>凌駕在聖經</a:t>
            </a:r>
            <a:r>
              <a:rPr lang="zh-TW" altLang="en-US" sz="4800" dirty="0" smtClean="0">
                <a:solidFill>
                  <a:srgbClr val="FFFF00"/>
                </a:solidFill>
              </a:rPr>
              <a:t>之上</a:t>
            </a:r>
            <a:r>
              <a:rPr lang="zh-CN" altLang="en-US" sz="4800" dirty="0" smtClean="0"/>
              <a:t>，</a:t>
            </a:r>
            <a:r>
              <a:rPr lang="zh-TW" altLang="en-US" sz="4800" dirty="0" smtClean="0"/>
              <a:t>論</a:t>
            </a:r>
            <a:r>
              <a:rPr lang="zh-TW" altLang="en-US" sz="4800" dirty="0"/>
              <a:t>斷批判神的話語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5028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聖經背景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Introduction</a:t>
            </a:r>
            <a:endParaRPr 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6643702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釋經學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Hermeneutics</a:t>
            </a:r>
            <a:endParaRPr 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3321851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聖經語言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Language</a:t>
            </a:r>
            <a:endParaRPr 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3321851" y="3714752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解經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Exegesis</a:t>
            </a:r>
            <a:endParaRPr 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0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系統神學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Systematic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3321851" y="0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講道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Exposition</a:t>
            </a:r>
            <a:endParaRPr lang="en-US" sz="2800" b="1" dirty="0"/>
          </a:p>
        </p:txBody>
      </p:sp>
      <p:sp>
        <p:nvSpPr>
          <p:cNvPr id="12" name="矩形 11"/>
          <p:cNvSpPr/>
          <p:nvPr/>
        </p:nvSpPr>
        <p:spPr>
          <a:xfrm>
            <a:off x="2285984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歷史神學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Historical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3" name="矩形 12"/>
          <p:cNvSpPr/>
          <p:nvPr/>
        </p:nvSpPr>
        <p:spPr>
          <a:xfrm>
            <a:off x="4714876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護教學</a:t>
            </a:r>
            <a:r>
              <a:rPr lang="en-US" altLang="zh-CN" sz="2800" b="1" dirty="0" smtClean="0"/>
              <a:t>Apologetics</a:t>
            </a:r>
            <a:endParaRPr lang="en-US" sz="2800" b="1" dirty="0"/>
          </a:p>
        </p:txBody>
      </p:sp>
      <p:sp>
        <p:nvSpPr>
          <p:cNvPr id="14" name="矩形 13"/>
          <p:cNvSpPr/>
          <p:nvPr/>
        </p:nvSpPr>
        <p:spPr>
          <a:xfrm>
            <a:off x="7000892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實踐神學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Practical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cxnSp>
        <p:nvCxnSpPr>
          <p:cNvPr id="16" name="直接连接符 15"/>
          <p:cNvCxnSpPr>
            <a:stCxn id="4" idx="0"/>
            <a:endCxn id="8" idx="1"/>
          </p:cNvCxnSpPr>
          <p:nvPr/>
        </p:nvCxnSpPr>
        <p:spPr>
          <a:xfrm rot="5400000" flipH="1" flipV="1">
            <a:off x="1785928" y="3893341"/>
            <a:ext cx="1000144" cy="20717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3"/>
            <a:endCxn id="5" idx="0"/>
          </p:cNvCxnSpPr>
          <p:nvPr/>
        </p:nvCxnSpPr>
        <p:spPr>
          <a:xfrm>
            <a:off x="5822149" y="4429120"/>
            <a:ext cx="2071702" cy="10001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8" idx="2"/>
            <a:endCxn id="6" idx="0"/>
          </p:cNvCxnSpPr>
          <p:nvPr/>
        </p:nvCxnSpPr>
        <p:spPr>
          <a:xfrm rot="5400000">
            <a:off x="4429112" y="5286376"/>
            <a:ext cx="2857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0"/>
            <a:endCxn id="12" idx="2"/>
          </p:cNvCxnSpPr>
          <p:nvPr/>
        </p:nvCxnSpPr>
        <p:spPr>
          <a:xfrm rot="16200000" flipV="1">
            <a:off x="3786162" y="2928914"/>
            <a:ext cx="357214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8" idx="0"/>
            <a:endCxn id="13" idx="2"/>
          </p:cNvCxnSpPr>
          <p:nvPr/>
        </p:nvCxnSpPr>
        <p:spPr>
          <a:xfrm rot="5400000" flipH="1" flipV="1">
            <a:off x="5000608" y="2928930"/>
            <a:ext cx="357214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8" idx="0"/>
            <a:endCxn id="9" idx="2"/>
          </p:cNvCxnSpPr>
          <p:nvPr/>
        </p:nvCxnSpPr>
        <p:spPr>
          <a:xfrm rot="16200000" flipV="1">
            <a:off x="2643170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8" idx="0"/>
            <a:endCxn id="14" idx="2"/>
          </p:cNvCxnSpPr>
          <p:nvPr/>
        </p:nvCxnSpPr>
        <p:spPr>
          <a:xfrm rot="5400000" flipH="1" flipV="1">
            <a:off x="6143616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9" idx="0"/>
            <a:endCxn id="10" idx="2"/>
          </p:cNvCxnSpPr>
          <p:nvPr/>
        </p:nvCxnSpPr>
        <p:spPr>
          <a:xfrm rot="5400000" flipH="1" flipV="1">
            <a:off x="2571744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  <a:endCxn id="10" idx="2"/>
          </p:cNvCxnSpPr>
          <p:nvPr/>
        </p:nvCxnSpPr>
        <p:spPr>
          <a:xfrm rot="5400000" flipH="1" flipV="1">
            <a:off x="3714736" y="1071538"/>
            <a:ext cx="500066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3" idx="0"/>
            <a:endCxn id="10" idx="2"/>
          </p:cNvCxnSpPr>
          <p:nvPr/>
        </p:nvCxnSpPr>
        <p:spPr>
          <a:xfrm rot="16200000" flipV="1">
            <a:off x="4929182" y="1071554"/>
            <a:ext cx="500066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4" idx="0"/>
            <a:endCxn id="10" idx="2"/>
          </p:cNvCxnSpPr>
          <p:nvPr/>
        </p:nvCxnSpPr>
        <p:spPr>
          <a:xfrm rot="16200000" flipV="1">
            <a:off x="6072190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8" idx="0"/>
            <a:endCxn id="10" idx="2"/>
          </p:cNvCxnSpPr>
          <p:nvPr/>
        </p:nvCxnSpPr>
        <p:spPr>
          <a:xfrm rot="5400000" flipH="1" flipV="1">
            <a:off x="3428992" y="2571744"/>
            <a:ext cx="228601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-na.ssl-images-amazon.com/images/I/51VgLBiBFPL._SX331_BO1,204,203,2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3894"/>
            <a:ext cx="3171825" cy="4752976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395536" y="5469549"/>
            <a:ext cx="70896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Craig L. </a:t>
            </a:r>
            <a:r>
              <a:rPr lang="en-US" sz="3200" dirty="0" err="1" smtClean="0">
                <a:solidFill>
                  <a:schemeClr val="bg1"/>
                </a:solidFill>
              </a:rPr>
              <a:t>Blomberg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zh-CN" altLang="en-US" sz="2800" dirty="0">
                <a:solidFill>
                  <a:schemeClr val="bg1"/>
                </a:solidFill>
              </a:rPr>
              <a:t>丹佛</a:t>
            </a:r>
            <a:r>
              <a:rPr lang="zh-CN" altLang="en-US" sz="2800" dirty="0">
                <a:solidFill>
                  <a:srgbClr val="FFFF00"/>
                </a:solidFill>
              </a:rPr>
              <a:t>神學院</a:t>
            </a:r>
            <a:r>
              <a:rPr lang="zh-CN" altLang="en-US" sz="2800" dirty="0">
                <a:solidFill>
                  <a:schemeClr val="bg1"/>
                </a:solidFill>
              </a:rPr>
              <a:t>，新約部門</a:t>
            </a:r>
            <a:r>
              <a:rPr lang="zh-CN" altLang="en-US" sz="2800" dirty="0">
                <a:solidFill>
                  <a:srgbClr val="FFFF00"/>
                </a:solidFill>
              </a:rPr>
              <a:t>傑出</a:t>
            </a:r>
            <a:r>
              <a:rPr lang="zh-CN" altLang="en-US" sz="2800" dirty="0" smtClean="0">
                <a:solidFill>
                  <a:srgbClr val="FFFF00"/>
                </a:solidFill>
              </a:rPr>
              <a:t>教授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Distinguished Professor of the New Testament at Denver Seminary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79912" y="332656"/>
            <a:ext cx="5184576" cy="513689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 smtClean="0"/>
              <a:t>p152</a:t>
            </a:r>
            <a:r>
              <a:rPr lang="zh-CN" altLang="en-US" dirty="0" smtClean="0"/>
              <a:t>，亞當夏娃</a:t>
            </a:r>
            <a:r>
              <a:rPr lang="zh-CN" altLang="en-US" dirty="0" smtClean="0">
                <a:solidFill>
                  <a:srgbClr val="FFFF00"/>
                </a:solidFill>
              </a:rPr>
              <a:t>不是歷史人物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/>
              <a:t>pp. 151-153</a:t>
            </a:r>
            <a:r>
              <a:rPr lang="zh-CN" altLang="en-US" dirty="0" smtClean="0"/>
              <a:t>，神用</a:t>
            </a:r>
            <a:r>
              <a:rPr lang="zh-CN" altLang="en-US" dirty="0" smtClean="0">
                <a:solidFill>
                  <a:srgbClr val="FFFF00"/>
                </a:solidFill>
              </a:rPr>
              <a:t>進化論</a:t>
            </a:r>
            <a:r>
              <a:rPr lang="zh-CN" altLang="en-US" dirty="0" smtClean="0"/>
              <a:t>的方式創造一切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p160</a:t>
            </a:r>
            <a:r>
              <a:rPr lang="zh-CN" altLang="en-US" dirty="0" smtClean="0"/>
              <a:t>，約拿</a:t>
            </a:r>
            <a:r>
              <a:rPr lang="zh-CN" altLang="en-US" dirty="0" smtClean="0">
                <a:solidFill>
                  <a:srgbClr val="FFFF00"/>
                </a:solidFill>
              </a:rPr>
              <a:t>不是歷史人物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/>
              <a:t>p162</a:t>
            </a:r>
            <a:r>
              <a:rPr lang="zh-CN" altLang="en-US" dirty="0" smtClean="0"/>
              <a:t>，以賽亞書由</a:t>
            </a:r>
            <a:r>
              <a:rPr lang="zh-CN" altLang="en-US" dirty="0" smtClean="0">
                <a:solidFill>
                  <a:srgbClr val="FFFF00"/>
                </a:solidFill>
              </a:rPr>
              <a:t>三個</a:t>
            </a:r>
            <a:r>
              <a:rPr lang="zh-CN" altLang="en-US" dirty="0" smtClean="0"/>
              <a:t>不同的人寫成</a:t>
            </a: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p163-64</a:t>
            </a:r>
            <a:r>
              <a:rPr lang="zh-CN" altLang="en-US" dirty="0" smtClean="0"/>
              <a:t>，但以理書不是預言，而是事發之後有人</a:t>
            </a:r>
            <a:r>
              <a:rPr lang="zh-CN" altLang="en-US" dirty="0" smtClean="0">
                <a:solidFill>
                  <a:srgbClr val="FFFF00"/>
                </a:solidFill>
              </a:rPr>
              <a:t>僞造的先知書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/>
              <a:t>p168-172</a:t>
            </a:r>
            <a:r>
              <a:rPr lang="zh-CN" altLang="en-US" dirty="0" smtClean="0"/>
              <a:t>，新約大部分書信都是</a:t>
            </a:r>
            <a:r>
              <a:rPr lang="zh-CN" altLang="en-US" dirty="0" smtClean="0">
                <a:solidFill>
                  <a:srgbClr val="FFFF00"/>
                </a:solidFill>
              </a:rPr>
              <a:t>冒名頂替的人所寫</a:t>
            </a:r>
            <a:r>
              <a:rPr lang="zh-CN" altLang="en-US" dirty="0" smtClean="0"/>
              <a:t>，并且</a:t>
            </a:r>
            <a:r>
              <a:rPr lang="zh-CN" altLang="en-US" dirty="0" smtClean="0">
                <a:solidFill>
                  <a:srgbClr val="FFFF00"/>
                </a:solidFill>
              </a:rPr>
              <a:t>當時教會認可</a:t>
            </a:r>
            <a:r>
              <a:rPr lang="zh-CN" altLang="en-US" dirty="0">
                <a:solidFill>
                  <a:srgbClr val="FFFF00"/>
                </a:solidFill>
              </a:rPr>
              <a:t>冒名頂替</a:t>
            </a:r>
            <a:r>
              <a:rPr lang="zh-CN" altLang="en-US" dirty="0" smtClean="0">
                <a:solidFill>
                  <a:srgbClr val="FFFF00"/>
                </a:solidFill>
              </a:rPr>
              <a:t>僞造的行爲</a:t>
            </a:r>
            <a:endParaRPr lang="zh-CN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學</a:t>
            </a:r>
            <a:r>
              <a:rPr lang="zh-CN" altLang="en-US" dirty="0" smtClean="0"/>
              <a:t>習聖經時要記得雙重作者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如果有人忘記了聖經是</a:t>
            </a:r>
            <a:r>
              <a:rPr lang="en-US" altLang="zh-CN" sz="4800" dirty="0" smtClean="0">
                <a:solidFill>
                  <a:srgbClr val="FFFF00"/>
                </a:solidFill>
              </a:rPr>
              <a:t>100%</a:t>
            </a:r>
            <a:r>
              <a:rPr lang="zh-CN" altLang="en-US" sz="4800" dirty="0" smtClean="0">
                <a:solidFill>
                  <a:srgbClr val="FFFF00"/>
                </a:solidFill>
              </a:rPr>
              <a:t>人的</a:t>
            </a:r>
            <a:r>
              <a:rPr lang="zh-CN" altLang="en-US" sz="4800" dirty="0">
                <a:solidFill>
                  <a:srgbClr val="FFFF00"/>
                </a:solidFill>
              </a:rPr>
              <a:t>話</a:t>
            </a:r>
            <a:r>
              <a:rPr lang="zh-CN" altLang="en-US" sz="4800" dirty="0" smtClean="0">
                <a:solidFill>
                  <a:srgbClr val="FFFF00"/>
                </a:solidFill>
              </a:rPr>
              <a:t>語，</a:t>
            </a:r>
            <a:r>
              <a:rPr lang="zh-TW" altLang="en-US" sz="4800" dirty="0" smtClean="0"/>
              <a:t>不再追求</a:t>
            </a:r>
            <a:r>
              <a:rPr lang="zh-CN" altLang="en-US" sz="4800" dirty="0"/>
              <a:t>聖</a:t>
            </a:r>
            <a:r>
              <a:rPr lang="zh-CN" altLang="en-US" sz="4800" dirty="0" smtClean="0"/>
              <a:t>經的</a:t>
            </a:r>
            <a:r>
              <a:rPr lang="zh-CN" altLang="en-US" sz="4800" dirty="0" smtClean="0">
                <a:solidFill>
                  <a:srgbClr val="FFFF00"/>
                </a:solidFill>
              </a:rPr>
              <a:t>原意</a:t>
            </a:r>
            <a:r>
              <a:rPr lang="zh-CN" altLang="en-US" sz="4800" dirty="0" smtClean="0"/>
              <a:t>，而是</a:t>
            </a:r>
            <a:r>
              <a:rPr lang="zh-TW" altLang="en-US" sz="4800" dirty="0"/>
              <a:t>按著</a:t>
            </a:r>
            <a:r>
              <a:rPr lang="zh-TW" altLang="en-US" sz="4800" dirty="0" smtClean="0"/>
              <a:t>自己的</a:t>
            </a:r>
            <a:r>
              <a:rPr lang="zh-TW" altLang="en-US" sz="4800" dirty="0">
                <a:solidFill>
                  <a:srgbClr val="FFFF00"/>
                </a:solidFill>
              </a:rPr>
              <a:t>背景，思想，偏見</a:t>
            </a:r>
            <a:r>
              <a:rPr lang="zh-TW" altLang="en-US" sz="4800" dirty="0" smtClean="0"/>
              <a:t>，</a:t>
            </a:r>
            <a:r>
              <a:rPr lang="zh-CN" altLang="en-US" sz="4800" dirty="0" smtClean="0"/>
              <a:t>來</a:t>
            </a:r>
            <a:r>
              <a:rPr lang="zh-TW" altLang="en-US" sz="4800" dirty="0" smtClean="0"/>
              <a:t>斷</a:t>
            </a:r>
            <a:r>
              <a:rPr lang="zh-TW" altLang="en-US" sz="4800" dirty="0"/>
              <a:t>章取義，隨意的解讀聖</a:t>
            </a:r>
            <a:r>
              <a:rPr lang="zh-TW" altLang="en-US" sz="4800" dirty="0" smtClean="0"/>
              <a:t>經</a:t>
            </a:r>
            <a:r>
              <a:rPr lang="zh-CN" altLang="en-US" sz="4800" dirty="0" smtClean="0"/>
              <a:t>。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120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ictures\Compromi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61" y="332656"/>
            <a:ext cx="4312245" cy="55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5004048" y="799291"/>
            <a:ext cx="3442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間歇</a:t>
            </a:r>
            <a:r>
              <a:rPr lang="zh-CN" altLang="en-US" sz="3200" dirty="0" smtClean="0">
                <a:solidFill>
                  <a:schemeClr val="bg1"/>
                </a:solidFill>
              </a:rPr>
              <a:t>論 </a:t>
            </a:r>
            <a:r>
              <a:rPr lang="en-US" altLang="zh-CN" sz="3200" dirty="0" smtClean="0">
                <a:solidFill>
                  <a:schemeClr val="bg1"/>
                </a:solidFill>
              </a:rPr>
              <a:t>Gap Theory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4048" y="2275717"/>
            <a:ext cx="283019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一日千年論</a:t>
            </a:r>
            <a:r>
              <a:rPr lang="en-US" altLang="zh-CN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altLang="zh-CN" sz="3200" dirty="0" smtClean="0">
                <a:solidFill>
                  <a:schemeClr val="bg1"/>
                </a:solidFill>
              </a:rPr>
              <a:t>Day-Age Theory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04048" y="3334680"/>
            <a:ext cx="35253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schemeClr val="bg1"/>
                </a:solidFill>
              </a:rPr>
              <a:t>(</a:t>
            </a:r>
            <a:r>
              <a:rPr lang="zh-CN" altLang="en-US" sz="2800" i="1" dirty="0" smtClean="0">
                <a:solidFill>
                  <a:schemeClr val="bg1"/>
                </a:solidFill>
              </a:rPr>
              <a:t>中國仙俠論</a:t>
            </a:r>
            <a:endParaRPr lang="en-US" altLang="zh-CN" sz="2800" i="1" dirty="0" smtClean="0">
              <a:solidFill>
                <a:schemeClr val="bg1"/>
              </a:solidFill>
            </a:endParaRPr>
          </a:p>
          <a:p>
            <a:r>
              <a:rPr lang="zh-CN" altLang="en-US" sz="2800" i="1" dirty="0" smtClean="0">
                <a:solidFill>
                  <a:schemeClr val="bg1"/>
                </a:solidFill>
              </a:rPr>
              <a:t>天上一日，地上千年</a:t>
            </a:r>
            <a:r>
              <a:rPr lang="en-US" altLang="zh-CN" sz="2800" i="1" dirty="0" smtClean="0">
                <a:solidFill>
                  <a:schemeClr val="bg1"/>
                </a:solidFill>
              </a:rPr>
              <a:t>)</a:t>
            </a:r>
            <a:endParaRPr lang="zh-CN" altLang="en-US" sz="2800" i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4048" y="4437112"/>
            <a:ext cx="31193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神造進化論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</a:rPr>
              <a:t>Theistic Evolution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94155"/>
            <a:ext cx="40401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dirty="0" smtClean="0">
                <a:solidFill>
                  <a:schemeClr val="bg1"/>
                </a:solidFill>
              </a:rPr>
              <a:t>Credit: Answers in Genesis</a:t>
            </a:r>
          </a:p>
          <a:p>
            <a:r>
              <a:rPr lang="en-US" altLang="zh-CN" sz="2800" i="1" dirty="0" smtClean="0">
                <a:solidFill>
                  <a:schemeClr val="bg1"/>
                </a:solidFill>
              </a:rPr>
              <a:t>Used </a:t>
            </a:r>
            <a:r>
              <a:rPr lang="en-US" altLang="zh-CN" sz="2800" i="1" dirty="0">
                <a:solidFill>
                  <a:schemeClr val="bg1"/>
                </a:solidFill>
              </a:rPr>
              <a:t>with permission</a:t>
            </a:r>
            <a:endParaRPr lang="zh-CN" altLang="en-US" sz="2800" i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18903" y="1384066"/>
            <a:ext cx="3993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>
                <a:solidFill>
                  <a:schemeClr val="bg1"/>
                </a:solidFill>
              </a:rPr>
              <a:t>(</a:t>
            </a:r>
            <a:r>
              <a:rPr lang="zh-TW" altLang="en-US" sz="2800" i="1" dirty="0">
                <a:solidFill>
                  <a:schemeClr val="bg1"/>
                </a:solidFill>
              </a:rPr>
              <a:t>也會叫“史前審判論”</a:t>
            </a:r>
            <a:r>
              <a:rPr lang="en-US" altLang="zh-TW" sz="2800" i="1" dirty="0">
                <a:solidFill>
                  <a:schemeClr val="bg1"/>
                </a:solidFill>
              </a:rPr>
              <a:t>)</a:t>
            </a:r>
            <a:endParaRPr lang="zh-CN" altLang="en-US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學</a:t>
            </a:r>
            <a:r>
              <a:rPr lang="zh-CN" altLang="en-US" dirty="0" smtClean="0"/>
              <a:t>習聖經時要記得雙重作者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如果有人忘記了聖經是</a:t>
            </a:r>
            <a:r>
              <a:rPr lang="en-US" altLang="zh-CN" sz="4800" dirty="0" smtClean="0">
                <a:solidFill>
                  <a:srgbClr val="FFFF00"/>
                </a:solidFill>
              </a:rPr>
              <a:t>100%</a:t>
            </a:r>
            <a:r>
              <a:rPr lang="zh-CN" altLang="en-US" sz="4800" dirty="0" smtClean="0">
                <a:solidFill>
                  <a:srgbClr val="FFFF00"/>
                </a:solidFill>
              </a:rPr>
              <a:t>人的</a:t>
            </a:r>
            <a:r>
              <a:rPr lang="zh-CN" altLang="en-US" sz="4800" dirty="0">
                <a:solidFill>
                  <a:srgbClr val="FFFF00"/>
                </a:solidFill>
              </a:rPr>
              <a:t>話</a:t>
            </a:r>
            <a:r>
              <a:rPr lang="zh-CN" altLang="en-US" sz="4800" dirty="0" smtClean="0">
                <a:solidFill>
                  <a:srgbClr val="FFFF00"/>
                </a:solidFill>
              </a:rPr>
              <a:t>語，</a:t>
            </a:r>
            <a:r>
              <a:rPr lang="zh-TW" altLang="en-US" sz="4800" dirty="0" smtClean="0"/>
              <a:t>不再追求</a:t>
            </a:r>
            <a:r>
              <a:rPr lang="zh-CN" altLang="en-US" sz="4800" dirty="0"/>
              <a:t>聖</a:t>
            </a:r>
            <a:r>
              <a:rPr lang="zh-CN" altLang="en-US" sz="4800" dirty="0" smtClean="0"/>
              <a:t>經的</a:t>
            </a:r>
            <a:r>
              <a:rPr lang="zh-CN" altLang="en-US" sz="4800" dirty="0" smtClean="0">
                <a:solidFill>
                  <a:srgbClr val="FFFF00"/>
                </a:solidFill>
              </a:rPr>
              <a:t>原意</a:t>
            </a:r>
            <a:r>
              <a:rPr lang="zh-CN" altLang="en-US" sz="4800" dirty="0" smtClean="0"/>
              <a:t>，而是</a:t>
            </a:r>
            <a:r>
              <a:rPr lang="zh-TW" altLang="en-US" sz="4800" dirty="0"/>
              <a:t>按著</a:t>
            </a:r>
            <a:r>
              <a:rPr lang="zh-TW" altLang="en-US" sz="4800" dirty="0" smtClean="0"/>
              <a:t>自己的</a:t>
            </a:r>
            <a:r>
              <a:rPr lang="zh-TW" altLang="en-US" sz="4800" dirty="0">
                <a:solidFill>
                  <a:srgbClr val="FFFF00"/>
                </a:solidFill>
              </a:rPr>
              <a:t>背景，思想，偏見</a:t>
            </a:r>
            <a:r>
              <a:rPr lang="zh-TW" altLang="en-US" sz="4800" dirty="0" smtClean="0"/>
              <a:t>，</a:t>
            </a:r>
            <a:r>
              <a:rPr lang="zh-CN" altLang="en-US" sz="4800" dirty="0" smtClean="0"/>
              <a:t>來</a:t>
            </a:r>
            <a:r>
              <a:rPr lang="zh-TW" altLang="en-US" sz="4800" dirty="0" smtClean="0"/>
              <a:t>斷</a:t>
            </a:r>
            <a:r>
              <a:rPr lang="zh-TW" altLang="en-US" sz="4800" dirty="0"/>
              <a:t>章取義，隨意的解讀聖</a:t>
            </a:r>
            <a:r>
              <a:rPr lang="zh-TW" altLang="en-US" sz="4800" dirty="0" smtClean="0"/>
              <a:t>經</a:t>
            </a:r>
            <a:r>
              <a:rPr lang="zh-CN" altLang="en-US" sz="4800" dirty="0" smtClean="0"/>
              <a:t>。</a:t>
            </a:r>
            <a:endParaRPr lang="en-US" altLang="zh-CN" sz="4800" dirty="0" smtClean="0"/>
          </a:p>
          <a:p>
            <a:r>
              <a:rPr lang="zh-CN" altLang="en-US" sz="4000" b="1" u="sng" dirty="0" smtClean="0"/>
              <a:t>以赛亚书</a:t>
            </a:r>
            <a:r>
              <a:rPr lang="en-US" altLang="zh-TW" sz="4000" b="1" u="sng" dirty="0" smtClean="0"/>
              <a:t>43:6 </a:t>
            </a:r>
            <a:r>
              <a:rPr lang="zh-TW" altLang="en-US" sz="4000" dirty="0" smtClean="0"/>
              <a:t>“</a:t>
            </a:r>
            <a:r>
              <a:rPr lang="zh-TW" altLang="en-US" sz="4000" dirty="0"/>
              <a:t>我要對北方說，</a:t>
            </a:r>
            <a:r>
              <a:rPr lang="zh-TW" altLang="en-US" sz="4000" dirty="0">
                <a:solidFill>
                  <a:srgbClr val="FFFF00"/>
                </a:solidFill>
              </a:rPr>
              <a:t>交出來</a:t>
            </a:r>
            <a:r>
              <a:rPr lang="zh-TW" altLang="en-US" sz="4000" dirty="0"/>
              <a:t>。”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939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總</a:t>
            </a:r>
            <a:r>
              <a:rPr lang="zh-CN" altLang="en-US" dirty="0" smtClean="0"/>
              <a:t>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/>
              <a:t>學習聖</a:t>
            </a:r>
            <a:r>
              <a:rPr lang="zh-TW" altLang="en-US" sz="3600" dirty="0" smtClean="0"/>
              <a:t>經</a:t>
            </a:r>
            <a:r>
              <a:rPr lang="zh-CN" altLang="en-US" sz="3600" dirty="0" smtClean="0"/>
              <a:t>最重要</a:t>
            </a:r>
            <a:r>
              <a:rPr lang="zh-TW" altLang="en-US" sz="3600" dirty="0" smtClean="0"/>
              <a:t>是</a:t>
            </a:r>
            <a:r>
              <a:rPr lang="zh-TW" altLang="en-US" sz="3600" dirty="0"/>
              <a:t>要明白聖經的</a:t>
            </a:r>
            <a:r>
              <a:rPr lang="zh-TW" altLang="en-US" sz="3600" dirty="0" smtClean="0"/>
              <a:t>意思</a:t>
            </a:r>
            <a:endParaRPr lang="en-US" altLang="zh-TW" sz="3600" dirty="0" smtClean="0"/>
          </a:p>
          <a:p>
            <a:r>
              <a:rPr lang="zh-CN" altLang="en-US" sz="3600" dirty="0"/>
              <a:t>聖</a:t>
            </a:r>
            <a:r>
              <a:rPr lang="zh-CN" altLang="en-US" sz="3600" dirty="0" smtClean="0"/>
              <a:t>經的意思由</a:t>
            </a:r>
            <a:r>
              <a:rPr lang="zh-CN" altLang="en-US" sz="3600" dirty="0" smtClean="0">
                <a:solidFill>
                  <a:srgbClr val="FFFF00"/>
                </a:solidFill>
              </a:rPr>
              <a:t>原作者</a:t>
            </a:r>
            <a:r>
              <a:rPr lang="zh-CN" altLang="en-US" sz="3600" dirty="0" smtClean="0"/>
              <a:t>決定，讀者無權決定</a:t>
            </a:r>
            <a:endParaRPr lang="en-US" altLang="zh-CN" sz="3600" dirty="0" smtClean="0"/>
          </a:p>
          <a:p>
            <a:r>
              <a:rPr lang="zh-CN" altLang="en-US" sz="3600" dirty="0"/>
              <a:t>原作者</a:t>
            </a:r>
            <a:r>
              <a:rPr lang="zh-CN" altLang="en-US" sz="3600" dirty="0">
                <a:solidFill>
                  <a:srgbClr val="FFFF00"/>
                </a:solidFill>
              </a:rPr>
              <a:t>即是神，又是</a:t>
            </a:r>
            <a:r>
              <a:rPr lang="zh-CN" altLang="en-US" sz="3600" dirty="0" smtClean="0">
                <a:solidFill>
                  <a:srgbClr val="FFFF00"/>
                </a:solidFill>
              </a:rPr>
              <a:t>人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lvl="1"/>
            <a:r>
              <a:rPr lang="zh-CN" altLang="en-US" sz="3200" dirty="0" smtClean="0"/>
              <a:t>神要表達的意思，就是人要表達的意思</a:t>
            </a:r>
            <a:endParaRPr lang="en-US" altLang="zh-CN" sz="3200" dirty="0" smtClean="0"/>
          </a:p>
          <a:p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ym typeface="Wingdings"/>
              </a:rPr>
              <a:t> </a:t>
            </a:r>
            <a:r>
              <a:rPr lang="zh-TW" altLang="en-US" dirty="0" smtClean="0"/>
              <a:t>學</a:t>
            </a:r>
            <a:r>
              <a:rPr lang="zh-TW" altLang="en-US" dirty="0"/>
              <a:t>習聖經的基本原</a:t>
            </a:r>
            <a:r>
              <a:rPr lang="zh-TW" altLang="en-US" dirty="0" smtClean="0"/>
              <a:t>則 </a:t>
            </a:r>
            <a:r>
              <a:rPr lang="zh-TW" altLang="en-US" dirty="0" smtClean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聖</a:t>
            </a:r>
            <a:r>
              <a:rPr lang="zh-CN" altLang="zh-CN" sz="4000" dirty="0"/>
              <a:t>經的意思取決於作者</a:t>
            </a:r>
            <a:r>
              <a:rPr lang="en-US" altLang="zh-CN" sz="4000" dirty="0"/>
              <a:t> (Authorial Intent)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>
                <a:solidFill>
                  <a:srgbClr val="FFFF00"/>
                </a:solidFill>
              </a:rPr>
              <a:t>唯一</a:t>
            </a:r>
            <a:r>
              <a:rPr lang="zh-CN" altLang="zh-CN" sz="4000" dirty="0">
                <a:solidFill>
                  <a:srgbClr val="FFFF00"/>
                </a:solidFill>
              </a:rPr>
              <a:t>的意思或解釋</a:t>
            </a:r>
            <a:r>
              <a:rPr lang="en-US" altLang="zh-CN" sz="4000" dirty="0">
                <a:solidFill>
                  <a:srgbClr val="FFFF00"/>
                </a:solidFill>
              </a:rPr>
              <a:t> (Single Meaning)</a:t>
            </a:r>
            <a:endParaRPr lang="zh-CN" altLang="zh-CN" sz="4000" dirty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多重</a:t>
            </a:r>
            <a:r>
              <a:rPr lang="zh-CN" altLang="zh-CN" sz="4000" dirty="0"/>
              <a:t>的指代和應用</a:t>
            </a:r>
            <a:r>
              <a:rPr lang="en-US" altLang="zh-CN" sz="4000" dirty="0"/>
              <a:t> (Multiple Referent and Application)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0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標題</a:t>
            </a:r>
            <a:r>
              <a:rPr lang="en-US" altLang="zh-CN" sz="5400" dirty="0" smtClean="0"/>
              <a:t>1</a:t>
            </a:r>
            <a:r>
              <a:rPr lang="zh-CN" altLang="en-US" sz="5400" dirty="0" smtClean="0"/>
              <a:t>：</a:t>
            </a:r>
            <a:r>
              <a:rPr lang="en-US" altLang="zh-CN" sz="5400" dirty="0" smtClean="0"/>
              <a:t>eye </a:t>
            </a:r>
            <a:r>
              <a:rPr lang="en-US" altLang="zh-CN" sz="5400" dirty="0"/>
              <a:t>drops off </a:t>
            </a:r>
            <a:r>
              <a:rPr lang="en-US" altLang="zh-CN" sz="5400" dirty="0" smtClean="0"/>
              <a:t>shelf</a:t>
            </a:r>
          </a:p>
          <a:p>
            <a:r>
              <a:rPr lang="zh-CN" altLang="en-US" sz="5400" dirty="0" smtClean="0"/>
              <a:t>標題</a:t>
            </a:r>
            <a:r>
              <a:rPr lang="en-US" altLang="zh-CN" sz="5400" dirty="0" smtClean="0"/>
              <a:t>2</a:t>
            </a:r>
            <a:r>
              <a:rPr lang="zh-CN" altLang="en-US" sz="5400" dirty="0" smtClean="0"/>
              <a:t>：</a:t>
            </a:r>
            <a:r>
              <a:rPr lang="en-US" altLang="zh-CN" sz="5400" dirty="0"/>
              <a:t>juvenile court to try shooting </a:t>
            </a:r>
            <a:r>
              <a:rPr lang="en-US" altLang="zh-CN" sz="5400" dirty="0" smtClean="0"/>
              <a:t>defendant</a:t>
            </a:r>
          </a:p>
          <a:p>
            <a:r>
              <a:rPr lang="zh-TW" altLang="en-US" sz="4800" dirty="0"/>
              <a:t>即是在一語雙關中，也會有“</a:t>
            </a:r>
            <a:r>
              <a:rPr lang="zh-TW" altLang="en-US" sz="4800" dirty="0">
                <a:solidFill>
                  <a:srgbClr val="FFFF00"/>
                </a:solidFill>
              </a:rPr>
              <a:t>主導</a:t>
            </a:r>
            <a:r>
              <a:rPr lang="zh-TW" altLang="en-US" sz="4800" dirty="0"/>
              <a:t>意思”和</a:t>
            </a:r>
            <a:r>
              <a:rPr lang="zh-TW" altLang="en-US" sz="4800" dirty="0" smtClean="0"/>
              <a:t>“</a:t>
            </a:r>
            <a:r>
              <a:rPr lang="zh-TW" altLang="en-US" sz="4800" dirty="0" smtClean="0">
                <a:solidFill>
                  <a:srgbClr val="FFFF00"/>
                </a:solidFill>
              </a:rPr>
              <a:t>輔助</a:t>
            </a:r>
            <a:r>
              <a:rPr lang="zh-TW" altLang="en-US" sz="4800" dirty="0" smtClean="0"/>
              <a:t>意思”</a:t>
            </a:r>
            <a:r>
              <a:rPr lang="zh-CN" altLang="en-US" sz="4800" dirty="0" smtClean="0"/>
              <a:t>的區分，强調主導意思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9323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u="sng" dirty="0"/>
              <a:t>William Ames (1576-1633)</a:t>
            </a:r>
            <a:endParaRPr lang="zh-CN" altLang="zh-CN" dirty="0"/>
          </a:p>
          <a:p>
            <a:r>
              <a:rPr lang="en-US" altLang="zh-CN" dirty="0"/>
              <a:t>“There is </a:t>
            </a:r>
            <a:r>
              <a:rPr lang="en-US" altLang="zh-CN" dirty="0">
                <a:solidFill>
                  <a:srgbClr val="FFFF00"/>
                </a:solidFill>
              </a:rPr>
              <a:t>only one meaning for every place in Scripture</a:t>
            </a:r>
            <a:r>
              <a:rPr lang="en-US" altLang="zh-CN" dirty="0"/>
              <a:t>. Otherwise the meaning of Scripture would not only be unclear and uncertain, but </a:t>
            </a:r>
            <a:r>
              <a:rPr lang="en-US" altLang="zh-CN" dirty="0">
                <a:solidFill>
                  <a:srgbClr val="FFFF00"/>
                </a:solidFill>
              </a:rPr>
              <a:t>there would be no meaning at all </a:t>
            </a:r>
            <a:r>
              <a:rPr lang="en-US" altLang="zh-CN" dirty="0"/>
              <a:t>– </a:t>
            </a:r>
            <a:r>
              <a:rPr lang="en-US" altLang="zh-CN" dirty="0">
                <a:solidFill>
                  <a:srgbClr val="FFFF00"/>
                </a:solidFill>
              </a:rPr>
              <a:t>for anything which does not mean one thing surely means nothing</a:t>
            </a:r>
            <a:r>
              <a:rPr lang="en-US" altLang="zh-CN" dirty="0"/>
              <a:t>.” (William Ames, </a:t>
            </a:r>
            <a:r>
              <a:rPr lang="en-US" altLang="zh-CN" i="1" dirty="0"/>
              <a:t>The Marrow of Theology</a:t>
            </a:r>
            <a:r>
              <a:rPr lang="en-US" altLang="zh-CN" dirty="0"/>
              <a:t>, ed. and trans. John </a:t>
            </a:r>
            <a:r>
              <a:rPr lang="en-US" altLang="zh-CN" dirty="0" err="1"/>
              <a:t>Eusden</a:t>
            </a:r>
            <a:r>
              <a:rPr lang="en-US" altLang="zh-CN" dirty="0"/>
              <a:t>, 188)</a:t>
            </a:r>
            <a:endParaRPr lang="zh-CN" altLang="zh-CN" dirty="0"/>
          </a:p>
          <a:p>
            <a:r>
              <a:rPr lang="en-US" altLang="zh-CN" dirty="0"/>
              <a:t> </a:t>
            </a:r>
            <a:r>
              <a:rPr lang="zh-CN" altLang="zh-CN" dirty="0" smtClean="0"/>
              <a:t>聖</a:t>
            </a:r>
            <a:r>
              <a:rPr lang="zh-CN" altLang="zh-CN" dirty="0"/>
              <a:t>經的</a:t>
            </a:r>
            <a:r>
              <a:rPr lang="zh-CN" altLang="zh-CN" dirty="0">
                <a:solidFill>
                  <a:srgbClr val="FFFF00"/>
                </a:solidFill>
              </a:rPr>
              <a:t>每一處只有一種意</a:t>
            </a:r>
            <a:r>
              <a:rPr lang="zh-CN" altLang="zh-CN" dirty="0"/>
              <a:t>思。不然的話，聖經的意思不但會變得不清楚、難以確定，更重要的是，</a:t>
            </a:r>
            <a:r>
              <a:rPr lang="zh-CN" altLang="zh-CN" dirty="0">
                <a:solidFill>
                  <a:srgbClr val="FFFF00"/>
                </a:solidFill>
              </a:rPr>
              <a:t>聖經會變得毫無意思</a:t>
            </a:r>
            <a:r>
              <a:rPr lang="zh-CN" altLang="zh-CN" dirty="0"/>
              <a:t>——</a:t>
            </a:r>
            <a:r>
              <a:rPr lang="zh-CN" altLang="zh-CN" dirty="0">
                <a:solidFill>
                  <a:srgbClr val="FFFF00"/>
                </a:solidFill>
              </a:rPr>
              <a:t>因爲任何東西如果不是只有一個意思，那就沒有任何意思</a:t>
            </a:r>
            <a:r>
              <a:rPr lang="zh-CN" altLang="zh-CN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9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u="sng" dirty="0"/>
              <a:t>J. C. Ryle (1816-1900</a:t>
            </a:r>
            <a:r>
              <a:rPr lang="en-US" altLang="zh-CN" b="1" u="sng" dirty="0" smtClean="0"/>
              <a:t>)</a:t>
            </a:r>
            <a:r>
              <a:rPr lang="zh-CN" altLang="en-US" b="1" u="sng" dirty="0"/>
              <a:t>萊爾</a:t>
            </a:r>
            <a:endParaRPr lang="zh-CN" altLang="zh-CN" dirty="0"/>
          </a:p>
          <a:p>
            <a:r>
              <a:rPr lang="en-US" altLang="zh-CN" dirty="0"/>
              <a:t>“I also hold that the words of Scripture were intended to have </a:t>
            </a:r>
            <a:r>
              <a:rPr lang="en-US" altLang="zh-CN" dirty="0">
                <a:solidFill>
                  <a:srgbClr val="FFFF00"/>
                </a:solidFill>
              </a:rPr>
              <a:t>one definite sense</a:t>
            </a:r>
            <a:r>
              <a:rPr lang="en-US" altLang="zh-CN" dirty="0"/>
              <a:t>, and that our first objective should be to discover that sense, and adhere to it rigidly.” (J. C. Ryle, </a:t>
            </a:r>
            <a:r>
              <a:rPr lang="en-US" altLang="zh-CN" i="1" dirty="0"/>
              <a:t>Expository Thoughts on the Gospels</a:t>
            </a:r>
            <a:r>
              <a:rPr lang="en-US" altLang="zh-CN" dirty="0"/>
              <a:t>, 2:383)</a:t>
            </a:r>
            <a:endParaRPr lang="zh-CN" altLang="zh-CN" dirty="0"/>
          </a:p>
          <a:p>
            <a:r>
              <a:rPr lang="en-US" altLang="zh-CN" dirty="0"/>
              <a:t> </a:t>
            </a:r>
            <a:r>
              <a:rPr lang="zh-CN" altLang="zh-CN" dirty="0" smtClean="0"/>
              <a:t>我</a:t>
            </a:r>
            <a:r>
              <a:rPr lang="zh-CN" altLang="zh-CN" dirty="0"/>
              <a:t>也相信聖經的話語</a:t>
            </a:r>
            <a:r>
              <a:rPr lang="zh-CN" altLang="zh-CN" dirty="0">
                <a:solidFill>
                  <a:srgbClr val="FFFF00"/>
                </a:solidFill>
              </a:rPr>
              <a:t>只有一個確定的意思</a:t>
            </a:r>
            <a:r>
              <a:rPr lang="zh-CN" altLang="zh-CN" dirty="0"/>
              <a:t>，而我們的首要目標就是要找到這個意思，并且竭盡全力去找。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05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b="1" u="sng" dirty="0"/>
              <a:t>Martin Luther (1483-1546)</a:t>
            </a:r>
            <a:endParaRPr lang="zh-CN" altLang="zh-CN" dirty="0"/>
          </a:p>
          <a:p>
            <a:r>
              <a:rPr lang="en-US" altLang="zh-CN" dirty="0"/>
              <a:t>“</a:t>
            </a:r>
            <a:r>
              <a:rPr lang="en-US" altLang="zh-CN" dirty="0">
                <a:solidFill>
                  <a:srgbClr val="FFFF00"/>
                </a:solidFill>
              </a:rPr>
              <a:t>Only the single, proper, original sense</a:t>
            </a:r>
            <a:r>
              <a:rPr lang="en-US" altLang="zh-CN" dirty="0"/>
              <a:t>, the sense which is written, makes good theologians. Therefore [the Holy Spirit’s] </a:t>
            </a:r>
            <a:r>
              <a:rPr lang="en-US" altLang="zh-CN" dirty="0">
                <a:solidFill>
                  <a:srgbClr val="FFFF00"/>
                </a:solidFill>
              </a:rPr>
              <a:t>words can have no more than a singular and simple sense</a:t>
            </a:r>
            <a:r>
              <a:rPr lang="en-US" altLang="zh-CN" dirty="0"/>
              <a:t>” (Luther’s Works, 7:650</a:t>
            </a:r>
            <a:r>
              <a:rPr lang="en-US" altLang="zh-CN" dirty="0" smtClean="0"/>
              <a:t>).</a:t>
            </a:r>
            <a:endParaRPr lang="zh-CN" altLang="zh-CN" dirty="0"/>
          </a:p>
          <a:p>
            <a:r>
              <a:rPr lang="zh-CN" altLang="zh-CN" dirty="0"/>
              <a:t>好的神學家會尋找</a:t>
            </a:r>
            <a:r>
              <a:rPr lang="en-US" altLang="zh-CN" dirty="0"/>
              <a:t>(</a:t>
            </a:r>
            <a:r>
              <a:rPr lang="zh-CN" altLang="zh-CN" dirty="0"/>
              <a:t>聖經</a:t>
            </a:r>
            <a:r>
              <a:rPr lang="en-US" altLang="zh-CN" dirty="0"/>
              <a:t>)</a:t>
            </a:r>
            <a:r>
              <a:rPr lang="zh-CN" altLang="zh-CN" dirty="0">
                <a:solidFill>
                  <a:srgbClr val="FFFF00"/>
                </a:solidFill>
              </a:rPr>
              <a:t>唯一的，正確的，原本的意思</a:t>
            </a:r>
            <a:r>
              <a:rPr lang="zh-CN" altLang="zh-CN" dirty="0"/>
              <a:t>，也就是原作寫成時所想要表達的意思。因此，</a:t>
            </a:r>
            <a:r>
              <a:rPr lang="en-US" altLang="zh-CN" dirty="0"/>
              <a:t>(</a:t>
            </a:r>
            <a:r>
              <a:rPr lang="zh-CN" altLang="zh-CN" dirty="0"/>
              <a:t>聖靈的</a:t>
            </a:r>
            <a:r>
              <a:rPr lang="en-US" altLang="zh-CN" dirty="0"/>
              <a:t>)</a:t>
            </a:r>
            <a:r>
              <a:rPr lang="zh-CN" altLang="zh-CN" dirty="0">
                <a:solidFill>
                  <a:srgbClr val="FFFF00"/>
                </a:solidFill>
              </a:rPr>
              <a:t>話語絕不能有超過一個最</a:t>
            </a:r>
            <a:r>
              <a:rPr lang="zh-CN" altLang="zh-CN" dirty="0" smtClean="0">
                <a:solidFill>
                  <a:srgbClr val="FFFF00"/>
                </a:solidFill>
              </a:rPr>
              <a:t>直接</a:t>
            </a:r>
            <a:r>
              <a:rPr lang="zh-CN" altLang="en-US" dirty="0" smtClean="0">
                <a:solidFill>
                  <a:srgbClr val="FFFF00"/>
                </a:solidFill>
              </a:rPr>
              <a:t>簡單</a:t>
            </a:r>
            <a:r>
              <a:rPr lang="zh-CN" altLang="zh-CN" dirty="0" smtClean="0">
                <a:solidFill>
                  <a:srgbClr val="FFFF00"/>
                </a:solidFill>
              </a:rPr>
              <a:t>的</a:t>
            </a:r>
            <a:r>
              <a:rPr lang="zh-CN" altLang="zh-CN" dirty="0">
                <a:solidFill>
                  <a:srgbClr val="FFFF00"/>
                </a:solidFill>
              </a:rPr>
              <a:t>意思</a:t>
            </a:r>
            <a:r>
              <a:rPr lang="zh-CN" altLang="zh-CN" dirty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81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系統神學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聖經論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Bibliology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神論 </a:t>
            </a:r>
            <a:r>
              <a:rPr lang="en-US" altLang="zh-CN" dirty="0" smtClean="0"/>
              <a:t>(Theology Proper)</a:t>
            </a:r>
            <a:r>
              <a:rPr lang="zh-CN" altLang="en-US" dirty="0" smtClean="0"/>
              <a:t>，基督論 </a:t>
            </a:r>
            <a:r>
              <a:rPr lang="en-US" altLang="zh-CN" dirty="0" smtClean="0"/>
              <a:t>(Christology)</a:t>
            </a:r>
            <a:r>
              <a:rPr lang="zh-CN" altLang="en-US" dirty="0" smtClean="0"/>
              <a:t>，聖靈論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Pneumatology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天使論 </a:t>
            </a:r>
            <a:r>
              <a:rPr lang="en-US" altLang="zh-CN" dirty="0" smtClean="0"/>
              <a:t>(Angelology)</a:t>
            </a:r>
            <a:r>
              <a:rPr lang="zh-CN" altLang="en-US" dirty="0" smtClean="0"/>
              <a:t>，人論 </a:t>
            </a:r>
            <a:r>
              <a:rPr lang="en-US" altLang="zh-CN" dirty="0" smtClean="0"/>
              <a:t>(Anthropology)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罪論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Hamartiology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，救恩論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Soteriology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r>
              <a:rPr lang="zh-CN" altLang="en-US" dirty="0" smtClean="0"/>
              <a:t>教會論 </a:t>
            </a:r>
            <a:r>
              <a:rPr lang="en-US" altLang="zh-CN" dirty="0" smtClean="0"/>
              <a:t>(Ecclesiology)</a:t>
            </a:r>
            <a:r>
              <a:rPr lang="zh-CN" altLang="en-US" dirty="0" smtClean="0"/>
              <a:t>，末世論 </a:t>
            </a:r>
            <a:r>
              <a:rPr lang="en-US" altLang="zh-CN" dirty="0" smtClean="0"/>
              <a:t>(Eschatology)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r>
              <a:rPr lang="zh-CN" altLang="en-US" sz="3600" b="1" u="sng" dirty="0" smtClean="0"/>
              <a:t>哥林多前書</a:t>
            </a:r>
            <a:r>
              <a:rPr lang="en-US" altLang="zh-TW" sz="3600" b="1" u="sng" dirty="0" smtClean="0"/>
              <a:t>5:9-11</a:t>
            </a:r>
            <a:r>
              <a:rPr lang="en-US" altLang="zh-TW" sz="3600" dirty="0"/>
              <a:t>“</a:t>
            </a:r>
            <a:r>
              <a:rPr lang="zh-TW" altLang="en-US" sz="3600" dirty="0"/>
              <a:t>我先前寫信給你們說，</a:t>
            </a:r>
            <a:r>
              <a:rPr lang="en-US" altLang="zh-TW" sz="3600" dirty="0"/>
              <a:t>'</a:t>
            </a:r>
            <a:r>
              <a:rPr lang="zh-TW" altLang="en-US" sz="3600" dirty="0"/>
              <a:t>不可與淫亂的人相交。</a:t>
            </a:r>
            <a:r>
              <a:rPr lang="en-US" altLang="zh-TW" sz="3600" dirty="0"/>
              <a:t>'</a:t>
            </a:r>
            <a:r>
              <a:rPr lang="zh-TW" altLang="en-US" sz="3600" dirty="0">
                <a:solidFill>
                  <a:srgbClr val="FFFF00"/>
                </a:solidFill>
              </a:rPr>
              <a:t>此話不是指</a:t>
            </a:r>
            <a:r>
              <a:rPr lang="zh-TW" altLang="en-US" sz="3600" dirty="0"/>
              <a:t>這世上一概行淫亂的，或貪婪的，勒索的，或拜偶像的，若是這樣，你們除非離開世界方可。</a:t>
            </a:r>
            <a:r>
              <a:rPr lang="zh-TW" altLang="en-US" sz="3600" dirty="0">
                <a:solidFill>
                  <a:srgbClr val="FFFF00"/>
                </a:solidFill>
              </a:rPr>
              <a:t>但如今我寫信給你們說，若有稱為弟兄</a:t>
            </a:r>
            <a:r>
              <a:rPr lang="zh-TW" altLang="en-US" sz="3600" dirty="0"/>
              <a:t>，是行淫亂的，或貪婪的，或拜偶像的，或辱罵的，或醉酒的，或勒索的。</a:t>
            </a:r>
            <a:r>
              <a:rPr lang="zh-TW" altLang="en-US" sz="3600" dirty="0">
                <a:solidFill>
                  <a:srgbClr val="FFFF00"/>
                </a:solidFill>
              </a:rPr>
              <a:t>這樣的人不可與他相交。就是與他吃飯都不可</a:t>
            </a:r>
            <a:r>
              <a:rPr lang="zh-TW" altLang="en-US" sz="3600" dirty="0"/>
              <a:t>。”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205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zh-CN" altLang="en-US" sz="4000" b="1" u="sng" dirty="0" smtClean="0"/>
              <a:t>馬可福音</a:t>
            </a:r>
            <a:r>
              <a:rPr lang="en-US" altLang="zh-TW" sz="4000" b="1" u="sng" dirty="0" smtClean="0"/>
              <a:t>12:41-44</a:t>
            </a:r>
            <a:r>
              <a:rPr lang="en-US" altLang="zh-TW" sz="4000" dirty="0" smtClean="0"/>
              <a:t>  41 </a:t>
            </a:r>
            <a:r>
              <a:rPr lang="zh-TW" altLang="en-US" sz="4000" dirty="0"/>
              <a:t>耶穌對銀庫坐著，看眾人怎樣投錢入庫。有好些財主，往裡投了若干的錢。</a:t>
            </a:r>
            <a:r>
              <a:rPr lang="en-US" altLang="zh-TW" sz="4000" dirty="0"/>
              <a:t>42 </a:t>
            </a:r>
            <a:r>
              <a:rPr lang="zh-TW" altLang="en-US" sz="4000" dirty="0"/>
              <a:t>有一個窮寡婦來，往裡投了兩個小錢，就是一個大錢。</a:t>
            </a:r>
            <a:r>
              <a:rPr lang="en-US" altLang="zh-TW" sz="4000" dirty="0"/>
              <a:t>43</a:t>
            </a:r>
            <a:r>
              <a:rPr lang="zh-TW" altLang="en-US" sz="4000" dirty="0"/>
              <a:t>耶穌叫門徒來，說</a:t>
            </a:r>
            <a:r>
              <a:rPr lang="zh-TW" altLang="en-US" sz="4000" dirty="0" smtClean="0"/>
              <a:t>，</a:t>
            </a:r>
            <a:r>
              <a:rPr lang="en-US" altLang="zh-TW" sz="4000" dirty="0" smtClean="0"/>
              <a:t>“</a:t>
            </a:r>
            <a:r>
              <a:rPr lang="zh-TW" altLang="en-US" sz="4000" dirty="0" smtClean="0">
                <a:solidFill>
                  <a:srgbClr val="FFFF00"/>
                </a:solidFill>
              </a:rPr>
              <a:t>我</a:t>
            </a:r>
            <a:r>
              <a:rPr lang="zh-TW" altLang="en-US" sz="4000" dirty="0">
                <a:solidFill>
                  <a:srgbClr val="FFFF00"/>
                </a:solidFill>
              </a:rPr>
              <a:t>實在告訴你們，這窮寡婦投入庫裡的，比眾人所投的更多</a:t>
            </a:r>
            <a:r>
              <a:rPr lang="zh-TW" altLang="en-US" sz="4000" dirty="0"/>
              <a:t>。</a:t>
            </a:r>
            <a:r>
              <a:rPr lang="en-US" altLang="zh-TW" sz="4000" dirty="0"/>
              <a:t>44</a:t>
            </a:r>
            <a:r>
              <a:rPr lang="zh-TW" altLang="en-US" sz="4000" dirty="0"/>
              <a:t>因為他們都是自己有餘，拿出來投在裡頭。</a:t>
            </a:r>
            <a:r>
              <a:rPr lang="zh-TW" altLang="en-US" sz="4000" dirty="0">
                <a:solidFill>
                  <a:srgbClr val="FFFF00"/>
                </a:solidFill>
              </a:rPr>
              <a:t>但這寡婦是自己不足，把她一切養生的都投上了</a:t>
            </a:r>
            <a:r>
              <a:rPr lang="zh-TW" altLang="en-US" sz="4000" dirty="0" smtClean="0"/>
              <a:t>。</a:t>
            </a:r>
            <a:r>
              <a:rPr lang="en-US" altLang="zh-TW" sz="4000" dirty="0" smtClean="0"/>
              <a:t>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0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不同的理解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第一，耶穌在</a:t>
            </a:r>
            <a:r>
              <a:rPr lang="zh-CN" altLang="en-US" sz="4000" dirty="0" smtClean="0">
                <a:solidFill>
                  <a:srgbClr val="FFFF00"/>
                </a:solidFill>
              </a:rPr>
              <a:t>誇獎</a:t>
            </a:r>
            <a:r>
              <a:rPr lang="zh-CN" altLang="en-US" sz="4000" dirty="0" smtClean="0"/>
              <a:t>這個寡婦</a:t>
            </a:r>
            <a:endParaRPr lang="en-US" altLang="zh-CN" sz="4000" dirty="0" smtClean="0"/>
          </a:p>
          <a:p>
            <a:pPr lvl="1"/>
            <a:r>
              <a:rPr lang="zh-CN" altLang="en-US" sz="3600" dirty="0" smtClean="0"/>
              <a:t>所以，耶穌教導我們也應該</a:t>
            </a:r>
            <a:r>
              <a:rPr lang="zh-CN" altLang="en-US" sz="3600" dirty="0" smtClean="0">
                <a:solidFill>
                  <a:srgbClr val="FFFF00"/>
                </a:solidFill>
              </a:rPr>
              <a:t>向她學習</a:t>
            </a:r>
            <a:r>
              <a:rPr lang="zh-CN" altLang="en-US" sz="3600" dirty="0" smtClean="0"/>
              <a:t>，像她那樣奉獻</a:t>
            </a:r>
            <a:endParaRPr lang="en-US" altLang="zh-CN" sz="3600" dirty="0" smtClean="0"/>
          </a:p>
          <a:p>
            <a:r>
              <a:rPr lang="zh-CN" altLang="en-US" sz="4000" dirty="0" smtClean="0"/>
              <a:t>第二，耶穌在</a:t>
            </a:r>
            <a:r>
              <a:rPr lang="zh-CN" altLang="en-US" sz="4000" dirty="0" smtClean="0">
                <a:solidFill>
                  <a:srgbClr val="FFFF00"/>
                </a:solidFill>
              </a:rPr>
              <a:t>可憐</a:t>
            </a:r>
            <a:r>
              <a:rPr lang="zh-CN" altLang="en-US" sz="4000" dirty="0" smtClean="0"/>
              <a:t>這個寡婦</a:t>
            </a:r>
            <a:endParaRPr lang="en-US" altLang="zh-CN" sz="4000" dirty="0" smtClean="0"/>
          </a:p>
          <a:p>
            <a:pPr lvl="1"/>
            <a:r>
              <a:rPr lang="zh-CN" altLang="en-US" sz="3600" dirty="0"/>
              <a:t>所以，耶穌教導我們</a:t>
            </a:r>
            <a:r>
              <a:rPr lang="zh-CN" altLang="en-US" sz="3600" dirty="0" smtClean="0">
                <a:solidFill>
                  <a:srgbClr val="FFFF00"/>
                </a:solidFill>
              </a:rPr>
              <a:t>提防假教師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因爲錯誤假教師的教導會對我們生活有巨大影響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87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看上下文判斷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u="sng" dirty="0" smtClean="0"/>
              <a:t>馬可福音 </a:t>
            </a:r>
            <a:r>
              <a:rPr lang="en-US" altLang="zh-CN" sz="4000" b="1" u="sng" dirty="0" smtClean="0"/>
              <a:t>12:38-40 </a:t>
            </a:r>
            <a:r>
              <a:rPr lang="en-US" altLang="zh-CN" sz="4000" dirty="0" smtClean="0"/>
              <a:t>“</a:t>
            </a:r>
            <a:r>
              <a:rPr lang="en-US" altLang="zh-TW" sz="4000" dirty="0"/>
              <a:t>38 </a:t>
            </a:r>
            <a:r>
              <a:rPr lang="zh-TW" altLang="en-US" sz="4000" dirty="0"/>
              <a:t>耶穌在教訓之間，說，</a:t>
            </a:r>
            <a:r>
              <a:rPr lang="zh-TW" altLang="en-US" sz="4000" dirty="0">
                <a:solidFill>
                  <a:srgbClr val="FFFF00"/>
                </a:solidFill>
              </a:rPr>
              <a:t>你們要防備文士</a:t>
            </a:r>
            <a:r>
              <a:rPr lang="zh-TW" altLang="en-US" sz="4000" dirty="0"/>
              <a:t>，他們好穿長衣遊行，喜愛人在街市上問他們的安，</a:t>
            </a:r>
            <a:r>
              <a:rPr lang="en-US" altLang="zh-TW" sz="4000" dirty="0"/>
              <a:t>39 </a:t>
            </a:r>
            <a:r>
              <a:rPr lang="zh-TW" altLang="en-US" sz="4000" dirty="0"/>
              <a:t>又喜愛會堂裡的高位筵席上的首座。 </a:t>
            </a:r>
            <a:r>
              <a:rPr lang="en-US" altLang="zh-TW" sz="4000" dirty="0"/>
              <a:t>40 </a:t>
            </a:r>
            <a:r>
              <a:rPr lang="zh-TW" altLang="en-US" sz="4000" dirty="0">
                <a:solidFill>
                  <a:srgbClr val="FFFF00"/>
                </a:solidFill>
              </a:rPr>
              <a:t>他們侵吞寡婦的家產，假意作很長的禱告。這些人要受更重的刑罰。</a:t>
            </a:r>
            <a:r>
              <a:rPr lang="en-US" altLang="zh-CN" sz="4000" dirty="0" smtClean="0"/>
              <a:t>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043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不同的理解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第一，耶穌在</a:t>
            </a:r>
            <a:r>
              <a:rPr lang="zh-CN" altLang="en-US" sz="4000" dirty="0" smtClean="0">
                <a:solidFill>
                  <a:srgbClr val="FFFF00"/>
                </a:solidFill>
              </a:rPr>
              <a:t>誇獎</a:t>
            </a:r>
            <a:r>
              <a:rPr lang="zh-CN" altLang="en-US" sz="4000" dirty="0" smtClean="0"/>
              <a:t>這個寡婦</a:t>
            </a:r>
            <a:endParaRPr lang="en-US" altLang="zh-CN" sz="4000" dirty="0" smtClean="0"/>
          </a:p>
          <a:p>
            <a:pPr lvl="1"/>
            <a:r>
              <a:rPr lang="zh-CN" altLang="en-US" sz="3600" dirty="0" smtClean="0"/>
              <a:t>所以，耶穌教導我們也應該</a:t>
            </a:r>
            <a:r>
              <a:rPr lang="zh-CN" altLang="en-US" sz="3600" dirty="0" smtClean="0">
                <a:solidFill>
                  <a:srgbClr val="FFFF00"/>
                </a:solidFill>
              </a:rPr>
              <a:t>向她學習</a:t>
            </a:r>
            <a:r>
              <a:rPr lang="zh-CN" altLang="en-US" sz="3600" dirty="0" smtClean="0"/>
              <a:t>，像她那樣奉獻</a:t>
            </a:r>
            <a:endParaRPr lang="en-US" altLang="zh-CN" sz="3600" dirty="0" smtClean="0"/>
          </a:p>
          <a:p>
            <a:r>
              <a:rPr lang="zh-CN" altLang="en-US" sz="4000" dirty="0" smtClean="0"/>
              <a:t>第二，耶穌在</a:t>
            </a:r>
            <a:r>
              <a:rPr lang="zh-CN" altLang="en-US" sz="4000" dirty="0" smtClean="0">
                <a:solidFill>
                  <a:srgbClr val="FFFF00"/>
                </a:solidFill>
              </a:rPr>
              <a:t>可憐</a:t>
            </a:r>
            <a:r>
              <a:rPr lang="zh-CN" altLang="en-US" sz="4000" dirty="0" smtClean="0"/>
              <a:t>這個寡婦</a:t>
            </a:r>
            <a:endParaRPr lang="en-US" altLang="zh-CN" sz="4000" dirty="0" smtClean="0"/>
          </a:p>
          <a:p>
            <a:pPr lvl="1"/>
            <a:r>
              <a:rPr lang="zh-CN" altLang="en-US" sz="3600" dirty="0"/>
              <a:t>所以，耶穌教導我們</a:t>
            </a:r>
            <a:r>
              <a:rPr lang="zh-CN" altLang="en-US" sz="3600" dirty="0" smtClean="0">
                <a:solidFill>
                  <a:srgbClr val="FFFF00"/>
                </a:solidFill>
              </a:rPr>
              <a:t>提防假教師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因爲錯誤假教師的教導會對我們生活有巨大影響</a:t>
            </a:r>
            <a:endParaRPr lang="zh-CN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323528" y="3501008"/>
            <a:ext cx="8568952" cy="316835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唯一的意思或解釋</a:t>
            </a:r>
            <a:r>
              <a:rPr lang="en-US" altLang="zh-CN" dirty="0"/>
              <a:t> (Single Meaning)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u="sng" dirty="0" smtClean="0"/>
              <a:t>提多書</a:t>
            </a:r>
            <a:r>
              <a:rPr lang="en-US" altLang="zh-TW" sz="3600" b="1" u="sng" dirty="0" smtClean="0"/>
              <a:t>1:5-6</a:t>
            </a:r>
            <a:r>
              <a:rPr lang="en-US" altLang="zh-TW" sz="3600" dirty="0" smtClean="0"/>
              <a:t> </a:t>
            </a:r>
            <a:r>
              <a:rPr lang="en-US" altLang="zh-TW" sz="3600" dirty="0"/>
              <a:t>“5 </a:t>
            </a:r>
            <a:r>
              <a:rPr lang="zh-TW" altLang="en-US" sz="3600" dirty="0"/>
              <a:t>我從前留你在克里特，是要你將那沒有辦完的事都辦整齊了，又照我所吩咐你的，</a:t>
            </a:r>
            <a:r>
              <a:rPr lang="zh-TW" altLang="en-US" sz="3600" dirty="0">
                <a:solidFill>
                  <a:srgbClr val="FFFF00"/>
                </a:solidFill>
              </a:rPr>
              <a:t>在各城設立長老</a:t>
            </a:r>
            <a:r>
              <a:rPr lang="zh-TW" altLang="en-US" sz="3600" dirty="0"/>
              <a:t>。</a:t>
            </a:r>
            <a:r>
              <a:rPr lang="en-US" altLang="zh-TW" sz="3600" dirty="0"/>
              <a:t>6 </a:t>
            </a:r>
            <a:r>
              <a:rPr lang="zh-TW" altLang="en-US" sz="3600" dirty="0"/>
              <a:t>若有無可指責的人，只作一個婦人的丈夫，</a:t>
            </a:r>
            <a:r>
              <a:rPr lang="zh-TW" altLang="en-US" sz="3600" dirty="0">
                <a:solidFill>
                  <a:srgbClr val="FFFF00"/>
                </a:solidFill>
              </a:rPr>
              <a:t>兒女也是信主的</a:t>
            </a:r>
            <a:r>
              <a:rPr lang="zh-TW" altLang="en-US" sz="3600" dirty="0"/>
              <a:t>，沒有人告他們是放蕩不服約束的，就可以設立。</a:t>
            </a:r>
            <a:r>
              <a:rPr lang="zh-TW" altLang="en-US" sz="3600" dirty="0" smtClean="0"/>
              <a:t>”</a:t>
            </a:r>
            <a:endParaRPr lang="en-US" altLang="zh-TW" sz="3600" dirty="0" smtClean="0"/>
          </a:p>
          <a:p>
            <a:r>
              <a:rPr lang="en-US" altLang="zh-CN" sz="3600" dirty="0" smtClean="0"/>
              <a:t>KJV “</a:t>
            </a:r>
            <a:r>
              <a:rPr lang="en-US" altLang="zh-CN" sz="3600" dirty="0"/>
              <a:t>having </a:t>
            </a:r>
            <a:r>
              <a:rPr lang="en-US" altLang="zh-CN" sz="3600" dirty="0">
                <a:solidFill>
                  <a:srgbClr val="FFFF00"/>
                </a:solidFill>
              </a:rPr>
              <a:t>faithful children</a:t>
            </a:r>
            <a:r>
              <a:rPr lang="en-US" altLang="zh-CN" sz="3600" dirty="0" smtClean="0"/>
              <a:t>”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143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zh-CN" altLang="en-US" dirty="0"/>
              <a:t>聖</a:t>
            </a:r>
            <a:r>
              <a:rPr lang="zh-CN" altLang="en-US" dirty="0" smtClean="0"/>
              <a:t>經的經文只有唯一的意思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406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ym typeface="Wingdings"/>
              </a:rPr>
              <a:t> </a:t>
            </a:r>
            <a:r>
              <a:rPr lang="zh-TW" altLang="en-US" dirty="0" smtClean="0"/>
              <a:t>學</a:t>
            </a:r>
            <a:r>
              <a:rPr lang="zh-TW" altLang="en-US" dirty="0"/>
              <a:t>習聖經的基本原</a:t>
            </a:r>
            <a:r>
              <a:rPr lang="zh-TW" altLang="en-US" dirty="0" smtClean="0"/>
              <a:t>則 </a:t>
            </a:r>
            <a:r>
              <a:rPr lang="zh-TW" altLang="en-US" dirty="0" smtClean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聖</a:t>
            </a:r>
            <a:r>
              <a:rPr lang="zh-CN" altLang="zh-CN" sz="4000" dirty="0"/>
              <a:t>經的意思取決於作者</a:t>
            </a:r>
            <a:r>
              <a:rPr lang="en-US" altLang="zh-CN" sz="4000" dirty="0"/>
              <a:t> (Authorial Intent)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唯一</a:t>
            </a:r>
            <a:r>
              <a:rPr lang="zh-CN" altLang="zh-CN" sz="4000" dirty="0"/>
              <a:t>的意思或解釋</a:t>
            </a:r>
            <a:r>
              <a:rPr lang="en-US" altLang="zh-CN" sz="4000" dirty="0"/>
              <a:t> (Single Meaning)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>
                <a:solidFill>
                  <a:srgbClr val="FFFF00"/>
                </a:solidFill>
              </a:rPr>
              <a:t>多重</a:t>
            </a:r>
            <a:r>
              <a:rPr lang="zh-CN" altLang="zh-CN" sz="4000" dirty="0">
                <a:solidFill>
                  <a:srgbClr val="FFFF00"/>
                </a:solidFill>
              </a:rPr>
              <a:t>的指代和應用</a:t>
            </a:r>
            <a:r>
              <a:rPr lang="en-US" altLang="zh-CN" sz="4000" dirty="0">
                <a:solidFill>
                  <a:srgbClr val="FFFF00"/>
                </a:solidFill>
              </a:rPr>
              <a:t> (Multiple Referent and Application)</a:t>
            </a:r>
            <a:endParaRPr lang="zh-CN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zh-CN" altLang="zh-CN" dirty="0"/>
              <a:t>多重的指代和應用</a:t>
            </a:r>
            <a:r>
              <a:rPr lang="en-US" altLang="zh-CN" dirty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(</a:t>
            </a:r>
            <a:r>
              <a:rPr lang="en-US" altLang="zh-CN" dirty="0"/>
              <a:t>Multiple Referent and Application)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zh-CN" altLang="zh-CN" sz="4400" b="1" u="sng" dirty="0"/>
              <a:t>馬太福音</a:t>
            </a:r>
            <a:r>
              <a:rPr lang="en-US" altLang="zh-CN" sz="4400" b="1" u="sng" dirty="0" smtClean="0"/>
              <a:t>2:15 </a:t>
            </a:r>
            <a:r>
              <a:rPr lang="zh-CN" altLang="en-US" sz="4400" dirty="0" smtClean="0"/>
              <a:t>“</a:t>
            </a:r>
            <a:r>
              <a:rPr lang="zh-TW" altLang="en-US" sz="4400" dirty="0" smtClean="0"/>
              <a:t>住</a:t>
            </a:r>
            <a:r>
              <a:rPr lang="zh-TW" altLang="en-US" sz="4400" dirty="0"/>
              <a:t>在那裡，直到希律死了。這是要應驗</a:t>
            </a:r>
            <a:r>
              <a:rPr lang="zh-TW" altLang="en-US" sz="4400" dirty="0" smtClean="0"/>
              <a:t>主</a:t>
            </a:r>
            <a:r>
              <a:rPr lang="zh-CN" altLang="en-US" sz="4400" dirty="0"/>
              <a:t>藉</a:t>
            </a:r>
            <a:r>
              <a:rPr lang="zh-TW" altLang="en-US" sz="4400" dirty="0" smtClean="0"/>
              <a:t>先知</a:t>
            </a:r>
            <a:r>
              <a:rPr lang="zh-TW" altLang="en-US" sz="4400" dirty="0"/>
              <a:t>所說的話，說，我從埃及召出</a:t>
            </a:r>
            <a:r>
              <a:rPr lang="zh-TW" altLang="en-US" sz="4400" dirty="0">
                <a:solidFill>
                  <a:srgbClr val="FFFF00"/>
                </a:solidFill>
              </a:rPr>
              <a:t>我的兒子</a:t>
            </a:r>
            <a:r>
              <a:rPr lang="zh-TW" altLang="en-US" sz="4400" dirty="0"/>
              <a:t>來。</a:t>
            </a:r>
            <a:r>
              <a:rPr lang="zh-CN" altLang="en-US" sz="4400" dirty="0" smtClean="0"/>
              <a:t>”</a:t>
            </a:r>
            <a:endParaRPr lang="en-US" altLang="zh-CN" sz="4400" dirty="0" smtClean="0"/>
          </a:p>
          <a:p>
            <a:r>
              <a:rPr lang="zh-CN" altLang="en-US" sz="4400" dirty="0" smtClean="0"/>
              <a:t>指代，</a:t>
            </a:r>
            <a:r>
              <a:rPr lang="zh-CN" altLang="en-US" sz="4400" dirty="0" smtClean="0">
                <a:solidFill>
                  <a:srgbClr val="FFFF00"/>
                </a:solidFill>
              </a:rPr>
              <a:t>汎指</a:t>
            </a:r>
            <a:r>
              <a:rPr lang="zh-CN" altLang="en-US" sz="4400" dirty="0" smtClean="0"/>
              <a:t>“</a:t>
            </a:r>
            <a:r>
              <a:rPr lang="zh-CN" altLang="en-US" sz="4400" dirty="0" smtClean="0">
                <a:solidFill>
                  <a:srgbClr val="FFFF00"/>
                </a:solidFill>
              </a:rPr>
              <a:t>以色列</a:t>
            </a:r>
            <a:r>
              <a:rPr lang="zh-CN" altLang="en-US" sz="4400" dirty="0" smtClean="0"/>
              <a:t>”，</a:t>
            </a:r>
            <a:r>
              <a:rPr lang="zh-CN" altLang="en-US" sz="4400" dirty="0" smtClean="0">
                <a:solidFill>
                  <a:srgbClr val="FFFF00"/>
                </a:solidFill>
              </a:rPr>
              <a:t>特指</a:t>
            </a:r>
            <a:r>
              <a:rPr lang="zh-CN" altLang="en-US" sz="4400" dirty="0" smtClean="0"/>
              <a:t>“以色列的君王：</a:t>
            </a:r>
            <a:r>
              <a:rPr lang="zh-CN" altLang="en-US" sz="4400" dirty="0" smtClean="0">
                <a:solidFill>
                  <a:srgbClr val="FFFF00"/>
                </a:solidFill>
              </a:rPr>
              <a:t>耶穌</a:t>
            </a:r>
            <a:r>
              <a:rPr lang="zh-CN" altLang="en-US" sz="4400" dirty="0" smtClean="0"/>
              <a:t>”。兩者都是神的兒子。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742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/>
              <a:t>多重的指代和應用</a:t>
            </a:r>
            <a:r>
              <a:rPr lang="en-US" altLang="zh-CN" dirty="0"/>
              <a:t> </a:t>
            </a:r>
            <a:br>
              <a:rPr lang="en-US" altLang="zh-CN" dirty="0"/>
            </a:br>
            <a:r>
              <a:rPr lang="en-US" altLang="zh-CN" dirty="0"/>
              <a:t>(Multiple Referent and Application)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4400" dirty="0"/>
              <a:t>“應用”是指我們如何在現在的生活中來順服神的話</a:t>
            </a:r>
            <a:r>
              <a:rPr lang="zh-CN" altLang="zh-CN" sz="4400" dirty="0" smtClean="0"/>
              <a:t>語</a:t>
            </a:r>
            <a:endParaRPr lang="en-US" altLang="zh-CN" sz="4400" dirty="0" smtClean="0"/>
          </a:p>
          <a:p>
            <a:r>
              <a:rPr lang="zh-CN" altLang="zh-CN" sz="4400" dirty="0" smtClean="0"/>
              <a:t>一</a:t>
            </a:r>
            <a:r>
              <a:rPr lang="zh-CN" altLang="zh-CN" sz="4400" dirty="0"/>
              <a:t>個經文可以在不同時代，不同處境，不同文化中有多種不同的應用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620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聖經背景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Introduction</a:t>
            </a:r>
            <a:endParaRPr 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6643702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釋經學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Hermeneutics</a:t>
            </a:r>
            <a:endParaRPr 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3321851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聖經語言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Language</a:t>
            </a:r>
            <a:endParaRPr 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3321851" y="3714752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解經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Exegesis</a:t>
            </a:r>
            <a:endParaRPr 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0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系統神學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Systematic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3321851" y="0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講道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Exposition</a:t>
            </a:r>
            <a:endParaRPr lang="en-US" sz="2800" b="1" dirty="0"/>
          </a:p>
        </p:txBody>
      </p:sp>
      <p:sp>
        <p:nvSpPr>
          <p:cNvPr id="12" name="矩形 11"/>
          <p:cNvSpPr/>
          <p:nvPr/>
        </p:nvSpPr>
        <p:spPr>
          <a:xfrm>
            <a:off x="2285984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歷史神學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Historical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3" name="矩形 12"/>
          <p:cNvSpPr/>
          <p:nvPr/>
        </p:nvSpPr>
        <p:spPr>
          <a:xfrm>
            <a:off x="4714876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護教學</a:t>
            </a:r>
            <a:r>
              <a:rPr lang="en-US" altLang="zh-CN" sz="2800" b="1" dirty="0" smtClean="0"/>
              <a:t>Apologetics</a:t>
            </a:r>
            <a:endParaRPr lang="en-US" sz="2800" b="1" dirty="0"/>
          </a:p>
        </p:txBody>
      </p:sp>
      <p:sp>
        <p:nvSpPr>
          <p:cNvPr id="14" name="矩形 13"/>
          <p:cNvSpPr/>
          <p:nvPr/>
        </p:nvSpPr>
        <p:spPr>
          <a:xfrm>
            <a:off x="7000892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實踐神學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Practical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cxnSp>
        <p:nvCxnSpPr>
          <p:cNvPr id="16" name="直接连接符 15"/>
          <p:cNvCxnSpPr>
            <a:stCxn id="4" idx="0"/>
            <a:endCxn id="8" idx="1"/>
          </p:cNvCxnSpPr>
          <p:nvPr/>
        </p:nvCxnSpPr>
        <p:spPr>
          <a:xfrm rot="5400000" flipH="1" flipV="1">
            <a:off x="1785928" y="3893341"/>
            <a:ext cx="1000144" cy="20717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3"/>
            <a:endCxn id="5" idx="0"/>
          </p:cNvCxnSpPr>
          <p:nvPr/>
        </p:nvCxnSpPr>
        <p:spPr>
          <a:xfrm>
            <a:off x="5822149" y="4429120"/>
            <a:ext cx="2071702" cy="10001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8" idx="2"/>
            <a:endCxn id="6" idx="0"/>
          </p:cNvCxnSpPr>
          <p:nvPr/>
        </p:nvCxnSpPr>
        <p:spPr>
          <a:xfrm rot="5400000">
            <a:off x="4429112" y="5286376"/>
            <a:ext cx="2857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0"/>
            <a:endCxn id="12" idx="2"/>
          </p:cNvCxnSpPr>
          <p:nvPr/>
        </p:nvCxnSpPr>
        <p:spPr>
          <a:xfrm rot="16200000" flipV="1">
            <a:off x="3786162" y="2928914"/>
            <a:ext cx="357214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8" idx="0"/>
            <a:endCxn id="13" idx="2"/>
          </p:cNvCxnSpPr>
          <p:nvPr/>
        </p:nvCxnSpPr>
        <p:spPr>
          <a:xfrm rot="5400000" flipH="1" flipV="1">
            <a:off x="5000608" y="2928930"/>
            <a:ext cx="357214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8" idx="0"/>
            <a:endCxn id="9" idx="2"/>
          </p:cNvCxnSpPr>
          <p:nvPr/>
        </p:nvCxnSpPr>
        <p:spPr>
          <a:xfrm rot="16200000" flipV="1">
            <a:off x="2643170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8" idx="0"/>
            <a:endCxn id="14" idx="2"/>
          </p:cNvCxnSpPr>
          <p:nvPr/>
        </p:nvCxnSpPr>
        <p:spPr>
          <a:xfrm rot="5400000" flipH="1" flipV="1">
            <a:off x="6143616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9" idx="0"/>
            <a:endCxn id="10" idx="2"/>
          </p:cNvCxnSpPr>
          <p:nvPr/>
        </p:nvCxnSpPr>
        <p:spPr>
          <a:xfrm rot="5400000" flipH="1" flipV="1">
            <a:off x="2571744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  <a:endCxn id="10" idx="2"/>
          </p:cNvCxnSpPr>
          <p:nvPr/>
        </p:nvCxnSpPr>
        <p:spPr>
          <a:xfrm rot="5400000" flipH="1" flipV="1">
            <a:off x="3714736" y="1071538"/>
            <a:ext cx="500066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3" idx="0"/>
            <a:endCxn id="10" idx="2"/>
          </p:cNvCxnSpPr>
          <p:nvPr/>
        </p:nvCxnSpPr>
        <p:spPr>
          <a:xfrm rot="16200000" flipV="1">
            <a:off x="4929182" y="1071554"/>
            <a:ext cx="500066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4" idx="0"/>
            <a:endCxn id="10" idx="2"/>
          </p:cNvCxnSpPr>
          <p:nvPr/>
        </p:nvCxnSpPr>
        <p:spPr>
          <a:xfrm rot="16200000" flipV="1">
            <a:off x="6072190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8" idx="0"/>
            <a:endCxn id="10" idx="2"/>
          </p:cNvCxnSpPr>
          <p:nvPr/>
        </p:nvCxnSpPr>
        <p:spPr>
          <a:xfrm rot="5400000" flipH="1" flipV="1">
            <a:off x="3428992" y="2571744"/>
            <a:ext cx="228601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0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ym typeface="Wingdings"/>
              </a:rPr>
              <a:t> </a:t>
            </a:r>
            <a:r>
              <a:rPr lang="zh-TW" altLang="en-US" dirty="0" smtClean="0"/>
              <a:t>學</a:t>
            </a:r>
            <a:r>
              <a:rPr lang="zh-TW" altLang="en-US" dirty="0"/>
              <a:t>習聖經的基本原</a:t>
            </a:r>
            <a:r>
              <a:rPr lang="zh-TW" altLang="en-US" dirty="0" smtClean="0"/>
              <a:t>則 </a:t>
            </a:r>
            <a:r>
              <a:rPr lang="zh-TW" altLang="en-US" dirty="0" smtClean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聖</a:t>
            </a:r>
            <a:r>
              <a:rPr lang="zh-CN" altLang="zh-CN" sz="4000" dirty="0"/>
              <a:t>經的意思取決於作者</a:t>
            </a:r>
            <a:r>
              <a:rPr lang="en-US" altLang="zh-CN" sz="4000" dirty="0"/>
              <a:t> (Authorial Intent)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唯一</a:t>
            </a:r>
            <a:r>
              <a:rPr lang="zh-CN" altLang="zh-CN" sz="4000" dirty="0"/>
              <a:t>的意思或解釋</a:t>
            </a:r>
            <a:r>
              <a:rPr lang="en-US" altLang="zh-CN" sz="4000" dirty="0"/>
              <a:t> (Single Meaning)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多重的指代和應用</a:t>
            </a:r>
            <a:r>
              <a:rPr lang="en-US" altLang="zh-CN" sz="4000" dirty="0"/>
              <a:t> (Multiple Referent and Application)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65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第一課 穩固根基</a:t>
            </a:r>
            <a:endParaRPr lang="en-US" sz="6000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學習聖經的基本原則</a:t>
            </a:r>
            <a:endParaRPr lang="en-US" altLang="zh-CN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5843096" y="6482114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聖徒裝備課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程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101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如何</a:t>
            </a:r>
            <a:r>
              <a:rPr lang="zh-CN" altLang="en-US" dirty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學習聖</a:t>
            </a:r>
            <a:r>
              <a:rPr lang="zh-CN" altLang="en-US" dirty="0" smtClean="0">
                <a:solidFill>
                  <a:schemeClr val="bg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94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u="sng" dirty="0"/>
              <a:t>以弗所書</a:t>
            </a:r>
            <a:r>
              <a:rPr lang="en-US" altLang="zh-TW" sz="4800" b="1" u="sng" dirty="0" smtClean="0"/>
              <a:t>4:13</a:t>
            </a:r>
            <a:r>
              <a:rPr lang="en-US" altLang="zh-TW" sz="4800" dirty="0" smtClean="0"/>
              <a:t> </a:t>
            </a:r>
            <a:r>
              <a:rPr lang="en-US" altLang="zh-TW" sz="4800" dirty="0"/>
              <a:t>“</a:t>
            </a:r>
            <a:r>
              <a:rPr lang="zh-TW" altLang="en-US" sz="4800" dirty="0"/>
              <a:t>直等到我們眾人</a:t>
            </a:r>
            <a:r>
              <a:rPr lang="zh-TW" altLang="en-US" sz="4800" dirty="0">
                <a:solidFill>
                  <a:srgbClr val="FFFF00"/>
                </a:solidFill>
              </a:rPr>
              <a:t>在真道上同歸於一</a:t>
            </a:r>
            <a:r>
              <a:rPr lang="zh-TW" altLang="en-US" sz="4800" dirty="0"/>
              <a:t>，認識神的兒子，</a:t>
            </a:r>
            <a:r>
              <a:rPr lang="zh-TW" altLang="en-US" sz="4800" dirty="0">
                <a:solidFill>
                  <a:srgbClr val="FFFF00"/>
                </a:solidFill>
              </a:rPr>
              <a:t>得以長大成人，滿有基督長成的身量</a:t>
            </a:r>
            <a:r>
              <a:rPr lang="zh-TW" altLang="en-US" sz="4800" dirty="0"/>
              <a:t>。”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644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聖經背景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Introduction</a:t>
            </a:r>
            <a:endParaRPr 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6643702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釋經學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Hermeneutics</a:t>
            </a:r>
            <a:endParaRPr 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3321851" y="5429264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聖經語言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Biblical Language</a:t>
            </a:r>
            <a:endParaRPr 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3321851" y="3714752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解經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Exegesis</a:t>
            </a:r>
            <a:endParaRPr 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0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系統神學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Systematic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3321851" y="0"/>
            <a:ext cx="250029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講道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Exposition</a:t>
            </a:r>
            <a:endParaRPr lang="en-US" sz="2800" b="1" dirty="0"/>
          </a:p>
        </p:txBody>
      </p:sp>
      <p:sp>
        <p:nvSpPr>
          <p:cNvPr id="12" name="矩形 11"/>
          <p:cNvSpPr/>
          <p:nvPr/>
        </p:nvSpPr>
        <p:spPr>
          <a:xfrm>
            <a:off x="2285984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歷史神學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Historical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sp>
        <p:nvSpPr>
          <p:cNvPr id="13" name="矩形 12"/>
          <p:cNvSpPr/>
          <p:nvPr/>
        </p:nvSpPr>
        <p:spPr>
          <a:xfrm>
            <a:off x="4714876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護教學</a:t>
            </a:r>
            <a:r>
              <a:rPr lang="en-US" altLang="zh-CN" sz="2800" b="1" dirty="0" smtClean="0"/>
              <a:t>Apologetics</a:t>
            </a:r>
            <a:endParaRPr lang="en-US" sz="2800" b="1" dirty="0"/>
          </a:p>
        </p:txBody>
      </p:sp>
      <p:sp>
        <p:nvSpPr>
          <p:cNvPr id="14" name="矩形 13"/>
          <p:cNvSpPr/>
          <p:nvPr/>
        </p:nvSpPr>
        <p:spPr>
          <a:xfrm>
            <a:off x="7000892" y="1928802"/>
            <a:ext cx="2143108" cy="142873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實踐神學</a:t>
            </a:r>
            <a:endParaRPr lang="en-US" altLang="zh-CN" sz="2800" b="1" dirty="0" smtClean="0"/>
          </a:p>
          <a:p>
            <a:pPr algn="ctr"/>
            <a:r>
              <a:rPr lang="en-US" altLang="zh-CN" sz="2800" b="1" dirty="0" smtClean="0"/>
              <a:t>Practical </a:t>
            </a:r>
          </a:p>
          <a:p>
            <a:pPr algn="ctr"/>
            <a:r>
              <a:rPr lang="en-US" sz="2800" b="1" dirty="0" smtClean="0"/>
              <a:t>Theology</a:t>
            </a:r>
            <a:endParaRPr lang="en-US" sz="2800" b="1" dirty="0"/>
          </a:p>
        </p:txBody>
      </p:sp>
      <p:cxnSp>
        <p:nvCxnSpPr>
          <p:cNvPr id="16" name="直接连接符 15"/>
          <p:cNvCxnSpPr>
            <a:stCxn id="4" idx="0"/>
            <a:endCxn id="8" idx="1"/>
          </p:cNvCxnSpPr>
          <p:nvPr/>
        </p:nvCxnSpPr>
        <p:spPr>
          <a:xfrm rot="5400000" flipH="1" flipV="1">
            <a:off x="1785928" y="3893341"/>
            <a:ext cx="1000144" cy="207170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8" idx="3"/>
            <a:endCxn id="5" idx="0"/>
          </p:cNvCxnSpPr>
          <p:nvPr/>
        </p:nvCxnSpPr>
        <p:spPr>
          <a:xfrm>
            <a:off x="5822149" y="4429120"/>
            <a:ext cx="2071702" cy="10001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stCxn id="8" idx="2"/>
            <a:endCxn id="6" idx="0"/>
          </p:cNvCxnSpPr>
          <p:nvPr/>
        </p:nvCxnSpPr>
        <p:spPr>
          <a:xfrm rot="5400000">
            <a:off x="4429112" y="5286376"/>
            <a:ext cx="2857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0"/>
            <a:endCxn id="12" idx="2"/>
          </p:cNvCxnSpPr>
          <p:nvPr/>
        </p:nvCxnSpPr>
        <p:spPr>
          <a:xfrm rot="16200000" flipV="1">
            <a:off x="3786162" y="2928914"/>
            <a:ext cx="357214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8" idx="0"/>
            <a:endCxn id="13" idx="2"/>
          </p:cNvCxnSpPr>
          <p:nvPr/>
        </p:nvCxnSpPr>
        <p:spPr>
          <a:xfrm rot="5400000" flipH="1" flipV="1">
            <a:off x="5000608" y="2928930"/>
            <a:ext cx="357214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8" idx="0"/>
            <a:endCxn id="9" idx="2"/>
          </p:cNvCxnSpPr>
          <p:nvPr/>
        </p:nvCxnSpPr>
        <p:spPr>
          <a:xfrm rot="16200000" flipV="1">
            <a:off x="2643170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8" idx="0"/>
            <a:endCxn id="14" idx="2"/>
          </p:cNvCxnSpPr>
          <p:nvPr/>
        </p:nvCxnSpPr>
        <p:spPr>
          <a:xfrm rot="5400000" flipH="1" flipV="1">
            <a:off x="6143616" y="1785922"/>
            <a:ext cx="357214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9" idx="0"/>
            <a:endCxn id="10" idx="2"/>
          </p:cNvCxnSpPr>
          <p:nvPr/>
        </p:nvCxnSpPr>
        <p:spPr>
          <a:xfrm rot="5400000" flipH="1" flipV="1">
            <a:off x="2571744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  <a:endCxn id="10" idx="2"/>
          </p:cNvCxnSpPr>
          <p:nvPr/>
        </p:nvCxnSpPr>
        <p:spPr>
          <a:xfrm rot="5400000" flipH="1" flipV="1">
            <a:off x="3714736" y="1071538"/>
            <a:ext cx="500066" cy="12144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3" idx="0"/>
            <a:endCxn id="10" idx="2"/>
          </p:cNvCxnSpPr>
          <p:nvPr/>
        </p:nvCxnSpPr>
        <p:spPr>
          <a:xfrm rot="16200000" flipV="1">
            <a:off x="4929182" y="1071554"/>
            <a:ext cx="500066" cy="121443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4" idx="0"/>
            <a:endCxn id="10" idx="2"/>
          </p:cNvCxnSpPr>
          <p:nvPr/>
        </p:nvCxnSpPr>
        <p:spPr>
          <a:xfrm rot="16200000" flipV="1">
            <a:off x="6072190" y="-71454"/>
            <a:ext cx="500066" cy="350044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8" idx="0"/>
            <a:endCxn id="10" idx="2"/>
          </p:cNvCxnSpPr>
          <p:nvPr/>
        </p:nvCxnSpPr>
        <p:spPr>
          <a:xfrm rot="5400000" flipH="1" flipV="1">
            <a:off x="3428992" y="2571744"/>
            <a:ext cx="228601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ym typeface="Wingdings"/>
              </a:rPr>
              <a:t> </a:t>
            </a:r>
            <a:r>
              <a:rPr lang="zh-TW" altLang="en-US" dirty="0" smtClean="0"/>
              <a:t>學</a:t>
            </a:r>
            <a:r>
              <a:rPr lang="zh-TW" altLang="en-US" dirty="0"/>
              <a:t>習聖經的基本原</a:t>
            </a:r>
            <a:r>
              <a:rPr lang="zh-TW" altLang="en-US" dirty="0" smtClean="0"/>
              <a:t>則 </a:t>
            </a:r>
            <a:r>
              <a:rPr lang="zh-TW" altLang="en-US" dirty="0" smtClean="0">
                <a:sym typeface="Wingdings"/>
              </a:rPr>
              <a:t>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zh-CN" sz="4000" dirty="0"/>
              <a:t>學習聖經最重要是明白聖經的意思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聖</a:t>
            </a:r>
            <a:r>
              <a:rPr lang="zh-CN" altLang="zh-CN" sz="4000" dirty="0"/>
              <a:t>經的意思取決於作者</a:t>
            </a:r>
            <a:r>
              <a:rPr lang="en-US" altLang="zh-CN" sz="4000" dirty="0"/>
              <a:t> (Authorial Intent)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唯一</a:t>
            </a:r>
            <a:r>
              <a:rPr lang="zh-CN" altLang="zh-CN" sz="4000" dirty="0"/>
              <a:t>的意思或解釋</a:t>
            </a:r>
            <a:r>
              <a:rPr lang="en-US" altLang="zh-CN" sz="4000" dirty="0"/>
              <a:t> (Single Meaning)</a:t>
            </a:r>
            <a:endParaRPr lang="zh-CN" altLang="zh-CN" sz="4000" dirty="0"/>
          </a:p>
          <a:p>
            <a:pPr marL="742950" indent="-742950">
              <a:buFont typeface="+mj-lt"/>
              <a:buAutoNum type="arabicPeriod"/>
            </a:pPr>
            <a:r>
              <a:rPr lang="zh-CN" altLang="zh-CN" sz="4000" dirty="0" smtClean="0"/>
              <a:t>多重</a:t>
            </a:r>
            <a:r>
              <a:rPr lang="zh-CN" altLang="zh-CN" sz="4000" dirty="0"/>
              <a:t>的指代和應用</a:t>
            </a:r>
            <a:r>
              <a:rPr lang="en-US" altLang="zh-CN" sz="4000" dirty="0"/>
              <a:t> (Multiple Referent and Application)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632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4344</Words>
  <Application>Microsoft Office PowerPoint</Application>
  <PresentationFormat>全屏显示(4:3)</PresentationFormat>
  <Paragraphs>278</Paragraphs>
  <Slides>61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61</vt:i4>
      </vt:variant>
    </vt:vector>
  </HeadingPairs>
  <TitlesOfParts>
    <vt:vector size="62" baseType="lpstr">
      <vt:lpstr>Office 主题</vt:lpstr>
      <vt:lpstr>第一課 穩固根基</vt:lpstr>
      <vt:lpstr>基本釋經學 Basic Hermeneutics</vt:lpstr>
      <vt:lpstr>三自教會2018-2022年的5年計劃</vt:lpstr>
      <vt:lpstr>PowerPoint 演示文稿</vt:lpstr>
      <vt:lpstr>系統神學</vt:lpstr>
      <vt:lpstr>PowerPoint 演示文稿</vt:lpstr>
      <vt:lpstr>PowerPoint 演示文稿</vt:lpstr>
      <vt:lpstr>PowerPoint 演示文稿</vt:lpstr>
      <vt:lpstr> 學習聖經的基本原則 </vt:lpstr>
      <vt:lpstr> 學習聖經的基本原則 </vt:lpstr>
      <vt:lpstr>學習聖經最重要是明白聖經的意思</vt:lpstr>
      <vt:lpstr>正確的應用必須以正確的解經為基礎</vt:lpstr>
      <vt:lpstr>正確的應用必須以正確的解經為基礎</vt:lpstr>
      <vt:lpstr>聖經與生活的脫節</vt:lpstr>
      <vt:lpstr>聖經與生活的脫節</vt:lpstr>
      <vt:lpstr>聖經與生活的脫節</vt:lpstr>
      <vt:lpstr>正確的應用必須以正確的解經為基礎</vt:lpstr>
      <vt:lpstr>生活與聖經的脫節</vt:lpstr>
      <vt:lpstr>PowerPoint 演示文稿</vt:lpstr>
      <vt:lpstr>生活與聖經的脫節</vt:lpstr>
      <vt:lpstr>學習聖經首要目標：明白意思</vt:lpstr>
      <vt:lpstr>是不是說聖經的意思很難懂？</vt:lpstr>
      <vt:lpstr> 學習聖經的基本原則 </vt:lpstr>
      <vt:lpstr>聖經的意思取決於作者  (Authorial Intent)</vt:lpstr>
      <vt:lpstr>聖經的意思取決於作者  (Authorial Intent)</vt:lpstr>
      <vt:lpstr>誰是聖經的作者？</vt:lpstr>
      <vt:lpstr>誰是聖經的作者？</vt:lpstr>
      <vt:lpstr>誰是聖經的作者？</vt:lpstr>
      <vt:lpstr>誰是聖經的作者？</vt:lpstr>
      <vt:lpstr>PowerPoint 演示文稿</vt:lpstr>
      <vt:lpstr>PowerPoint 演示文稿</vt:lpstr>
      <vt:lpstr>PowerPoint 演示文稿</vt:lpstr>
      <vt:lpstr>誰是聖經的作者？</vt:lpstr>
      <vt:lpstr>誰是聖經的作者？</vt:lpstr>
      <vt:lpstr>誰是聖經的作者？</vt:lpstr>
      <vt:lpstr>誰是聖經的作者？</vt:lpstr>
      <vt:lpstr>誰是聖經的作者？</vt:lpstr>
      <vt:lpstr>誰是聖經的作者？</vt:lpstr>
      <vt:lpstr>學習聖經時要記得雙重作者</vt:lpstr>
      <vt:lpstr>PowerPoint 演示文稿</vt:lpstr>
      <vt:lpstr>學習聖經時要記得雙重作者</vt:lpstr>
      <vt:lpstr>PowerPoint 演示文稿</vt:lpstr>
      <vt:lpstr>學習聖經時要記得雙重作者</vt:lpstr>
      <vt:lpstr>總結</vt:lpstr>
      <vt:lpstr> 學習聖經的基本原則 </vt:lpstr>
      <vt:lpstr>唯一的意思或解釋 (Single Meaning)</vt:lpstr>
      <vt:lpstr>唯一的意思或解釋 (Single Meaning)</vt:lpstr>
      <vt:lpstr>唯一的意思或解釋 (Single Meaning)</vt:lpstr>
      <vt:lpstr>唯一的意思或解釋 (Single Meaning)</vt:lpstr>
      <vt:lpstr>唯一的意思或解釋 (Single Meaning)</vt:lpstr>
      <vt:lpstr>PowerPoint 演示文稿</vt:lpstr>
      <vt:lpstr>不同的理解</vt:lpstr>
      <vt:lpstr>看上下文判斷</vt:lpstr>
      <vt:lpstr>不同的理解</vt:lpstr>
      <vt:lpstr>唯一的意思或解釋 (Single Meaning)</vt:lpstr>
      <vt:lpstr>聖經的經文只有唯一的意思</vt:lpstr>
      <vt:lpstr> 學習聖經的基本原則 </vt:lpstr>
      <vt:lpstr>多重的指代和應用  (Multiple Referent and Application)</vt:lpstr>
      <vt:lpstr>多重的指代和應用  (Multiple Referent and Application)</vt:lpstr>
      <vt:lpstr> 學習聖經的基本原則 </vt:lpstr>
      <vt:lpstr>第一課 穩固根基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基本釋經學</dc:title>
  <dc:creator>HP</dc:creator>
  <cp:lastModifiedBy>Bart and Elle</cp:lastModifiedBy>
  <cp:revision>156</cp:revision>
  <dcterms:created xsi:type="dcterms:W3CDTF">2018-04-03T17:05:34Z</dcterms:created>
  <dcterms:modified xsi:type="dcterms:W3CDTF">2020-01-25T20:00:33Z</dcterms:modified>
</cp:coreProperties>
</file>