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221" r:id="rId3"/>
    <p:sldId id="2222" r:id="rId4"/>
    <p:sldId id="2225" r:id="rId5"/>
    <p:sldId id="2226" r:id="rId6"/>
    <p:sldId id="2227" r:id="rId7"/>
    <p:sldId id="2228" r:id="rId8"/>
    <p:sldId id="2229" r:id="rId9"/>
    <p:sldId id="2230" r:id="rId10"/>
    <p:sldId id="2231" r:id="rId11"/>
    <p:sldId id="2232" r:id="rId12"/>
    <p:sldId id="2233" r:id="rId13"/>
    <p:sldId id="2195" r:id="rId14"/>
    <p:sldId id="2235" r:id="rId15"/>
    <p:sldId id="2236" r:id="rId16"/>
    <p:sldId id="2224" r:id="rId17"/>
    <p:sldId id="2237" r:id="rId18"/>
    <p:sldId id="2238" r:id="rId19"/>
    <p:sldId id="2239" r:id="rId20"/>
    <p:sldId id="2241" r:id="rId21"/>
    <p:sldId id="2240" r:id="rId22"/>
    <p:sldId id="2243" r:id="rId23"/>
    <p:sldId id="2244" r:id="rId24"/>
    <p:sldId id="2245" r:id="rId25"/>
    <p:sldId id="2246" r:id="rId26"/>
    <p:sldId id="2249" r:id="rId27"/>
    <p:sldId id="2247" r:id="rId28"/>
    <p:sldId id="2248" r:id="rId29"/>
    <p:sldId id="2250" r:id="rId30"/>
    <p:sldId id="2251" r:id="rId31"/>
    <p:sldId id="2252" r:id="rId32"/>
    <p:sldId id="2253" r:id="rId33"/>
    <p:sldId id="2254" r:id="rId34"/>
    <p:sldId id="2255" r:id="rId35"/>
    <p:sldId id="2256" r:id="rId36"/>
    <p:sldId id="2257" r:id="rId37"/>
    <p:sldId id="2258" r:id="rId38"/>
    <p:sldId id="2259" r:id="rId39"/>
    <p:sldId id="2261" r:id="rId40"/>
    <p:sldId id="2260" r:id="rId41"/>
    <p:sldId id="2262" r:id="rId42"/>
    <p:sldId id="2263" r:id="rId43"/>
    <p:sldId id="2264" r:id="rId44"/>
    <p:sldId id="2265" r:id="rId45"/>
    <p:sldId id="2266" r:id="rId46"/>
    <p:sldId id="2267" r:id="rId47"/>
    <p:sldId id="2268" r:id="rId48"/>
    <p:sldId id="2269" r:id="rId49"/>
    <p:sldId id="2270" r:id="rId50"/>
    <p:sldId id="2271" r:id="rId51"/>
    <p:sldId id="2272" r:id="rId52"/>
    <p:sldId id="2273" r:id="rId53"/>
    <p:sldId id="2274" r:id="rId54"/>
    <p:sldId id="2275" r:id="rId55"/>
    <p:sldId id="2276" r:id="rId56"/>
    <p:sldId id="2277" r:id="rId57"/>
    <p:sldId id="2278" r:id="rId58"/>
    <p:sldId id="2196" r:id="rId59"/>
    <p:sldId id="2280" r:id="rId60"/>
    <p:sldId id="2283" r:id="rId61"/>
    <p:sldId id="2284" r:id="rId62"/>
    <p:sldId id="2285" r:id="rId63"/>
    <p:sldId id="2286" r:id="rId64"/>
    <p:sldId id="2281" r:id="rId65"/>
    <p:sldId id="2287" r:id="rId66"/>
    <p:sldId id="2282" r:id="rId67"/>
    <p:sldId id="2288" r:id="rId68"/>
    <p:sldId id="2289" r:id="rId69"/>
    <p:sldId id="2279" r:id="rId70"/>
    <p:sldId id="2290" r:id="rId71"/>
    <p:sldId id="2334" r:id="rId72"/>
    <p:sldId id="2294" r:id="rId73"/>
    <p:sldId id="2295" r:id="rId74"/>
    <p:sldId id="2291" r:id="rId75"/>
    <p:sldId id="2292" r:id="rId76"/>
    <p:sldId id="2296" r:id="rId77"/>
    <p:sldId id="2297" r:id="rId78"/>
    <p:sldId id="2298" r:id="rId79"/>
    <p:sldId id="2293" r:id="rId80"/>
    <p:sldId id="2299" r:id="rId81"/>
    <p:sldId id="2300" r:id="rId82"/>
    <p:sldId id="2301" r:id="rId83"/>
    <p:sldId id="2302" r:id="rId84"/>
    <p:sldId id="2304" r:id="rId85"/>
    <p:sldId id="2303" r:id="rId86"/>
    <p:sldId id="2305" r:id="rId87"/>
    <p:sldId id="2307" r:id="rId88"/>
    <p:sldId id="2308" r:id="rId89"/>
    <p:sldId id="2309" r:id="rId90"/>
    <p:sldId id="2310" r:id="rId91"/>
    <p:sldId id="2312" r:id="rId92"/>
    <p:sldId id="2311" r:id="rId93"/>
    <p:sldId id="2314" r:id="rId94"/>
    <p:sldId id="2313" r:id="rId95"/>
    <p:sldId id="2315" r:id="rId96"/>
    <p:sldId id="2316" r:id="rId97"/>
    <p:sldId id="2317" r:id="rId98"/>
    <p:sldId id="2318" r:id="rId99"/>
    <p:sldId id="2319" r:id="rId100"/>
    <p:sldId id="2320" r:id="rId101"/>
    <p:sldId id="2321" r:id="rId102"/>
    <p:sldId id="2322" r:id="rId103"/>
    <p:sldId id="2325" r:id="rId104"/>
    <p:sldId id="2324" r:id="rId105"/>
    <p:sldId id="2326" r:id="rId106"/>
    <p:sldId id="2323" r:id="rId107"/>
    <p:sldId id="2327" r:id="rId108"/>
    <p:sldId id="2328" r:id="rId109"/>
    <p:sldId id="2217" r:id="rId110"/>
    <p:sldId id="2216" r:id="rId111"/>
    <p:sldId id="2192" r:id="rId112"/>
    <p:sldId id="2193" r:id="rId113"/>
    <p:sldId id="2329" r:id="rId114"/>
    <p:sldId id="2330" r:id="rId115"/>
    <p:sldId id="2331" r:id="rId116"/>
    <p:sldId id="2332" r:id="rId117"/>
    <p:sldId id="2333" r:id="rId11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4" autoAdjust="0"/>
    <p:restoredTop sz="86380" autoAdjust="0"/>
  </p:normalViewPr>
  <p:slideViewPr>
    <p:cSldViewPr>
      <p:cViewPr>
        <p:scale>
          <a:sx n="66" d="100"/>
          <a:sy n="66" d="100"/>
        </p:scale>
        <p:origin x="-1099" y="-269"/>
      </p:cViewPr>
      <p:guideLst>
        <p:guide orient="horz" pos="2160"/>
        <p:guide pos="2880"/>
      </p:guideLst>
    </p:cSldViewPr>
  </p:slideViewPr>
  <p:outlineViewPr>
    <p:cViewPr>
      <p:scale>
        <a:sx n="33" d="100"/>
        <a:sy n="33" d="100"/>
      </p:scale>
      <p:origin x="0" y="49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52E186-A846-44C4-860C-496C15ADF626}" type="datetimeFigureOut">
              <a:rPr lang="en-US" smtClean="0"/>
              <a:pPr/>
              <a:t>6/25/2021</a:t>
            </a:fld>
            <a:endParaRPr 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86DBE7-DE25-4454-9C98-984FF9F12C93}" type="slidenum">
              <a:rPr lang="en-US" smtClean="0"/>
              <a:pPr/>
              <a:t>‹#›</a:t>
            </a:fld>
            <a:endParaRPr lang="en-US"/>
          </a:p>
        </p:txBody>
      </p:sp>
    </p:spTree>
    <p:extLst>
      <p:ext uri="{BB962C8B-B14F-4D97-AF65-F5344CB8AC3E}">
        <p14:creationId xmlns:p14="http://schemas.microsoft.com/office/powerpoint/2010/main" val="301500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86DBE7-DE25-4454-9C98-984FF9F12C93}" type="slidenum">
              <a:rPr lang="en-US" smtClean="0"/>
              <a:pPr/>
              <a:t>64</a:t>
            </a:fld>
            <a:endParaRPr lang="en-US"/>
          </a:p>
        </p:txBody>
      </p:sp>
    </p:spTree>
    <p:extLst>
      <p:ext uri="{BB962C8B-B14F-4D97-AF65-F5344CB8AC3E}">
        <p14:creationId xmlns:p14="http://schemas.microsoft.com/office/powerpoint/2010/main" val="3411494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bg1"/>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2021/6/25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zh-CN" altLang="en-US" sz="6600" dirty="0" smtClean="0">
                <a:latin typeface="黑体" pitchFamily="49" charset="-122"/>
                <a:ea typeface="黑体" pitchFamily="49" charset="-122"/>
              </a:rPr>
              <a:t>聖經可靠嗎</a:t>
            </a:r>
            <a:r>
              <a:rPr lang="en-US" altLang="zh-CN" sz="6600" dirty="0" smtClean="0">
                <a:latin typeface="黑体" pitchFamily="49" charset="-122"/>
                <a:ea typeface="黑体" pitchFamily="49" charset="-122"/>
              </a:rPr>
              <a:t>?</a:t>
            </a:r>
            <a:endParaRPr lang="en-US" sz="6600" dirty="0">
              <a:solidFill>
                <a:schemeClr val="bg1"/>
              </a:solidFill>
              <a:latin typeface="黑体" pitchFamily="49" charset="-122"/>
              <a:ea typeface="黑体" pitchFamily="49" charset="-122"/>
            </a:endParaRPr>
          </a:p>
        </p:txBody>
      </p:sp>
      <p:sp>
        <p:nvSpPr>
          <p:cNvPr id="4" name="副标题 3"/>
          <p:cNvSpPr>
            <a:spLocks noGrp="1"/>
          </p:cNvSpPr>
          <p:nvPr>
            <p:ph type="subTitle" idx="1"/>
          </p:nvPr>
        </p:nvSpPr>
        <p:spPr/>
        <p:txBody>
          <a:bodyPr>
            <a:normAutofit/>
          </a:bodyPr>
          <a:lstStyle/>
          <a:p>
            <a:r>
              <a:rPr lang="zh-CN" altLang="en-US" sz="4400" dirty="0" smtClean="0">
                <a:solidFill>
                  <a:schemeClr val="bg1"/>
                </a:solidFill>
                <a:latin typeface="Times New Roman" pitchFamily="18" charset="0"/>
                <a:cs typeface="Times New Roman" pitchFamily="18" charset="0"/>
                <a:sym typeface="Wingdings"/>
              </a:rPr>
              <a:t></a:t>
            </a:r>
            <a:r>
              <a:rPr lang="zh-CN" altLang="en-US" sz="4400" dirty="0" smtClean="0">
                <a:solidFill>
                  <a:schemeClr val="bg1"/>
                </a:solidFill>
                <a:latin typeface="Times New Roman" pitchFamily="18" charset="0"/>
                <a:cs typeface="Times New Roman" pitchFamily="18" charset="0"/>
              </a:rPr>
              <a:t>地球</a:t>
            </a:r>
            <a:r>
              <a:rPr lang="zh-CN" altLang="en-US" sz="4400" dirty="0">
                <a:solidFill>
                  <a:schemeClr val="bg1"/>
                </a:solidFill>
                <a:latin typeface="Times New Roman" pitchFamily="18" charset="0"/>
                <a:cs typeface="Times New Roman" pitchFamily="18" charset="0"/>
              </a:rPr>
              <a:t>年齡</a:t>
            </a:r>
            <a:r>
              <a:rPr lang="zh-CN" altLang="en-US" sz="4400" dirty="0" smtClean="0">
                <a:solidFill>
                  <a:schemeClr val="bg1"/>
                </a:solidFill>
                <a:latin typeface="Times New Roman" pitchFamily="18" charset="0"/>
                <a:cs typeface="Times New Roman" pitchFamily="18" charset="0"/>
              </a:rPr>
              <a:t>篇</a:t>
            </a:r>
            <a:r>
              <a:rPr lang="zh-CN" altLang="en-US" sz="4400" dirty="0">
                <a:solidFill>
                  <a:schemeClr val="bg1"/>
                </a:solidFill>
                <a:latin typeface="Times New Roman" pitchFamily="18" charset="0"/>
                <a:cs typeface="Times New Roman" pitchFamily="18" charset="0"/>
                <a:sym typeface="Wingdings"/>
              </a:rPr>
              <a:t></a:t>
            </a:r>
            <a:endParaRPr lang="en-US" altLang="zh-CN" sz="4400" dirty="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r. Andrew Snelling | Answers in Gen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32" y="188640"/>
            <a:ext cx="2448272" cy="244827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76644" y="2640206"/>
            <a:ext cx="2088649" cy="923330"/>
          </a:xfrm>
          <a:prstGeom prst="rect">
            <a:avLst/>
          </a:prstGeom>
        </p:spPr>
        <p:txBody>
          <a:bodyPr wrap="none">
            <a:spAutoFit/>
          </a:bodyPr>
          <a:lstStyle/>
          <a:p>
            <a:pPr algn="ctr"/>
            <a:r>
              <a:rPr lang="en-US" altLang="zh-CN" dirty="0">
                <a:solidFill>
                  <a:schemeClr val="bg1"/>
                </a:solidFill>
              </a:rPr>
              <a:t>Andrew A. </a:t>
            </a:r>
            <a:r>
              <a:rPr lang="en-US" altLang="zh-CN" dirty="0" smtClean="0">
                <a:solidFill>
                  <a:schemeClr val="bg1"/>
                </a:solidFill>
              </a:rPr>
              <a:t>Snelling</a:t>
            </a:r>
          </a:p>
          <a:p>
            <a:pPr algn="ctr"/>
            <a:r>
              <a:rPr lang="en-US" altLang="zh-CN" dirty="0">
                <a:solidFill>
                  <a:schemeClr val="bg1"/>
                </a:solidFill>
              </a:rPr>
              <a:t>University of </a:t>
            </a:r>
            <a:r>
              <a:rPr lang="en-US" altLang="zh-CN" dirty="0" smtClean="0">
                <a:solidFill>
                  <a:schemeClr val="bg1"/>
                </a:solidFill>
              </a:rPr>
              <a:t>Sydney</a:t>
            </a:r>
          </a:p>
          <a:p>
            <a:pPr algn="ctr"/>
            <a:r>
              <a:rPr lang="zh-CN" altLang="en-US" dirty="0">
                <a:solidFill>
                  <a:schemeClr val="bg1"/>
                </a:solidFill>
              </a:rPr>
              <a:t>地質</a:t>
            </a:r>
            <a:r>
              <a:rPr lang="zh-CN" altLang="en-US" dirty="0" smtClean="0">
                <a:solidFill>
                  <a:schemeClr val="bg1"/>
                </a:solidFill>
              </a:rPr>
              <a:t>學博士</a:t>
            </a:r>
            <a:endParaRPr lang="zh-CN" altLang="en-US" dirty="0">
              <a:solidFill>
                <a:schemeClr val="bg1"/>
              </a:solidFill>
            </a:endParaRPr>
          </a:p>
        </p:txBody>
      </p:sp>
      <p:pic>
        <p:nvPicPr>
          <p:cNvPr id="2052" name="Picture 4" descr="DeYoung Contribution to Biblical Creation Noted and Honored | Answers in  Genesi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209" t="3767" r="11589" b="47853"/>
          <a:stretch/>
        </p:blipFill>
        <p:spPr bwMode="auto">
          <a:xfrm>
            <a:off x="3539053" y="188640"/>
            <a:ext cx="1966394" cy="245156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442210" y="2636912"/>
            <a:ext cx="2160079" cy="923330"/>
          </a:xfrm>
          <a:prstGeom prst="rect">
            <a:avLst/>
          </a:prstGeom>
        </p:spPr>
        <p:txBody>
          <a:bodyPr wrap="none">
            <a:spAutoFit/>
          </a:bodyPr>
          <a:lstStyle/>
          <a:p>
            <a:pPr algn="ctr"/>
            <a:r>
              <a:rPr lang="en-US" altLang="zh-CN" dirty="0" smtClean="0">
                <a:solidFill>
                  <a:schemeClr val="bg1"/>
                </a:solidFill>
              </a:rPr>
              <a:t>Donald </a:t>
            </a:r>
            <a:r>
              <a:rPr lang="en-US" altLang="zh-CN" dirty="0" err="1" smtClean="0">
                <a:solidFill>
                  <a:schemeClr val="bg1"/>
                </a:solidFill>
              </a:rPr>
              <a:t>DeYoung</a:t>
            </a:r>
            <a:endParaRPr lang="en-US" altLang="zh-CN" dirty="0" smtClean="0">
              <a:solidFill>
                <a:schemeClr val="bg1"/>
              </a:solidFill>
            </a:endParaRPr>
          </a:p>
          <a:p>
            <a:pPr algn="ctr"/>
            <a:r>
              <a:rPr lang="en-US" altLang="zh-CN" dirty="0">
                <a:solidFill>
                  <a:schemeClr val="bg1"/>
                </a:solidFill>
              </a:rPr>
              <a:t>Iowa State </a:t>
            </a:r>
            <a:r>
              <a:rPr lang="en-US" altLang="zh-CN" dirty="0" smtClean="0">
                <a:solidFill>
                  <a:schemeClr val="bg1"/>
                </a:solidFill>
              </a:rPr>
              <a:t>University</a:t>
            </a:r>
          </a:p>
          <a:p>
            <a:pPr algn="ctr"/>
            <a:r>
              <a:rPr lang="zh-CN" altLang="en-US" dirty="0" smtClean="0">
                <a:solidFill>
                  <a:schemeClr val="bg1"/>
                </a:solidFill>
              </a:rPr>
              <a:t>物理學博士</a:t>
            </a:r>
            <a:endParaRPr lang="zh-CN" altLang="en-US" dirty="0">
              <a:solidFill>
                <a:schemeClr val="bg1"/>
              </a:solidFill>
            </a:endParaRPr>
          </a:p>
        </p:txBody>
      </p:sp>
      <p:pic>
        <p:nvPicPr>
          <p:cNvPr id="2054" name="Picture 6" descr="Dr. Jason Lisle | Answers in Genesis"/>
          <p:cNvPicPr>
            <a:picLocks noChangeAspect="1" noChangeArrowheads="1"/>
          </p:cNvPicPr>
          <p:nvPr/>
        </p:nvPicPr>
        <p:blipFill rotWithShape="1">
          <a:blip r:embed="rId4">
            <a:extLst>
              <a:ext uri="{28A0092B-C50C-407E-A947-70E740481C1C}">
                <a14:useLocalDpi xmlns:a14="http://schemas.microsoft.com/office/drawing/2010/main" val="0"/>
              </a:ext>
            </a:extLst>
          </a:blip>
          <a:srcRect l="8391" t="8076" r="7343"/>
          <a:stretch/>
        </p:blipFill>
        <p:spPr bwMode="auto">
          <a:xfrm>
            <a:off x="6347365" y="188640"/>
            <a:ext cx="2244346" cy="2448272"/>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6333522" y="2658160"/>
            <a:ext cx="2272032" cy="923330"/>
          </a:xfrm>
          <a:prstGeom prst="rect">
            <a:avLst/>
          </a:prstGeom>
        </p:spPr>
        <p:txBody>
          <a:bodyPr wrap="none">
            <a:spAutoFit/>
          </a:bodyPr>
          <a:lstStyle/>
          <a:p>
            <a:pPr algn="ctr"/>
            <a:r>
              <a:rPr lang="en-US" altLang="zh-CN" dirty="0" smtClean="0">
                <a:solidFill>
                  <a:schemeClr val="bg1"/>
                </a:solidFill>
              </a:rPr>
              <a:t>Jason Lisle</a:t>
            </a:r>
          </a:p>
          <a:p>
            <a:pPr algn="ctr"/>
            <a:r>
              <a:rPr lang="en-US" altLang="zh-CN" dirty="0">
                <a:solidFill>
                  <a:schemeClr val="bg1"/>
                </a:solidFill>
              </a:rPr>
              <a:t>University of Colorado</a:t>
            </a:r>
            <a:endParaRPr lang="en-US" altLang="zh-CN" dirty="0" smtClean="0">
              <a:solidFill>
                <a:schemeClr val="bg1"/>
              </a:solidFill>
            </a:endParaRPr>
          </a:p>
          <a:p>
            <a:pPr algn="ctr"/>
            <a:r>
              <a:rPr lang="zh-CN" altLang="en-US" dirty="0" smtClean="0">
                <a:solidFill>
                  <a:schemeClr val="bg1"/>
                </a:solidFill>
              </a:rPr>
              <a:t>天文學博士</a:t>
            </a:r>
            <a:endParaRPr lang="zh-CN" altLang="en-US" dirty="0">
              <a:solidFill>
                <a:schemeClr val="bg1"/>
              </a:solidFill>
            </a:endParaRPr>
          </a:p>
        </p:txBody>
      </p:sp>
      <p:pic>
        <p:nvPicPr>
          <p:cNvPr id="2056" name="Picture 8" descr="Dr. Danny R. Faulkner | Answers in Gene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3645024"/>
            <a:ext cx="2200360" cy="220036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1926656" y="5832600"/>
            <a:ext cx="1874423" cy="923330"/>
          </a:xfrm>
          <a:prstGeom prst="rect">
            <a:avLst/>
          </a:prstGeom>
        </p:spPr>
        <p:txBody>
          <a:bodyPr wrap="none">
            <a:spAutoFit/>
          </a:bodyPr>
          <a:lstStyle/>
          <a:p>
            <a:pPr algn="ctr"/>
            <a:r>
              <a:rPr lang="en-US" altLang="zh-CN" dirty="0">
                <a:solidFill>
                  <a:schemeClr val="bg1"/>
                </a:solidFill>
              </a:rPr>
              <a:t>Danny </a:t>
            </a:r>
            <a:r>
              <a:rPr lang="en-US" altLang="zh-CN" dirty="0" smtClean="0">
                <a:solidFill>
                  <a:schemeClr val="bg1"/>
                </a:solidFill>
              </a:rPr>
              <a:t>Faulkner</a:t>
            </a:r>
          </a:p>
          <a:p>
            <a:pPr algn="ctr"/>
            <a:r>
              <a:rPr lang="en-US" altLang="zh-CN" dirty="0">
                <a:solidFill>
                  <a:schemeClr val="bg1"/>
                </a:solidFill>
              </a:rPr>
              <a:t>Indiana University</a:t>
            </a:r>
            <a:endParaRPr lang="en-US" altLang="zh-CN" dirty="0" smtClean="0">
              <a:solidFill>
                <a:schemeClr val="bg1"/>
              </a:solidFill>
            </a:endParaRPr>
          </a:p>
          <a:p>
            <a:pPr algn="ctr"/>
            <a:r>
              <a:rPr lang="zh-CN" altLang="en-US" dirty="0">
                <a:solidFill>
                  <a:schemeClr val="bg1"/>
                </a:solidFill>
              </a:rPr>
              <a:t>天文</a:t>
            </a:r>
            <a:r>
              <a:rPr lang="zh-CN" altLang="en-US" dirty="0" smtClean="0">
                <a:solidFill>
                  <a:schemeClr val="bg1"/>
                </a:solidFill>
              </a:rPr>
              <a:t>學博士</a:t>
            </a:r>
            <a:endParaRPr lang="zh-CN" altLang="en-US" dirty="0">
              <a:solidFill>
                <a:schemeClr val="bg1"/>
              </a:solidFill>
            </a:endParaRPr>
          </a:p>
        </p:txBody>
      </p:sp>
      <p:pic>
        <p:nvPicPr>
          <p:cNvPr id="2059" name="Picture 11" descr="Dr. Nathaniel T. Jeanson | Answers in Gene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645024"/>
            <a:ext cx="2200360" cy="220036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4929739" y="5862152"/>
            <a:ext cx="2492991" cy="923330"/>
          </a:xfrm>
          <a:prstGeom prst="rect">
            <a:avLst/>
          </a:prstGeom>
        </p:spPr>
        <p:txBody>
          <a:bodyPr wrap="none">
            <a:spAutoFit/>
          </a:bodyPr>
          <a:lstStyle/>
          <a:p>
            <a:pPr algn="ctr"/>
            <a:r>
              <a:rPr lang="en-US" altLang="zh-CN" dirty="0" smtClean="0">
                <a:solidFill>
                  <a:schemeClr val="bg1"/>
                </a:solidFill>
              </a:rPr>
              <a:t>Nathaniel </a:t>
            </a:r>
            <a:r>
              <a:rPr lang="en-US" altLang="zh-CN" dirty="0" err="1" smtClean="0">
                <a:solidFill>
                  <a:schemeClr val="bg1"/>
                </a:solidFill>
              </a:rPr>
              <a:t>Jeanson</a:t>
            </a:r>
            <a:endParaRPr lang="en-US" altLang="zh-CN" dirty="0" smtClean="0">
              <a:solidFill>
                <a:schemeClr val="bg1"/>
              </a:solidFill>
            </a:endParaRPr>
          </a:p>
          <a:p>
            <a:pPr algn="ctr"/>
            <a:r>
              <a:rPr lang="en-US" altLang="zh-CN" dirty="0">
                <a:solidFill>
                  <a:schemeClr val="bg1"/>
                </a:solidFill>
              </a:rPr>
              <a:t>Harvard </a:t>
            </a:r>
            <a:r>
              <a:rPr lang="en-US" altLang="zh-CN" dirty="0" smtClean="0">
                <a:solidFill>
                  <a:schemeClr val="bg1"/>
                </a:solidFill>
              </a:rPr>
              <a:t>University</a:t>
            </a:r>
          </a:p>
          <a:p>
            <a:pPr algn="ctr"/>
            <a:r>
              <a:rPr lang="zh-TW" altLang="en-US" dirty="0">
                <a:solidFill>
                  <a:schemeClr val="bg1"/>
                </a:solidFill>
              </a:rPr>
              <a:t>細胞和發展生物學博士</a:t>
            </a:r>
            <a:endParaRPr lang="zh-CN" altLang="en-US" dirty="0">
              <a:solidFill>
                <a:schemeClr val="bg1"/>
              </a:solidFill>
            </a:endParaRPr>
          </a:p>
        </p:txBody>
      </p:sp>
    </p:spTree>
    <p:extLst>
      <p:ext uri="{BB962C8B-B14F-4D97-AF65-F5344CB8AC3E}">
        <p14:creationId xmlns:p14="http://schemas.microsoft.com/office/powerpoint/2010/main" val="99572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500"/>
                                        <p:tgtEl>
                                          <p:spTgt spid="20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fade">
                                      <p:cBhvr>
                                        <p:cTn id="28" dur="500"/>
                                        <p:tgtEl>
                                          <p:spTgt spid="20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059"/>
                                        </p:tgtEl>
                                        <p:attrNameLst>
                                          <p:attrName>style.visibility</p:attrName>
                                        </p:attrNameLst>
                                      </p:cBhvr>
                                      <p:to>
                                        <p:strVal val="visible"/>
                                      </p:to>
                                    </p:set>
                                    <p:animEffect transition="in" filter="fade">
                                      <p:cBhvr>
                                        <p:cTn id="35" dur="500"/>
                                        <p:tgtEl>
                                          <p:spTgt spid="205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a:solidFill>
                  <a:srgbClr val="FFFF00"/>
                </a:solidFill>
              </a:rPr>
              <a:t>氬氬</a:t>
            </a:r>
            <a:r>
              <a:rPr lang="zh-TW" altLang="en-US" dirty="0"/>
              <a:t>年齡測定</a:t>
            </a:r>
            <a:r>
              <a:rPr lang="zh-TW" altLang="en-US" dirty="0" smtClean="0"/>
              <a:t>法</a:t>
            </a:r>
            <a:r>
              <a:rPr lang="zh-CN" altLang="en-US" dirty="0" smtClean="0">
                <a:solidFill>
                  <a:srgbClr val="FFFF00"/>
                </a:solidFill>
              </a:rPr>
              <a:t>總結</a:t>
            </a:r>
            <a:endParaRPr lang="zh-CN" altLang="en-US" dirty="0">
              <a:solidFill>
                <a:srgbClr val="FFFF00"/>
              </a:solidFill>
            </a:endParaRPr>
          </a:p>
        </p:txBody>
      </p:sp>
      <p:sp>
        <p:nvSpPr>
          <p:cNvPr id="3" name="内容占位符 2"/>
          <p:cNvSpPr>
            <a:spLocks noGrp="1"/>
          </p:cNvSpPr>
          <p:nvPr>
            <p:ph idx="1"/>
          </p:nvPr>
        </p:nvSpPr>
        <p:spPr/>
        <p:txBody>
          <a:bodyPr/>
          <a:lstStyle/>
          <a:p>
            <a:r>
              <a:rPr lang="zh-CN" altLang="en-US" dirty="0" smtClean="0"/>
              <a:t>第一，科學家不知道石頭</a:t>
            </a:r>
            <a:r>
              <a:rPr lang="zh-CN" altLang="en-US" dirty="0" smtClean="0">
                <a:solidFill>
                  <a:srgbClr val="FFFF00"/>
                </a:solidFill>
              </a:rPr>
              <a:t>形成時裏面有多少</a:t>
            </a:r>
            <a:r>
              <a:rPr lang="en-US" altLang="zh-CN" dirty="0" smtClean="0">
                <a:solidFill>
                  <a:srgbClr val="FFFF00"/>
                </a:solidFill>
              </a:rPr>
              <a:t>K-40</a:t>
            </a:r>
            <a:r>
              <a:rPr lang="zh-CN" altLang="en-US" dirty="0" smtClean="0"/>
              <a:t>。</a:t>
            </a:r>
            <a:endParaRPr lang="en-US" altLang="zh-CN" dirty="0" smtClean="0"/>
          </a:p>
          <a:p>
            <a:r>
              <a:rPr lang="zh-CN" altLang="en-US" dirty="0" smtClean="0"/>
              <a:t>第二，科學家也不知道石頭</a:t>
            </a:r>
            <a:r>
              <a:rPr lang="zh-CN" altLang="en-US" dirty="0" smtClean="0">
                <a:solidFill>
                  <a:srgbClr val="FFFF00"/>
                </a:solidFill>
              </a:rPr>
              <a:t>形成時裏面有多少</a:t>
            </a:r>
            <a:r>
              <a:rPr lang="en-US" altLang="zh-CN" dirty="0" smtClean="0">
                <a:solidFill>
                  <a:srgbClr val="FFFF00"/>
                </a:solidFill>
              </a:rPr>
              <a:t>Ar-40</a:t>
            </a:r>
          </a:p>
          <a:p>
            <a:r>
              <a:rPr lang="zh-CN" altLang="en-US" dirty="0" smtClean="0"/>
              <a:t>其他問題：</a:t>
            </a:r>
            <a:r>
              <a:rPr lang="zh-CN" altLang="en-US" dirty="0"/>
              <a:t>第三，石头</a:t>
            </a:r>
            <a:r>
              <a:rPr lang="zh-CN" altLang="en-US" dirty="0">
                <a:solidFill>
                  <a:srgbClr val="FFFF00"/>
                </a:solidFill>
              </a:rPr>
              <a:t>是否受到</a:t>
            </a:r>
            <a:r>
              <a:rPr lang="zh-CN" altLang="en-US" dirty="0" smtClean="0">
                <a:solidFill>
                  <a:srgbClr val="FFFF00"/>
                </a:solidFill>
              </a:rPr>
              <a:t>环境影响</a:t>
            </a:r>
            <a:r>
              <a:rPr lang="zh-CN" altLang="en-US" dirty="0" smtClean="0"/>
              <a:t>，損失了化學物質？我們也不知道。</a:t>
            </a:r>
            <a:endParaRPr lang="en-US" altLang="zh-CN" dirty="0" smtClean="0"/>
          </a:p>
          <a:p>
            <a:r>
              <a:rPr lang="zh-CN" altLang="en-US" dirty="0" smtClean="0"/>
              <a:t>第四，</a:t>
            </a:r>
            <a:r>
              <a:rPr lang="zh-TW" altLang="en-US" dirty="0"/>
              <a:t> </a:t>
            </a:r>
            <a:r>
              <a:rPr lang="en-US" altLang="zh-TW" dirty="0"/>
              <a:t>K-40</a:t>
            </a:r>
            <a:r>
              <a:rPr lang="zh-TW" altLang="en-US" dirty="0"/>
              <a:t>到</a:t>
            </a:r>
            <a:r>
              <a:rPr lang="en-US" altLang="zh-TW" dirty="0"/>
              <a:t>Ar-40</a:t>
            </a:r>
            <a:r>
              <a:rPr lang="zh-TW" altLang="en-US" dirty="0"/>
              <a:t>的半衰期</a:t>
            </a:r>
            <a:r>
              <a:rPr lang="zh-TW" altLang="en-US" dirty="0">
                <a:solidFill>
                  <a:srgbClr val="FFFF00"/>
                </a:solidFill>
              </a:rPr>
              <a:t>是否一直是</a:t>
            </a:r>
            <a:r>
              <a:rPr lang="en-US" altLang="zh-TW" dirty="0">
                <a:solidFill>
                  <a:srgbClr val="FFFF00"/>
                </a:solidFill>
              </a:rPr>
              <a:t>12</a:t>
            </a:r>
            <a:r>
              <a:rPr lang="zh-TW" altLang="en-US" dirty="0">
                <a:solidFill>
                  <a:srgbClr val="FFFF00"/>
                </a:solidFill>
              </a:rPr>
              <a:t>億</a:t>
            </a:r>
            <a:r>
              <a:rPr lang="en-US" altLang="zh-TW" dirty="0">
                <a:solidFill>
                  <a:srgbClr val="FFFF00"/>
                </a:solidFill>
              </a:rPr>
              <a:t>5</a:t>
            </a:r>
            <a:r>
              <a:rPr lang="zh-TW" altLang="en-US" dirty="0">
                <a:solidFill>
                  <a:srgbClr val="FFFF00"/>
                </a:solidFill>
              </a:rPr>
              <a:t>千萬</a:t>
            </a:r>
            <a:r>
              <a:rPr lang="zh-TW" altLang="en-US" dirty="0" smtClean="0">
                <a:solidFill>
                  <a:srgbClr val="FFFF00"/>
                </a:solidFill>
              </a:rPr>
              <a:t>年</a:t>
            </a:r>
            <a:r>
              <a:rPr lang="zh-CN" altLang="en-US" dirty="0" smtClean="0"/>
              <a:t>？我們也不知道。</a:t>
            </a:r>
            <a:endParaRPr lang="zh-CN" altLang="en-US" dirty="0"/>
          </a:p>
        </p:txBody>
      </p:sp>
    </p:spTree>
    <p:extLst>
      <p:ext uri="{BB962C8B-B14F-4D97-AF65-F5344CB8AC3E}">
        <p14:creationId xmlns:p14="http://schemas.microsoft.com/office/powerpoint/2010/main" val="37589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有證據表明</a:t>
            </a:r>
            <a:r>
              <a:rPr lang="en-US" altLang="zh-CN" dirty="0" smtClean="0"/>
              <a:t/>
            </a:r>
            <a:br>
              <a:rPr lang="en-US" altLang="zh-CN" dirty="0" smtClean="0"/>
            </a:br>
            <a:r>
              <a:rPr lang="zh-TW" altLang="en-US" dirty="0" smtClean="0"/>
              <a:t>放射性元素</a:t>
            </a:r>
            <a:r>
              <a:rPr lang="zh-TW" altLang="en-US" dirty="0"/>
              <a:t>的</a:t>
            </a:r>
            <a:r>
              <a:rPr lang="zh-TW" altLang="en-US" dirty="0" smtClean="0"/>
              <a:t>半衰期不是</a:t>
            </a:r>
            <a:r>
              <a:rPr lang="zh-TW" altLang="en-US" dirty="0"/>
              <a:t>固定的</a:t>
            </a:r>
            <a:endParaRPr lang="zh-CN" altLang="en-US" dirty="0"/>
          </a:p>
        </p:txBody>
      </p:sp>
      <p:sp>
        <p:nvSpPr>
          <p:cNvPr id="3" name="内容占位符 2"/>
          <p:cNvSpPr>
            <a:spLocks noGrp="1"/>
          </p:cNvSpPr>
          <p:nvPr>
            <p:ph idx="1"/>
          </p:nvPr>
        </p:nvSpPr>
        <p:spPr>
          <a:xfrm>
            <a:off x="457200" y="1600200"/>
            <a:ext cx="8229600" cy="5257800"/>
          </a:xfrm>
        </p:spPr>
        <p:txBody>
          <a:bodyPr>
            <a:normAutofit fontScale="92500" lnSpcReduction="20000"/>
          </a:bodyPr>
          <a:lstStyle/>
          <a:p>
            <a:r>
              <a:rPr lang="zh-CN" altLang="en-US" dirty="0" smtClean="0"/>
              <a:t>參看</a:t>
            </a:r>
            <a:r>
              <a:rPr lang="en-US" altLang="zh-CN" dirty="0"/>
              <a:t>Thousands, not </a:t>
            </a:r>
            <a:r>
              <a:rPr lang="en-US" altLang="zh-CN" dirty="0" smtClean="0"/>
              <a:t>Billions</a:t>
            </a:r>
            <a:r>
              <a:rPr lang="zh-CN" altLang="en-US" dirty="0" smtClean="0"/>
              <a:t>，第</a:t>
            </a:r>
            <a:r>
              <a:rPr lang="en-US" altLang="zh-CN" dirty="0" smtClean="0"/>
              <a:t>5-6</a:t>
            </a:r>
            <a:r>
              <a:rPr lang="zh-CN" altLang="en-US" dirty="0" smtClean="0"/>
              <a:t>章</a:t>
            </a:r>
            <a:endParaRPr lang="en-US" altLang="zh-CN" dirty="0" smtClean="0"/>
          </a:p>
          <a:p>
            <a:r>
              <a:rPr lang="zh-CN" altLang="en-US" dirty="0"/>
              <a:t>參看</a:t>
            </a:r>
            <a:r>
              <a:rPr lang="en-US" altLang="zh-CN" dirty="0" smtClean="0">
                <a:solidFill>
                  <a:srgbClr val="FFFF00"/>
                </a:solidFill>
              </a:rPr>
              <a:t>Determination </a:t>
            </a:r>
            <a:r>
              <a:rPr lang="en-US" altLang="zh-CN" dirty="0">
                <a:solidFill>
                  <a:srgbClr val="FFFF00"/>
                </a:solidFill>
              </a:rPr>
              <a:t>of the Radioisotope Decay Constants and Half-Lives: Rubidium-87 (</a:t>
            </a:r>
            <a:r>
              <a:rPr lang="en-US" altLang="zh-CN" baseline="30000" dirty="0">
                <a:solidFill>
                  <a:srgbClr val="FFFF00"/>
                </a:solidFill>
              </a:rPr>
              <a:t>87</a:t>
            </a:r>
            <a:r>
              <a:rPr lang="en-US" altLang="zh-CN" dirty="0">
                <a:solidFill>
                  <a:srgbClr val="FFFF00"/>
                </a:solidFill>
              </a:rPr>
              <a:t>Rb)</a:t>
            </a:r>
          </a:p>
          <a:p>
            <a:pPr lvl="1"/>
            <a:r>
              <a:rPr lang="en-US" altLang="zh-CN" sz="2100" u="sng" dirty="0"/>
              <a:t>https://answersingenesis.org/geology/radiometric-dating/determination-radioisotope-decay-constants-and-half-lives-rubidium-87-87rb/</a:t>
            </a:r>
            <a:endParaRPr lang="zh-CN" altLang="zh-CN" sz="2100" dirty="0"/>
          </a:p>
          <a:p>
            <a:r>
              <a:rPr lang="zh-CN" altLang="en-US" dirty="0"/>
              <a:t>參看</a:t>
            </a:r>
            <a:r>
              <a:rPr lang="en-US" altLang="zh-CN" dirty="0" smtClean="0">
                <a:solidFill>
                  <a:srgbClr val="FFFF00"/>
                </a:solidFill>
              </a:rPr>
              <a:t>Determination </a:t>
            </a:r>
            <a:r>
              <a:rPr lang="en-US" altLang="zh-CN" dirty="0">
                <a:solidFill>
                  <a:srgbClr val="FFFF00"/>
                </a:solidFill>
              </a:rPr>
              <a:t>of the Radioisotope Decay Constants and Half-Lives: Samarium-147 (</a:t>
            </a:r>
            <a:r>
              <a:rPr lang="en-US" altLang="zh-CN" baseline="30000" dirty="0">
                <a:solidFill>
                  <a:srgbClr val="FFFF00"/>
                </a:solidFill>
              </a:rPr>
              <a:t>147</a:t>
            </a:r>
            <a:r>
              <a:rPr lang="en-US" altLang="zh-CN" dirty="0">
                <a:solidFill>
                  <a:srgbClr val="FFFF00"/>
                </a:solidFill>
              </a:rPr>
              <a:t>Sm</a:t>
            </a:r>
            <a:r>
              <a:rPr lang="en-US" altLang="zh-CN" dirty="0" smtClean="0">
                <a:solidFill>
                  <a:srgbClr val="FFFF00"/>
                </a:solidFill>
              </a:rPr>
              <a:t>)</a:t>
            </a:r>
          </a:p>
          <a:p>
            <a:pPr lvl="1"/>
            <a:r>
              <a:rPr lang="en-US" altLang="zh-CN" sz="2100" u="sng" dirty="0"/>
              <a:t>https://answersingenesis.org/geology/radiometric-dating/determination-radioisotope-decay-constants-and-half-lives-samarium-147/</a:t>
            </a:r>
            <a:endParaRPr lang="zh-CN" altLang="zh-CN" sz="2100" dirty="0"/>
          </a:p>
          <a:p>
            <a:r>
              <a:rPr lang="zh-CN" altLang="en-US" dirty="0"/>
              <a:t>參看</a:t>
            </a:r>
            <a:r>
              <a:rPr lang="en-US" altLang="zh-CN" dirty="0" smtClean="0">
                <a:solidFill>
                  <a:srgbClr val="FFFF00"/>
                </a:solidFill>
              </a:rPr>
              <a:t>Determination </a:t>
            </a:r>
            <a:r>
              <a:rPr lang="en-US" altLang="zh-CN" dirty="0">
                <a:solidFill>
                  <a:srgbClr val="FFFF00"/>
                </a:solidFill>
              </a:rPr>
              <a:t>of the Decay Constants and Half-Lives of Uranium-238 (</a:t>
            </a:r>
            <a:r>
              <a:rPr lang="en-US" altLang="zh-CN" baseline="30000" dirty="0">
                <a:solidFill>
                  <a:srgbClr val="FFFF00"/>
                </a:solidFill>
              </a:rPr>
              <a:t>238</a:t>
            </a:r>
            <a:r>
              <a:rPr lang="en-US" altLang="zh-CN" dirty="0">
                <a:solidFill>
                  <a:srgbClr val="FFFF00"/>
                </a:solidFill>
              </a:rPr>
              <a:t>U) and Uranium-235 (</a:t>
            </a:r>
            <a:r>
              <a:rPr lang="en-US" altLang="zh-CN" baseline="30000" dirty="0">
                <a:solidFill>
                  <a:srgbClr val="FFFF00"/>
                </a:solidFill>
              </a:rPr>
              <a:t>235</a:t>
            </a:r>
            <a:r>
              <a:rPr lang="en-US" altLang="zh-CN" dirty="0">
                <a:solidFill>
                  <a:srgbClr val="FFFF00"/>
                </a:solidFill>
              </a:rPr>
              <a:t>U), and the Implications for U-</a:t>
            </a:r>
            <a:r>
              <a:rPr lang="en-US" altLang="zh-CN" dirty="0" err="1">
                <a:solidFill>
                  <a:srgbClr val="FFFF00"/>
                </a:solidFill>
              </a:rPr>
              <a:t>Pb</a:t>
            </a:r>
            <a:r>
              <a:rPr lang="en-US" altLang="zh-CN" dirty="0">
                <a:solidFill>
                  <a:srgbClr val="FFFF00"/>
                </a:solidFill>
              </a:rPr>
              <a:t> and </a:t>
            </a:r>
            <a:r>
              <a:rPr lang="en-US" altLang="zh-CN" dirty="0" err="1">
                <a:solidFill>
                  <a:srgbClr val="FFFF00"/>
                </a:solidFill>
              </a:rPr>
              <a:t>Pb-Pb</a:t>
            </a:r>
            <a:r>
              <a:rPr lang="en-US" altLang="zh-CN" dirty="0">
                <a:solidFill>
                  <a:srgbClr val="FFFF00"/>
                </a:solidFill>
              </a:rPr>
              <a:t> Radioisotope Dating Methodologies</a:t>
            </a:r>
          </a:p>
          <a:p>
            <a:pPr lvl="1"/>
            <a:r>
              <a:rPr lang="en-US" altLang="zh-CN" sz="1700" u="sng" dirty="0"/>
              <a:t>https://answersingenesis.org/geology/radiometric-dating/determination-decay-constants-half-lives-uranium</a:t>
            </a:r>
            <a:r>
              <a:rPr lang="en-US" altLang="zh-CN" sz="1700" u="sng" dirty="0" smtClean="0"/>
              <a:t>/</a:t>
            </a:r>
          </a:p>
        </p:txBody>
      </p:sp>
    </p:spTree>
    <p:extLst>
      <p:ext uri="{BB962C8B-B14F-4D97-AF65-F5344CB8AC3E}">
        <p14:creationId xmlns:p14="http://schemas.microsoft.com/office/powerpoint/2010/main" val="60775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a:solidFill>
                  <a:srgbClr val="FFFF00"/>
                </a:solidFill>
              </a:rPr>
              <a:t>氬氬</a:t>
            </a:r>
            <a:r>
              <a:rPr lang="zh-TW" altLang="en-US" dirty="0"/>
              <a:t>年齡測定法</a:t>
            </a:r>
            <a:r>
              <a:rPr lang="zh-CN" altLang="en-US" dirty="0">
                <a:solidFill>
                  <a:srgbClr val="FFFF00"/>
                </a:solidFill>
              </a:rPr>
              <a:t>總結</a:t>
            </a:r>
            <a:endParaRPr lang="zh-CN" altLang="en-US" dirty="0"/>
          </a:p>
        </p:txBody>
      </p:sp>
      <p:sp>
        <p:nvSpPr>
          <p:cNvPr id="3" name="内容占位符 2"/>
          <p:cNvSpPr>
            <a:spLocks noGrp="1"/>
          </p:cNvSpPr>
          <p:nvPr>
            <p:ph idx="1"/>
          </p:nvPr>
        </p:nvSpPr>
        <p:spPr/>
        <p:txBody>
          <a:bodyPr>
            <a:normAutofit/>
          </a:bodyPr>
          <a:lstStyle/>
          <a:p>
            <a:r>
              <a:rPr lang="zh-CN" altLang="en-US" sz="4800" dirty="0" smtClean="0"/>
              <a:t>總而言之，放射性年齡測定法</a:t>
            </a:r>
            <a:r>
              <a:rPr lang="zh-CN" altLang="en-US" sz="4800" dirty="0" smtClean="0">
                <a:solidFill>
                  <a:srgbClr val="FFFF00"/>
                </a:solidFill>
              </a:rPr>
              <a:t>根本不可靠</a:t>
            </a:r>
            <a:r>
              <a:rPr lang="zh-CN" altLang="en-US" sz="4800" dirty="0" smtClean="0"/>
              <a:t>！</a:t>
            </a:r>
            <a:endParaRPr lang="en-US" altLang="zh-CN" sz="4800" dirty="0" smtClean="0"/>
          </a:p>
          <a:p>
            <a:r>
              <a:rPr lang="zh-CN" altLang="en-US" sz="4800" dirty="0" smtClean="0"/>
              <a:t>到底多麽不可靠？</a:t>
            </a:r>
            <a:endParaRPr lang="en-US" altLang="zh-CN" sz="4800" dirty="0" smtClean="0"/>
          </a:p>
          <a:p>
            <a:r>
              <a:rPr lang="zh-CN" altLang="en-US" sz="4800" dirty="0" smtClean="0"/>
              <a:t>我們來測</a:t>
            </a:r>
            <a:r>
              <a:rPr lang="zh-CN" altLang="en-US" sz="4800" dirty="0"/>
              <a:t>定已知年齡的石</a:t>
            </a:r>
            <a:r>
              <a:rPr lang="zh-CN" altLang="en-US" sz="4800" dirty="0" smtClean="0"/>
              <a:t>頭就可以知道</a:t>
            </a:r>
            <a:endParaRPr lang="zh-CN" altLang="en-US" sz="4800" dirty="0"/>
          </a:p>
        </p:txBody>
      </p:sp>
    </p:spTree>
    <p:extLst>
      <p:ext uri="{BB962C8B-B14F-4D97-AF65-F5344CB8AC3E}">
        <p14:creationId xmlns:p14="http://schemas.microsoft.com/office/powerpoint/2010/main" val="42739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測定已知年齡的石頭</a:t>
            </a:r>
          </a:p>
        </p:txBody>
      </p:sp>
      <p:sp>
        <p:nvSpPr>
          <p:cNvPr id="3" name="内容占位符 2"/>
          <p:cNvSpPr>
            <a:spLocks noGrp="1"/>
          </p:cNvSpPr>
          <p:nvPr>
            <p:ph idx="1"/>
          </p:nvPr>
        </p:nvSpPr>
        <p:spPr/>
        <p:txBody>
          <a:bodyPr>
            <a:normAutofit/>
          </a:bodyPr>
          <a:lstStyle/>
          <a:p>
            <a:r>
              <a:rPr lang="zh-CN" altLang="en-US" sz="4000" dirty="0" smtClean="0"/>
              <a:t>例</a:t>
            </a:r>
            <a:r>
              <a:rPr lang="en-US" altLang="zh-CN" sz="4000" dirty="0" smtClean="0"/>
              <a:t>1</a:t>
            </a:r>
          </a:p>
          <a:p>
            <a:r>
              <a:rPr lang="en-US" altLang="zh-CN" sz="4000" u="sng" dirty="0" smtClean="0"/>
              <a:t>https</a:t>
            </a:r>
            <a:r>
              <a:rPr lang="en-US" altLang="zh-CN" sz="4000" u="sng" dirty="0"/>
              <a:t>://</a:t>
            </a:r>
            <a:r>
              <a:rPr lang="en-US" altLang="zh-CN" sz="4000" u="sng" dirty="0" smtClean="0"/>
              <a:t>www.icr.org/i/pdf/research/rate-all.pdf</a:t>
            </a:r>
          </a:p>
          <a:p>
            <a:r>
              <a:rPr lang="en-US" altLang="zh-CN" sz="4000" dirty="0" smtClean="0"/>
              <a:t>RATE</a:t>
            </a:r>
            <a:r>
              <a:rPr lang="zh-CN" altLang="en-US" sz="4000" dirty="0" smtClean="0"/>
              <a:t>科學家研究報告</a:t>
            </a:r>
            <a:endParaRPr lang="en-US" altLang="zh-CN" sz="4000" dirty="0" smtClean="0"/>
          </a:p>
          <a:p>
            <a:r>
              <a:rPr lang="zh-CN" altLang="en-US" sz="4000" dirty="0"/>
              <a:t>參看</a:t>
            </a:r>
            <a:r>
              <a:rPr lang="en-US" altLang="zh-CN" sz="4000" dirty="0" smtClean="0"/>
              <a:t>128</a:t>
            </a:r>
            <a:r>
              <a:rPr lang="zh-CN" altLang="en-US" sz="4000" dirty="0" smtClean="0"/>
              <a:t>頁</a:t>
            </a:r>
            <a:endParaRPr lang="zh-CN" altLang="en-US" sz="4000" dirty="0"/>
          </a:p>
        </p:txBody>
      </p:sp>
    </p:spTree>
    <p:extLst>
      <p:ext uri="{BB962C8B-B14F-4D97-AF65-F5344CB8AC3E}">
        <p14:creationId xmlns:p14="http://schemas.microsoft.com/office/powerpoint/2010/main" val="5991178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17" t="18519" r="13917" b="10518"/>
          <a:stretch/>
        </p:blipFill>
        <p:spPr bwMode="auto">
          <a:xfrm>
            <a:off x="0" y="1124744"/>
            <a:ext cx="9144000" cy="502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835696" y="2348880"/>
            <a:ext cx="2339102" cy="307777"/>
          </a:xfrm>
          <a:prstGeom prst="rect">
            <a:avLst/>
          </a:prstGeom>
        </p:spPr>
        <p:txBody>
          <a:bodyPr wrap="none">
            <a:spAutoFit/>
          </a:bodyPr>
          <a:lstStyle/>
          <a:p>
            <a:r>
              <a:rPr lang="zh-CN" altLang="en-US" sz="1400" dirty="0" smtClean="0">
                <a:solidFill>
                  <a:srgbClr val="FF0000"/>
                </a:solidFill>
              </a:rPr>
              <a:t>夏威夷火山噴發形成的石頭</a:t>
            </a:r>
            <a:endParaRPr lang="zh-CN" altLang="en-US" sz="1400" dirty="0">
              <a:solidFill>
                <a:srgbClr val="FF0000"/>
              </a:solidFill>
            </a:endParaRPr>
          </a:p>
        </p:txBody>
      </p:sp>
      <p:sp>
        <p:nvSpPr>
          <p:cNvPr id="6" name="矩形 5"/>
          <p:cNvSpPr/>
          <p:nvPr/>
        </p:nvSpPr>
        <p:spPr>
          <a:xfrm>
            <a:off x="2555776" y="2564904"/>
            <a:ext cx="1082348" cy="307777"/>
          </a:xfrm>
          <a:prstGeom prst="rect">
            <a:avLst/>
          </a:prstGeom>
        </p:spPr>
        <p:txBody>
          <a:bodyPr wrap="none">
            <a:spAutoFit/>
          </a:bodyPr>
          <a:lstStyle/>
          <a:p>
            <a:r>
              <a:rPr lang="zh-CN" altLang="en-US" sz="1400" dirty="0" smtClean="0">
                <a:solidFill>
                  <a:srgbClr val="FF0000"/>
                </a:solidFill>
              </a:rPr>
              <a:t>意大利火山</a:t>
            </a:r>
            <a:endParaRPr lang="zh-CN" altLang="en-US" sz="1400" dirty="0">
              <a:solidFill>
                <a:srgbClr val="FF0000"/>
              </a:solidFill>
            </a:endParaRPr>
          </a:p>
        </p:txBody>
      </p:sp>
      <p:sp>
        <p:nvSpPr>
          <p:cNvPr id="7" name="矩形 6"/>
          <p:cNvSpPr/>
          <p:nvPr/>
        </p:nvSpPr>
        <p:spPr>
          <a:xfrm>
            <a:off x="1691680" y="2733973"/>
            <a:ext cx="1261884" cy="307777"/>
          </a:xfrm>
          <a:prstGeom prst="rect">
            <a:avLst/>
          </a:prstGeom>
        </p:spPr>
        <p:txBody>
          <a:bodyPr wrap="none">
            <a:spAutoFit/>
          </a:bodyPr>
          <a:lstStyle/>
          <a:p>
            <a:r>
              <a:rPr lang="zh-CN" altLang="en-US" sz="1400" dirty="0" smtClean="0">
                <a:solidFill>
                  <a:srgbClr val="FF0000"/>
                </a:solidFill>
              </a:rPr>
              <a:t>西西里島火山</a:t>
            </a:r>
            <a:endParaRPr lang="zh-CN" altLang="en-US" sz="1400" dirty="0">
              <a:solidFill>
                <a:srgbClr val="FF0000"/>
              </a:solidFill>
            </a:endParaRPr>
          </a:p>
        </p:txBody>
      </p:sp>
      <p:sp>
        <p:nvSpPr>
          <p:cNvPr id="8" name="矩形 7"/>
          <p:cNvSpPr/>
          <p:nvPr/>
        </p:nvSpPr>
        <p:spPr>
          <a:xfrm>
            <a:off x="2123728" y="3140968"/>
            <a:ext cx="902811" cy="307777"/>
          </a:xfrm>
          <a:prstGeom prst="rect">
            <a:avLst/>
          </a:prstGeom>
        </p:spPr>
        <p:txBody>
          <a:bodyPr wrap="none">
            <a:spAutoFit/>
          </a:bodyPr>
          <a:lstStyle/>
          <a:p>
            <a:r>
              <a:rPr lang="zh-CN" altLang="en-US" sz="1400" dirty="0" smtClean="0">
                <a:solidFill>
                  <a:srgbClr val="FF0000"/>
                </a:solidFill>
              </a:rPr>
              <a:t>加州火山</a:t>
            </a:r>
            <a:endParaRPr lang="zh-CN" altLang="en-US" sz="1400" dirty="0">
              <a:solidFill>
                <a:srgbClr val="FF0000"/>
              </a:solidFill>
            </a:endParaRPr>
          </a:p>
        </p:txBody>
      </p:sp>
      <p:sp>
        <p:nvSpPr>
          <p:cNvPr id="9" name="矩形 8"/>
          <p:cNvSpPr/>
          <p:nvPr/>
        </p:nvSpPr>
        <p:spPr>
          <a:xfrm>
            <a:off x="1721808" y="3345119"/>
            <a:ext cx="1082348" cy="307777"/>
          </a:xfrm>
          <a:prstGeom prst="rect">
            <a:avLst/>
          </a:prstGeom>
        </p:spPr>
        <p:txBody>
          <a:bodyPr wrap="none">
            <a:spAutoFit/>
          </a:bodyPr>
          <a:lstStyle/>
          <a:p>
            <a:r>
              <a:rPr lang="zh-CN" altLang="en-US" sz="1400" dirty="0" smtClean="0">
                <a:solidFill>
                  <a:srgbClr val="FF0000"/>
                </a:solidFill>
              </a:rPr>
              <a:t>夏威夷火山</a:t>
            </a:r>
            <a:endParaRPr lang="zh-CN" altLang="en-US" sz="1400" dirty="0">
              <a:solidFill>
                <a:srgbClr val="FF0000"/>
              </a:solidFill>
            </a:endParaRPr>
          </a:p>
        </p:txBody>
      </p:sp>
      <p:sp>
        <p:nvSpPr>
          <p:cNvPr id="10" name="矩形 9"/>
          <p:cNvSpPr/>
          <p:nvPr/>
        </p:nvSpPr>
        <p:spPr>
          <a:xfrm>
            <a:off x="2953564" y="3573016"/>
            <a:ext cx="1082348" cy="307777"/>
          </a:xfrm>
          <a:prstGeom prst="rect">
            <a:avLst/>
          </a:prstGeom>
        </p:spPr>
        <p:txBody>
          <a:bodyPr wrap="none">
            <a:spAutoFit/>
          </a:bodyPr>
          <a:lstStyle/>
          <a:p>
            <a:r>
              <a:rPr lang="zh-CN" altLang="en-US" sz="1400" dirty="0">
                <a:solidFill>
                  <a:srgbClr val="FF0000"/>
                </a:solidFill>
              </a:rPr>
              <a:t>新西蘭</a:t>
            </a:r>
            <a:r>
              <a:rPr lang="zh-CN" altLang="en-US" sz="1400" dirty="0" smtClean="0">
                <a:solidFill>
                  <a:srgbClr val="FF0000"/>
                </a:solidFill>
              </a:rPr>
              <a:t>火山</a:t>
            </a:r>
            <a:endParaRPr lang="zh-CN" altLang="en-US" sz="1400" dirty="0">
              <a:solidFill>
                <a:srgbClr val="FF0000"/>
              </a:solidFill>
            </a:endParaRPr>
          </a:p>
        </p:txBody>
      </p:sp>
      <p:sp>
        <p:nvSpPr>
          <p:cNvPr id="11" name="矩形 10"/>
          <p:cNvSpPr/>
          <p:nvPr/>
        </p:nvSpPr>
        <p:spPr>
          <a:xfrm>
            <a:off x="3026539" y="4149080"/>
            <a:ext cx="1082348" cy="307777"/>
          </a:xfrm>
          <a:prstGeom prst="rect">
            <a:avLst/>
          </a:prstGeom>
          <a:solidFill>
            <a:schemeClr val="bg1"/>
          </a:solidFill>
        </p:spPr>
        <p:txBody>
          <a:bodyPr wrap="none">
            <a:spAutoFit/>
          </a:bodyPr>
          <a:lstStyle/>
          <a:p>
            <a:r>
              <a:rPr lang="zh-CN" altLang="en-US" sz="1400" dirty="0" smtClean="0">
                <a:solidFill>
                  <a:srgbClr val="FF0000"/>
                </a:solidFill>
              </a:rPr>
              <a:t>南極洲火山</a:t>
            </a:r>
            <a:endParaRPr lang="zh-CN" altLang="en-US" sz="1400" dirty="0">
              <a:solidFill>
                <a:srgbClr val="FF0000"/>
              </a:solidFill>
            </a:endParaRPr>
          </a:p>
        </p:txBody>
      </p:sp>
      <p:sp>
        <p:nvSpPr>
          <p:cNvPr id="12" name="矩形 11"/>
          <p:cNvSpPr/>
          <p:nvPr/>
        </p:nvSpPr>
        <p:spPr>
          <a:xfrm>
            <a:off x="1691680" y="4374975"/>
            <a:ext cx="1082348" cy="307777"/>
          </a:xfrm>
          <a:prstGeom prst="rect">
            <a:avLst/>
          </a:prstGeom>
        </p:spPr>
        <p:txBody>
          <a:bodyPr wrap="none">
            <a:spAutoFit/>
          </a:bodyPr>
          <a:lstStyle/>
          <a:p>
            <a:r>
              <a:rPr lang="zh-CN" altLang="en-US" sz="1400" dirty="0" smtClean="0">
                <a:solidFill>
                  <a:srgbClr val="FF0000"/>
                </a:solidFill>
              </a:rPr>
              <a:t>夏威夷火山</a:t>
            </a:r>
            <a:endParaRPr lang="zh-CN" altLang="en-US" sz="1400" dirty="0">
              <a:solidFill>
                <a:srgbClr val="FF0000"/>
              </a:solidFill>
            </a:endParaRPr>
          </a:p>
        </p:txBody>
      </p:sp>
      <p:sp>
        <p:nvSpPr>
          <p:cNvPr id="13" name="矩形 12"/>
          <p:cNvSpPr/>
          <p:nvPr/>
        </p:nvSpPr>
        <p:spPr>
          <a:xfrm>
            <a:off x="1691680" y="4581128"/>
            <a:ext cx="1082348" cy="307777"/>
          </a:xfrm>
          <a:prstGeom prst="rect">
            <a:avLst/>
          </a:prstGeom>
        </p:spPr>
        <p:txBody>
          <a:bodyPr wrap="none">
            <a:spAutoFit/>
          </a:bodyPr>
          <a:lstStyle/>
          <a:p>
            <a:r>
              <a:rPr lang="zh-CN" altLang="en-US" sz="1400" dirty="0" smtClean="0">
                <a:solidFill>
                  <a:srgbClr val="FF0000"/>
                </a:solidFill>
              </a:rPr>
              <a:t>夏威夷火山</a:t>
            </a:r>
            <a:endParaRPr lang="zh-CN" altLang="en-US" sz="1400" dirty="0">
              <a:solidFill>
                <a:srgbClr val="FF0000"/>
              </a:solidFill>
            </a:endParaRPr>
          </a:p>
        </p:txBody>
      </p:sp>
      <p:cxnSp>
        <p:nvCxnSpPr>
          <p:cNvPr id="16" name="直接连接符 15"/>
          <p:cNvCxnSpPr/>
          <p:nvPr/>
        </p:nvCxnSpPr>
        <p:spPr>
          <a:xfrm>
            <a:off x="4174798" y="2564904"/>
            <a:ext cx="2413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174798" y="2780928"/>
            <a:ext cx="2413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174798" y="3041750"/>
            <a:ext cx="2413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174798" y="3368804"/>
            <a:ext cx="2413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174798" y="3573016"/>
            <a:ext cx="2413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174798" y="3789040"/>
            <a:ext cx="2413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108887" y="4374975"/>
            <a:ext cx="2413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211960" y="4578844"/>
            <a:ext cx="2413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4174798" y="4797152"/>
            <a:ext cx="24134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040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descr="Le Ngauruhoe et le Ruapehu vus du sommet du Tongari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2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6309320"/>
            <a:ext cx="3026791" cy="369332"/>
          </a:xfrm>
          <a:prstGeom prst="rect">
            <a:avLst/>
          </a:prstGeom>
        </p:spPr>
        <p:txBody>
          <a:bodyPr wrap="none">
            <a:spAutoFit/>
          </a:bodyPr>
          <a:lstStyle/>
          <a:p>
            <a:r>
              <a:rPr lang="en-US" altLang="zh-CN" dirty="0" smtClean="0">
                <a:solidFill>
                  <a:schemeClr val="bg1"/>
                </a:solidFill>
              </a:rPr>
              <a:t>© Guillaume </a:t>
            </a:r>
            <a:r>
              <a:rPr lang="en-US" altLang="zh-CN" dirty="0" err="1" smtClean="0">
                <a:solidFill>
                  <a:schemeClr val="bg1"/>
                </a:solidFill>
              </a:rPr>
              <a:t>Piolle</a:t>
            </a:r>
            <a:r>
              <a:rPr lang="en-US" altLang="zh-CN" dirty="0">
                <a:solidFill>
                  <a:schemeClr val="bg1"/>
                </a:solidFill>
              </a:rPr>
              <a:t> / CC BY 3.0</a:t>
            </a:r>
            <a:endParaRPr lang="zh-CN" altLang="en-US" dirty="0">
              <a:solidFill>
                <a:schemeClr val="bg1"/>
              </a:solidFill>
            </a:endParaRPr>
          </a:p>
        </p:txBody>
      </p:sp>
      <p:sp>
        <p:nvSpPr>
          <p:cNvPr id="5" name="矩形 4"/>
          <p:cNvSpPr/>
          <p:nvPr/>
        </p:nvSpPr>
        <p:spPr>
          <a:xfrm>
            <a:off x="13712" y="0"/>
            <a:ext cx="4806059" cy="646331"/>
          </a:xfrm>
          <a:prstGeom prst="rect">
            <a:avLst/>
          </a:prstGeom>
        </p:spPr>
        <p:txBody>
          <a:bodyPr wrap="none">
            <a:spAutoFit/>
          </a:bodyPr>
          <a:lstStyle/>
          <a:p>
            <a:r>
              <a:rPr lang="zh-CN" altLang="en-US" sz="3600" dirty="0" smtClean="0">
                <a:solidFill>
                  <a:schemeClr val="bg1"/>
                </a:solidFill>
              </a:rPr>
              <a:t>例</a:t>
            </a:r>
            <a:r>
              <a:rPr lang="en-US" altLang="zh-CN" sz="3600" dirty="0" smtClean="0">
                <a:solidFill>
                  <a:schemeClr val="bg1"/>
                </a:solidFill>
              </a:rPr>
              <a:t>2</a:t>
            </a:r>
            <a:r>
              <a:rPr lang="zh-CN" altLang="en-US" sz="3600" dirty="0" smtClean="0">
                <a:solidFill>
                  <a:schemeClr val="bg1"/>
                </a:solidFill>
              </a:rPr>
              <a:t>：</a:t>
            </a:r>
            <a:r>
              <a:rPr lang="en-US" altLang="zh-CN" sz="3600" dirty="0" smtClean="0">
                <a:solidFill>
                  <a:schemeClr val="bg1"/>
                </a:solidFill>
              </a:rPr>
              <a:t>Mount </a:t>
            </a:r>
            <a:r>
              <a:rPr lang="en-US" altLang="zh-CN" sz="3600" dirty="0" err="1">
                <a:solidFill>
                  <a:schemeClr val="bg1"/>
                </a:solidFill>
              </a:rPr>
              <a:t>Ngauruhoe</a:t>
            </a:r>
            <a:endParaRPr lang="en-US" altLang="zh-CN" sz="3600" dirty="0">
              <a:solidFill>
                <a:schemeClr val="bg1"/>
              </a:solidFill>
            </a:endParaRPr>
          </a:p>
        </p:txBody>
      </p:sp>
      <p:pic>
        <p:nvPicPr>
          <p:cNvPr id="4098" name="Picture 2" descr="é­æä¸é¨æ²-çèåè¨The Lord Of The Rings/éè¯è­Howard Shore-9362485212 | é²å¤©æè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030" y="3046811"/>
            <a:ext cx="3648826" cy="364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98"/>
                                        </p:tgtEl>
                                      </p:cBhvr>
                                    </p:animEffect>
                                    <p:set>
                                      <p:cBhvr>
                                        <p:cTn id="12"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例</a:t>
            </a:r>
            <a:r>
              <a:rPr lang="en-US" altLang="zh-CN" dirty="0"/>
              <a:t>2</a:t>
            </a:r>
            <a:r>
              <a:rPr lang="zh-CN" altLang="en-US" dirty="0"/>
              <a:t>：</a:t>
            </a:r>
            <a:r>
              <a:rPr lang="en-US" altLang="zh-CN" dirty="0"/>
              <a:t>Mount </a:t>
            </a:r>
            <a:r>
              <a:rPr lang="en-US" altLang="zh-CN" dirty="0" err="1" smtClean="0"/>
              <a:t>Ngauruhoe</a:t>
            </a:r>
            <a:endParaRPr lang="zh-CN" altLang="en-US" dirty="0"/>
          </a:p>
        </p:txBody>
      </p:sp>
      <p:sp>
        <p:nvSpPr>
          <p:cNvPr id="3" name="内容占位符 2"/>
          <p:cNvSpPr>
            <a:spLocks noGrp="1"/>
          </p:cNvSpPr>
          <p:nvPr>
            <p:ph idx="1"/>
          </p:nvPr>
        </p:nvSpPr>
        <p:spPr/>
        <p:txBody>
          <a:bodyPr/>
          <a:lstStyle/>
          <a:p>
            <a:r>
              <a:rPr lang="en-US" altLang="zh-CN" dirty="0"/>
              <a:t>The Young </a:t>
            </a:r>
            <a:r>
              <a:rPr lang="en-US" altLang="zh-CN" dirty="0" smtClean="0"/>
              <a:t>Earth, p57</a:t>
            </a:r>
          </a:p>
          <a:p>
            <a:endParaRPr lang="en-US" altLang="zh-CN" dirty="0"/>
          </a:p>
          <a:p>
            <a:endParaRPr lang="en-US" altLang="zh-CN" dirty="0" smtClean="0"/>
          </a:p>
          <a:p>
            <a:endParaRPr lang="en-US" altLang="zh-CN" dirty="0"/>
          </a:p>
          <a:p>
            <a:endParaRPr lang="en-US" altLang="zh-CN" dirty="0" smtClean="0"/>
          </a:p>
          <a:p>
            <a:r>
              <a:rPr lang="en-US" altLang="zh-CN" sz="2800" dirty="0" err="1"/>
              <a:t>Rb-Sr</a:t>
            </a:r>
            <a:r>
              <a:rPr lang="zh-CN" altLang="zh-CN" sz="2800" dirty="0"/>
              <a:t>：</a:t>
            </a:r>
            <a:r>
              <a:rPr lang="en-US" altLang="zh-CN" sz="2800" dirty="0" smtClean="0"/>
              <a:t>Rubidium-strontium </a:t>
            </a:r>
            <a:r>
              <a:rPr lang="zh-TW" altLang="en-US" sz="2800" dirty="0" smtClean="0"/>
              <a:t>銣</a:t>
            </a:r>
            <a:r>
              <a:rPr lang="zh-TW" altLang="en-US" sz="2800" dirty="0"/>
              <a:t>鍶年齡測定</a:t>
            </a:r>
            <a:r>
              <a:rPr lang="zh-TW" altLang="en-US" sz="2800" dirty="0" smtClean="0"/>
              <a:t>法</a:t>
            </a:r>
            <a:endParaRPr lang="en-US" altLang="zh-TW" sz="2800" dirty="0" smtClean="0"/>
          </a:p>
          <a:p>
            <a:r>
              <a:rPr lang="en-US" altLang="zh-CN" sz="2800" dirty="0" err="1" smtClean="0"/>
              <a:t>Sm-Nd</a:t>
            </a:r>
            <a:r>
              <a:rPr lang="zh-CN" altLang="zh-CN" sz="2800" dirty="0"/>
              <a:t>：</a:t>
            </a:r>
            <a:r>
              <a:rPr lang="en-US" altLang="zh-CN" sz="2800" dirty="0" smtClean="0"/>
              <a:t>Samarium-neodymium </a:t>
            </a:r>
            <a:r>
              <a:rPr lang="zh-TW" altLang="en-US" sz="2800" dirty="0" smtClean="0"/>
              <a:t>釤</a:t>
            </a:r>
            <a:r>
              <a:rPr lang="zh-TW" altLang="en-US" sz="2800" dirty="0"/>
              <a:t>釹年齡測定</a:t>
            </a:r>
            <a:r>
              <a:rPr lang="zh-TW" altLang="en-US" sz="2800" dirty="0" smtClean="0"/>
              <a:t>法</a:t>
            </a:r>
            <a:endParaRPr lang="en-US" altLang="zh-TW" sz="2800" dirty="0" smtClean="0"/>
          </a:p>
          <a:p>
            <a:r>
              <a:rPr lang="en-US" altLang="zh-CN" sz="2800" dirty="0" err="1" smtClean="0"/>
              <a:t>Pb-Pb</a:t>
            </a:r>
            <a:r>
              <a:rPr lang="zh-CN" altLang="zh-CN" sz="2800" dirty="0"/>
              <a:t>：</a:t>
            </a:r>
            <a:r>
              <a:rPr lang="en-US" altLang="zh-CN" sz="2800" dirty="0" smtClean="0"/>
              <a:t>lead-lead </a:t>
            </a:r>
            <a:r>
              <a:rPr lang="zh-TW" altLang="en-US" sz="2800" dirty="0" smtClean="0"/>
              <a:t>鉛</a:t>
            </a:r>
            <a:r>
              <a:rPr lang="zh-TW" altLang="en-US" sz="2800" dirty="0"/>
              <a:t>鉛年齡測定法</a:t>
            </a:r>
            <a:endParaRPr lang="zh-CN" altLang="en-US" sz="2800" dirty="0"/>
          </a:p>
        </p:txBody>
      </p:sp>
      <p:pic>
        <p:nvPicPr>
          <p:cNvPr id="5122" name="Picture 2" descr="F:\Preaching\Creation\Age of Earth\Pictures\20210623_1441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402"/>
          <a:stretch/>
        </p:blipFill>
        <p:spPr bwMode="auto">
          <a:xfrm>
            <a:off x="0" y="2276872"/>
            <a:ext cx="9144000" cy="208817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036004" y="2636912"/>
            <a:ext cx="1107996" cy="369332"/>
          </a:xfrm>
          <a:prstGeom prst="rect">
            <a:avLst/>
          </a:prstGeom>
        </p:spPr>
        <p:txBody>
          <a:bodyPr wrap="none">
            <a:spAutoFit/>
          </a:bodyPr>
          <a:lstStyle/>
          <a:p>
            <a:r>
              <a:rPr lang="zh-CN" altLang="en-US" dirty="0">
                <a:solidFill>
                  <a:srgbClr val="FF0000"/>
                </a:solidFill>
              </a:rPr>
              <a:t>等時線法</a:t>
            </a:r>
          </a:p>
        </p:txBody>
      </p:sp>
    </p:spTree>
    <p:extLst>
      <p:ext uri="{BB962C8B-B14F-4D97-AF65-F5344CB8AC3E}">
        <p14:creationId xmlns:p14="http://schemas.microsoft.com/office/powerpoint/2010/main" val="30936572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251520" y="1433512"/>
            <a:ext cx="8496944" cy="2139503"/>
          </a:xfrm>
        </p:spPr>
        <p:txBody>
          <a:bodyPr>
            <a:normAutofit fontScale="92500"/>
          </a:bodyPr>
          <a:lstStyle/>
          <a:p>
            <a:r>
              <a:rPr lang="en-US" altLang="zh-CN" dirty="0"/>
              <a:t>1980-</a:t>
            </a:r>
            <a:r>
              <a:rPr lang="en-US" altLang="zh-CN" dirty="0" smtClean="0"/>
              <a:t>1986</a:t>
            </a:r>
            <a:r>
              <a:rPr lang="zh-CN" altLang="zh-CN" dirty="0" smtClean="0"/>
              <a:t>年</a:t>
            </a:r>
            <a:r>
              <a:rPr lang="zh-CN" altLang="en-US" dirty="0" smtClean="0"/>
              <a:t>閒爆發。</a:t>
            </a:r>
            <a:r>
              <a:rPr lang="en-US" altLang="zh-CN" dirty="0" smtClean="0"/>
              <a:t>1996</a:t>
            </a:r>
            <a:r>
              <a:rPr lang="zh-CN" altLang="en-US" dirty="0" smtClean="0"/>
              <a:t>年，科學家拿僅僅形成</a:t>
            </a:r>
            <a:r>
              <a:rPr lang="en-US" altLang="zh-CN" dirty="0" smtClean="0"/>
              <a:t>10</a:t>
            </a:r>
            <a:r>
              <a:rPr lang="zh-CN" altLang="en-US" dirty="0" smtClean="0"/>
              <a:t>年的石頭去測試。得到</a:t>
            </a:r>
            <a:r>
              <a:rPr lang="en-US" altLang="zh-CN" dirty="0" smtClean="0"/>
              <a:t>34</a:t>
            </a:r>
            <a:r>
              <a:rPr lang="zh-CN" altLang="en-US" dirty="0" smtClean="0"/>
              <a:t>萬</a:t>
            </a:r>
            <a:r>
              <a:rPr lang="en-US" altLang="zh-CN" dirty="0" smtClean="0"/>
              <a:t>-280</a:t>
            </a:r>
            <a:r>
              <a:rPr lang="zh-CN" altLang="en-US" dirty="0" smtClean="0"/>
              <a:t>萬年的結果</a:t>
            </a:r>
            <a:endParaRPr lang="en-US" altLang="zh-CN" dirty="0" smtClean="0"/>
          </a:p>
          <a:p>
            <a:pPr marL="800100" lvl="3" indent="-342900"/>
            <a:r>
              <a:rPr lang="en-US" altLang="zh-CN" dirty="0"/>
              <a:t>Radio-Dating in </a:t>
            </a:r>
            <a:r>
              <a:rPr lang="en-US" altLang="zh-CN" dirty="0" smtClean="0"/>
              <a:t>Rubble</a:t>
            </a:r>
          </a:p>
          <a:p>
            <a:pPr marL="800100" lvl="3" indent="-342900"/>
            <a:r>
              <a:rPr lang="en-US" altLang="zh-CN" u="sng" dirty="0"/>
              <a:t>https://answersingenesis.org/geology/radiometric-dating/radio-dating-in-rubble</a:t>
            </a:r>
            <a:r>
              <a:rPr lang="en-US" altLang="zh-CN" u="sng" dirty="0" smtClean="0"/>
              <a:t>/</a:t>
            </a:r>
            <a:endParaRPr lang="zh-CN" altLang="zh-CN" dirty="0"/>
          </a:p>
          <a:p>
            <a:endParaRPr lang="en-US" altLang="zh-CN" dirty="0">
              <a:ea typeface="宋体" charset="-122"/>
            </a:endParaRPr>
          </a:p>
        </p:txBody>
      </p:sp>
      <p:pic>
        <p:nvPicPr>
          <p:cNvPr id="133123" name="Picture 3" descr="MVC-004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5" y="3789040"/>
            <a:ext cx="3662363" cy="2689225"/>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8900000" algn="ctr" rotWithShape="0">
                    <a:srgbClr val="808080"/>
                  </a:outerShdw>
                </a:effectLst>
              </a14:hiddenEffects>
            </a:ext>
          </a:extLst>
        </p:spPr>
      </p:pic>
      <p:pic>
        <p:nvPicPr>
          <p:cNvPr id="133124" name="Picture 4" descr="MVC-01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3812212"/>
            <a:ext cx="3675062" cy="269875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8900000" algn="ctr" rotWithShape="0">
                    <a:srgbClr val="808080"/>
                  </a:outerShdw>
                </a:effectLst>
              </a14:hiddenEffects>
            </a:ext>
          </a:extLst>
        </p:spPr>
      </p:pic>
      <p:sp>
        <p:nvSpPr>
          <p:cNvPr id="133126" name="Rectangle 6"/>
          <p:cNvSpPr>
            <a:spLocks noGrp="1" noChangeArrowheads="1"/>
          </p:cNvSpPr>
          <p:nvPr>
            <p:ph type="title"/>
          </p:nvPr>
        </p:nvSpPr>
        <p:spPr/>
        <p:txBody>
          <a:bodyPr/>
          <a:lstStyle/>
          <a:p>
            <a:r>
              <a:rPr lang="zh-CN" altLang="en-US" dirty="0" smtClean="0">
                <a:ea typeface="宋体" charset="-122"/>
              </a:rPr>
              <a:t>例</a:t>
            </a:r>
            <a:r>
              <a:rPr lang="en-US" altLang="zh-CN" dirty="0" smtClean="0">
                <a:ea typeface="宋体" charset="-122"/>
              </a:rPr>
              <a:t>3</a:t>
            </a:r>
            <a:r>
              <a:rPr lang="zh-CN" altLang="en-US" dirty="0" smtClean="0">
                <a:ea typeface="宋体" charset="-122"/>
              </a:rPr>
              <a:t>：聖海倫山 </a:t>
            </a:r>
            <a:r>
              <a:rPr lang="en-US" altLang="zh-CN" dirty="0" smtClean="0">
                <a:ea typeface="宋体" charset="-122"/>
              </a:rPr>
              <a:t>Mt. St. Helens</a:t>
            </a:r>
            <a:endParaRPr lang="en-US" altLang="zh-CN" dirty="0">
              <a:ea typeface="宋体" charset="-122"/>
            </a:endParaRPr>
          </a:p>
        </p:txBody>
      </p:sp>
    </p:spTree>
    <p:extLst>
      <p:ext uri="{BB962C8B-B14F-4D97-AF65-F5344CB8AC3E}">
        <p14:creationId xmlns:p14="http://schemas.microsoft.com/office/powerpoint/2010/main" val="47812831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測定已知年齡的石</a:t>
            </a:r>
            <a:r>
              <a:rPr lang="zh-CN" altLang="en-US" dirty="0" smtClean="0"/>
              <a:t>頭總結</a:t>
            </a:r>
            <a:endParaRPr lang="zh-CN" altLang="en-US" dirty="0"/>
          </a:p>
        </p:txBody>
      </p:sp>
      <p:sp>
        <p:nvSpPr>
          <p:cNvPr id="3" name="内容占位符 2"/>
          <p:cNvSpPr>
            <a:spLocks noGrp="1"/>
          </p:cNvSpPr>
          <p:nvPr>
            <p:ph idx="1"/>
          </p:nvPr>
        </p:nvSpPr>
        <p:spPr/>
        <p:txBody>
          <a:bodyPr>
            <a:normAutofit/>
          </a:bodyPr>
          <a:lstStyle/>
          <a:p>
            <a:r>
              <a:rPr lang="zh-CN" altLang="en-US" sz="4000" dirty="0" smtClean="0">
                <a:solidFill>
                  <a:srgbClr val="FFFF00"/>
                </a:solidFill>
              </a:rPr>
              <a:t>當我們知道石頭的年齡</a:t>
            </a:r>
            <a:r>
              <a:rPr lang="zh-CN" altLang="en-US" sz="4000" dirty="0" smtClean="0"/>
              <a:t>，放射性年齡測定法的結果都是</a:t>
            </a:r>
            <a:r>
              <a:rPr lang="zh-CN" altLang="en-US" sz="4000" dirty="0" smtClean="0">
                <a:solidFill>
                  <a:srgbClr val="FFFF00"/>
                </a:solidFill>
              </a:rPr>
              <a:t>錯的</a:t>
            </a:r>
            <a:endParaRPr lang="en-US" altLang="zh-CN" sz="4000" dirty="0" smtClean="0">
              <a:solidFill>
                <a:srgbClr val="FFFF00"/>
              </a:solidFill>
            </a:endParaRPr>
          </a:p>
          <a:p>
            <a:r>
              <a:rPr lang="zh-CN" altLang="en-US" sz="4000" dirty="0" smtClean="0">
                <a:solidFill>
                  <a:srgbClr val="FFFF00"/>
                </a:solidFill>
              </a:rPr>
              <a:t>那當我們不知道石頭的年齡</a:t>
            </a:r>
            <a:r>
              <a:rPr lang="zh-CN" altLang="en-US" sz="4000" dirty="0" smtClean="0"/>
              <a:t>，憑什麽我們會覺得放射性測定法的結果是可靠的呢？？？？？</a:t>
            </a:r>
            <a:endParaRPr lang="zh-CN" altLang="en-US" sz="4000" dirty="0"/>
          </a:p>
        </p:txBody>
      </p:sp>
    </p:spTree>
    <p:extLst>
      <p:ext uri="{BB962C8B-B14F-4D97-AF65-F5344CB8AC3E}">
        <p14:creationId xmlns:p14="http://schemas.microsoft.com/office/powerpoint/2010/main" val="3264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總結</a:t>
            </a:r>
            <a:endParaRPr lang="zh-CN" altLang="en-US" dirty="0"/>
          </a:p>
        </p:txBody>
      </p:sp>
      <p:sp>
        <p:nvSpPr>
          <p:cNvPr id="3" name="内容占位符 2"/>
          <p:cNvSpPr>
            <a:spLocks noGrp="1"/>
          </p:cNvSpPr>
          <p:nvPr>
            <p:ph idx="1"/>
          </p:nvPr>
        </p:nvSpPr>
        <p:spPr/>
        <p:txBody>
          <a:bodyPr/>
          <a:lstStyle/>
          <a:p>
            <a:r>
              <a:rPr lang="zh-CN" altLang="en-US" dirty="0" smtClean="0"/>
              <a:t>請不要因爲人的智慧懷疑神的智慧！</a:t>
            </a:r>
            <a:endParaRPr lang="en-US" altLang="zh-CN" dirty="0" smtClean="0"/>
          </a:p>
          <a:p>
            <a:r>
              <a:rPr lang="zh-CN" altLang="en-US" dirty="0" smtClean="0"/>
              <a:t>聖經說了</a:t>
            </a:r>
            <a:r>
              <a:rPr lang="en-US" altLang="zh-CN" dirty="0" smtClean="0"/>
              <a:t>6000</a:t>
            </a:r>
            <a:r>
              <a:rPr lang="zh-CN" altLang="en-US" dirty="0" smtClean="0"/>
              <a:t>年就是</a:t>
            </a:r>
            <a:r>
              <a:rPr lang="en-US" altLang="zh-CN" dirty="0" smtClean="0"/>
              <a:t>6000</a:t>
            </a:r>
            <a:r>
              <a:rPr lang="zh-CN" altLang="en-US" dirty="0" smtClean="0"/>
              <a:t>年！</a:t>
            </a:r>
            <a:endParaRPr lang="en-US" altLang="zh-CN" dirty="0" smtClean="0"/>
          </a:p>
          <a:p>
            <a:r>
              <a:rPr lang="zh-CN" altLang="en-US" dirty="0" smtClean="0"/>
              <a:t>不要爲了“常常説謊的人”去懷疑“不會説謊的神”！</a:t>
            </a:r>
            <a:endParaRPr lang="en-US" altLang="zh-CN" dirty="0" smtClean="0"/>
          </a:p>
          <a:p>
            <a:r>
              <a:rPr lang="zh-CN" altLang="en-US" dirty="0" smtClean="0"/>
              <a:t>不要爲了“常常犯錯的科學”去懷疑“不會犯錯的神”！</a:t>
            </a:r>
            <a:endParaRPr lang="zh-CN" altLang="en-US" dirty="0"/>
          </a:p>
        </p:txBody>
      </p:sp>
    </p:spTree>
    <p:extLst>
      <p:ext uri="{BB962C8B-B14F-4D97-AF65-F5344CB8AC3E}">
        <p14:creationId xmlns:p14="http://schemas.microsoft.com/office/powerpoint/2010/main" val="897208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地球年齡的兩種觀點</a:t>
            </a:r>
            <a:endParaRPr lang="zh-CN" altLang="en-US" dirty="0"/>
          </a:p>
        </p:txBody>
      </p:sp>
      <p:sp>
        <p:nvSpPr>
          <p:cNvPr id="3" name="内容占位符 2"/>
          <p:cNvSpPr>
            <a:spLocks noGrp="1"/>
          </p:cNvSpPr>
          <p:nvPr>
            <p:ph idx="1"/>
          </p:nvPr>
        </p:nvSpPr>
        <p:spPr>
          <a:xfrm>
            <a:off x="457200" y="1600200"/>
            <a:ext cx="8229600" cy="5257800"/>
          </a:xfrm>
        </p:spPr>
        <p:txBody>
          <a:bodyPr>
            <a:normAutofit/>
          </a:bodyPr>
          <a:lstStyle/>
          <a:p>
            <a:r>
              <a:rPr lang="zh-CN" altLang="en-US" sz="4000" dirty="0" smtClean="0">
                <a:solidFill>
                  <a:srgbClr val="FFFF00"/>
                </a:solidFill>
              </a:rPr>
              <a:t>第一種觀點</a:t>
            </a:r>
            <a:r>
              <a:rPr lang="zh-CN" altLang="en-US" sz="4000" dirty="0" smtClean="0"/>
              <a:t>：地球有</a:t>
            </a:r>
            <a:r>
              <a:rPr lang="en-US" altLang="zh-CN" sz="4000" dirty="0" smtClean="0">
                <a:solidFill>
                  <a:srgbClr val="FFFF00"/>
                </a:solidFill>
              </a:rPr>
              <a:t>46</a:t>
            </a:r>
            <a:r>
              <a:rPr lang="zh-CN" altLang="en-US" sz="4000" dirty="0" smtClean="0">
                <a:solidFill>
                  <a:srgbClr val="FFFF00"/>
                </a:solidFill>
              </a:rPr>
              <a:t>億年</a:t>
            </a:r>
            <a:r>
              <a:rPr lang="zh-CN" altLang="en-US" sz="4000" dirty="0" smtClean="0"/>
              <a:t>歷史</a:t>
            </a:r>
            <a:endParaRPr lang="en-US" altLang="zh-CN" sz="4000" dirty="0" smtClean="0"/>
          </a:p>
          <a:p>
            <a:pPr lvl="1"/>
            <a:r>
              <a:rPr lang="zh-CN" altLang="en-US" sz="3600" dirty="0" smtClean="0"/>
              <a:t>稱爲“</a:t>
            </a:r>
            <a:r>
              <a:rPr lang="zh-CN" altLang="en-US" sz="3600" dirty="0" smtClean="0">
                <a:solidFill>
                  <a:srgbClr val="FFFF00"/>
                </a:solidFill>
              </a:rPr>
              <a:t>人的智慧</a:t>
            </a:r>
            <a:r>
              <a:rPr lang="zh-CN" altLang="en-US" sz="3600" dirty="0" smtClean="0"/>
              <a:t>”</a:t>
            </a:r>
            <a:endParaRPr lang="en-US" altLang="zh-CN" sz="3600" dirty="0" smtClean="0"/>
          </a:p>
          <a:p>
            <a:r>
              <a:rPr lang="zh-CN" altLang="en-US" sz="4000" dirty="0" smtClean="0">
                <a:solidFill>
                  <a:srgbClr val="FFFF00"/>
                </a:solidFill>
              </a:rPr>
              <a:t>第二</a:t>
            </a:r>
            <a:r>
              <a:rPr lang="zh-CN" altLang="en-US" sz="4000" dirty="0">
                <a:solidFill>
                  <a:srgbClr val="FFFF00"/>
                </a:solidFill>
              </a:rPr>
              <a:t>種觀</a:t>
            </a:r>
            <a:r>
              <a:rPr lang="zh-CN" altLang="en-US" sz="4000" dirty="0" smtClean="0">
                <a:solidFill>
                  <a:srgbClr val="FFFF00"/>
                </a:solidFill>
              </a:rPr>
              <a:t>點</a:t>
            </a:r>
            <a:r>
              <a:rPr lang="zh-CN" altLang="en-US" sz="4000" dirty="0" smtClean="0"/>
              <a:t>：地球有</a:t>
            </a:r>
            <a:r>
              <a:rPr lang="en-US" altLang="zh-CN" sz="4000" dirty="0" smtClean="0">
                <a:solidFill>
                  <a:srgbClr val="FFFF00"/>
                </a:solidFill>
              </a:rPr>
              <a:t>6000</a:t>
            </a:r>
            <a:r>
              <a:rPr lang="zh-CN" altLang="en-US" sz="4000" dirty="0" smtClean="0">
                <a:solidFill>
                  <a:srgbClr val="FFFF00"/>
                </a:solidFill>
              </a:rPr>
              <a:t>年</a:t>
            </a:r>
            <a:r>
              <a:rPr lang="zh-CN" altLang="en-US" sz="4000" dirty="0" smtClean="0"/>
              <a:t>歷史</a:t>
            </a:r>
            <a:endParaRPr lang="en-US" altLang="zh-CN" sz="4000" dirty="0" smtClean="0"/>
          </a:p>
          <a:p>
            <a:pPr lvl="1"/>
            <a:r>
              <a:rPr lang="zh-CN" altLang="en-US" sz="3600" dirty="0" smtClean="0"/>
              <a:t>稱爲“</a:t>
            </a:r>
            <a:r>
              <a:rPr lang="zh-CN" altLang="en-US" sz="3600" dirty="0" smtClean="0">
                <a:solidFill>
                  <a:srgbClr val="FFFF00"/>
                </a:solidFill>
              </a:rPr>
              <a:t>神的見證</a:t>
            </a:r>
            <a:r>
              <a:rPr lang="zh-CN" altLang="en-US" sz="3600" dirty="0" smtClean="0"/>
              <a:t>”或“</a:t>
            </a:r>
            <a:r>
              <a:rPr lang="zh-CN" altLang="en-US" sz="3600" dirty="0" smtClean="0">
                <a:solidFill>
                  <a:srgbClr val="FFFF00"/>
                </a:solidFill>
              </a:rPr>
              <a:t>神的智慧</a:t>
            </a:r>
            <a:r>
              <a:rPr lang="zh-CN" altLang="en-US" sz="3600" dirty="0" smtClean="0"/>
              <a:t>”</a:t>
            </a:r>
            <a:endParaRPr lang="en-US" altLang="zh-CN" sz="3600" dirty="0" smtClean="0"/>
          </a:p>
          <a:p>
            <a:pPr marL="457200" lvl="1" indent="0">
              <a:buNone/>
            </a:pPr>
            <a:endParaRPr lang="zh-CN" altLang="en-US" dirty="0"/>
          </a:p>
        </p:txBody>
      </p:sp>
    </p:spTree>
    <p:extLst>
      <p:ext uri="{BB962C8B-B14F-4D97-AF65-F5344CB8AC3E}">
        <p14:creationId xmlns:p14="http://schemas.microsoft.com/office/powerpoint/2010/main" val="14195789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關於地球</a:t>
            </a:r>
            <a:r>
              <a:rPr lang="en-US" altLang="zh-CN" dirty="0" smtClean="0"/>
              <a:t>/</a:t>
            </a:r>
            <a:r>
              <a:rPr lang="zh-CN" altLang="en-US" dirty="0" smtClean="0"/>
              <a:t>宇宙年齡的其他問題</a:t>
            </a:r>
            <a:endParaRPr lang="zh-CN" altLang="en-US" dirty="0"/>
          </a:p>
        </p:txBody>
      </p:sp>
      <p:sp>
        <p:nvSpPr>
          <p:cNvPr id="3" name="内容占位符 2"/>
          <p:cNvSpPr>
            <a:spLocks noGrp="1"/>
          </p:cNvSpPr>
          <p:nvPr>
            <p:ph idx="1"/>
          </p:nvPr>
        </p:nvSpPr>
        <p:spPr/>
        <p:txBody>
          <a:bodyPr/>
          <a:lstStyle/>
          <a:p>
            <a:r>
              <a:rPr lang="zh-CN" altLang="en-US" dirty="0" smtClean="0"/>
              <a:t>遙遠星光問題 </a:t>
            </a:r>
            <a:r>
              <a:rPr lang="en-US" altLang="zh-CN" dirty="0" smtClean="0"/>
              <a:t>Distant Starlight</a:t>
            </a:r>
          </a:p>
          <a:p>
            <a:endParaRPr lang="zh-CN" altLang="en-US" dirty="0"/>
          </a:p>
        </p:txBody>
      </p:sp>
      <p:pic>
        <p:nvPicPr>
          <p:cNvPr id="6146" name="Picture 2" descr="Taking Back Astronomy: The Heavens Declare Creation: Jason Lisle:  9780890514719: Amazon.com: Boo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492896"/>
            <a:ext cx="2746643" cy="3643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r. Jason Lisle | Answers in Genesis"/>
          <p:cNvPicPr>
            <a:picLocks noChangeAspect="1" noChangeArrowheads="1"/>
          </p:cNvPicPr>
          <p:nvPr/>
        </p:nvPicPr>
        <p:blipFill rotWithShape="1">
          <a:blip r:embed="rId3">
            <a:extLst>
              <a:ext uri="{28A0092B-C50C-407E-A947-70E740481C1C}">
                <a14:useLocalDpi xmlns:a14="http://schemas.microsoft.com/office/drawing/2010/main" val="0"/>
              </a:ext>
            </a:extLst>
          </a:blip>
          <a:srcRect l="8391" t="8076" r="7343"/>
          <a:stretch/>
        </p:blipFill>
        <p:spPr bwMode="auto">
          <a:xfrm>
            <a:off x="899592" y="2496794"/>
            <a:ext cx="3339836" cy="36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9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關於地球</a:t>
            </a:r>
            <a:r>
              <a:rPr lang="en-US" altLang="zh-CN" dirty="0"/>
              <a:t>/</a:t>
            </a:r>
            <a:r>
              <a:rPr lang="zh-CN" altLang="en-US" dirty="0"/>
              <a:t>宇宙年齡的其他問題</a:t>
            </a:r>
          </a:p>
        </p:txBody>
      </p:sp>
      <p:sp>
        <p:nvSpPr>
          <p:cNvPr id="3" name="内容占位符 2"/>
          <p:cNvSpPr>
            <a:spLocks noGrp="1"/>
          </p:cNvSpPr>
          <p:nvPr>
            <p:ph idx="1"/>
          </p:nvPr>
        </p:nvSpPr>
        <p:spPr/>
        <p:txBody>
          <a:bodyPr>
            <a:normAutofit/>
          </a:bodyPr>
          <a:lstStyle/>
          <a:p>
            <a:r>
              <a:rPr lang="en-US" altLang="zh-CN" sz="4000" dirty="0" smtClean="0"/>
              <a:t>Greenland</a:t>
            </a:r>
            <a:r>
              <a:rPr lang="zh-CN" altLang="en-US" sz="4000" dirty="0" smtClean="0"/>
              <a:t>格林蘭島冰核問題</a:t>
            </a:r>
            <a:endParaRPr lang="en-US" altLang="zh-CN" sz="4000" dirty="0" smtClean="0"/>
          </a:p>
          <a:p>
            <a:pPr lvl="1"/>
            <a:r>
              <a:rPr lang="en-US" altLang="zh-CN" sz="3600" dirty="0"/>
              <a:t>Ice Cores, Seafloor Sediments, and the Age of the Earth (Part 1 and Part 2</a:t>
            </a:r>
            <a:r>
              <a:rPr lang="en-US" altLang="zh-CN" sz="3600" dirty="0" smtClean="0"/>
              <a:t>)</a:t>
            </a:r>
          </a:p>
          <a:p>
            <a:pPr lvl="1"/>
            <a:r>
              <a:rPr lang="en-US" altLang="zh-CN" sz="3600" dirty="0"/>
              <a:t>Acts and Facts 2014</a:t>
            </a:r>
            <a:r>
              <a:rPr lang="zh-CN" altLang="zh-CN" sz="3600" dirty="0"/>
              <a:t>年</a:t>
            </a:r>
            <a:r>
              <a:rPr lang="en-US" altLang="zh-CN" sz="3600" dirty="0"/>
              <a:t>6</a:t>
            </a:r>
            <a:r>
              <a:rPr lang="zh-CN" altLang="zh-CN" sz="3600" dirty="0" smtClean="0"/>
              <a:t>月</a:t>
            </a:r>
            <a:r>
              <a:rPr lang="zh-CN" altLang="en-US" sz="3600" dirty="0" smtClean="0"/>
              <a:t>和</a:t>
            </a:r>
            <a:r>
              <a:rPr lang="en-US" altLang="zh-CN" sz="3600" dirty="0" smtClean="0"/>
              <a:t>7</a:t>
            </a:r>
            <a:r>
              <a:rPr lang="zh-CN" altLang="en-US" sz="3600" dirty="0" smtClean="0"/>
              <a:t>月</a:t>
            </a:r>
            <a:endParaRPr lang="en-US" altLang="zh-CN" sz="3600" dirty="0" smtClean="0"/>
          </a:p>
          <a:p>
            <a:pPr lvl="1"/>
            <a:r>
              <a:rPr lang="zh-CN" altLang="en-US" sz="3600" dirty="0"/>
              <a:t>下載</a:t>
            </a:r>
            <a:r>
              <a:rPr lang="zh-CN" altLang="en-US" sz="3600" dirty="0" smtClean="0"/>
              <a:t>地址：</a:t>
            </a:r>
            <a:endParaRPr lang="en-US" altLang="zh-CN" sz="3600" dirty="0" smtClean="0"/>
          </a:p>
          <a:p>
            <a:pPr lvl="2"/>
            <a:r>
              <a:rPr lang="en-US" altLang="zh-CN" sz="3200" u="sng" dirty="0"/>
              <a:t>https://www.icr.org/i/pdf/af/af1406.pdf</a:t>
            </a:r>
            <a:endParaRPr lang="zh-CN" altLang="zh-CN" sz="3200" dirty="0"/>
          </a:p>
          <a:p>
            <a:pPr lvl="2"/>
            <a:r>
              <a:rPr lang="en-US" altLang="zh-CN" sz="3200" u="sng" dirty="0"/>
              <a:t>https://www.icr.org/i/pdf/af/af1407.pdf</a:t>
            </a:r>
            <a:endParaRPr lang="zh-CN" altLang="zh-CN" sz="3200" dirty="0"/>
          </a:p>
          <a:p>
            <a:pPr lvl="2"/>
            <a:endParaRPr lang="zh-CN" altLang="en-US" sz="3200" dirty="0"/>
          </a:p>
        </p:txBody>
      </p:sp>
    </p:spTree>
    <p:extLst>
      <p:ext uri="{BB962C8B-B14F-4D97-AF65-F5344CB8AC3E}">
        <p14:creationId xmlns:p14="http://schemas.microsoft.com/office/powerpoint/2010/main" val="22138757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關於地球</a:t>
            </a:r>
            <a:r>
              <a:rPr lang="en-US" altLang="zh-CN" dirty="0"/>
              <a:t>/</a:t>
            </a:r>
            <a:r>
              <a:rPr lang="zh-CN" altLang="en-US" dirty="0"/>
              <a:t>宇宙年齡的其他問題</a:t>
            </a:r>
          </a:p>
        </p:txBody>
      </p:sp>
      <p:sp>
        <p:nvSpPr>
          <p:cNvPr id="3" name="内容占位符 2"/>
          <p:cNvSpPr>
            <a:spLocks noGrp="1"/>
          </p:cNvSpPr>
          <p:nvPr>
            <p:ph idx="1"/>
          </p:nvPr>
        </p:nvSpPr>
        <p:spPr/>
        <p:txBody>
          <a:bodyPr>
            <a:normAutofit/>
          </a:bodyPr>
          <a:lstStyle/>
          <a:p>
            <a:r>
              <a:rPr lang="zh-CN" altLang="en-US" sz="4400" dirty="0" smtClean="0"/>
              <a:t>地質層問題</a:t>
            </a:r>
            <a:endParaRPr lang="zh-CN" altLang="en-US" sz="4400" dirty="0"/>
          </a:p>
        </p:txBody>
      </p:sp>
      <p:pic>
        <p:nvPicPr>
          <p:cNvPr id="7170" name="Picture 2" descr="Footprints in the Ash: The Explosive Story of Mount St. Helens: John  Morris, Steve Austin: 9780890514009: Amazon.com: Boo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492896"/>
            <a:ext cx="2611740" cy="33569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arth&amp;#39;s Catastrophic Past: Geology, Creation, &amp;amp; the Flood: Andrew Snelling:  9780890518748: Amazon.com: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385" y="2492896"/>
            <a:ext cx="3229426" cy="335699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07494" y="6021288"/>
            <a:ext cx="4572000" cy="923330"/>
          </a:xfrm>
          <a:prstGeom prst="rect">
            <a:avLst/>
          </a:prstGeom>
        </p:spPr>
        <p:txBody>
          <a:bodyPr>
            <a:spAutoFit/>
          </a:bodyPr>
          <a:lstStyle/>
          <a:p>
            <a:pPr algn="ctr"/>
            <a:r>
              <a:rPr lang="en-US" altLang="zh-CN" dirty="0">
                <a:solidFill>
                  <a:schemeClr val="bg1"/>
                </a:solidFill>
              </a:rPr>
              <a:t>Footprints in the Ash: </a:t>
            </a:r>
            <a:endParaRPr lang="en-US" altLang="zh-CN" dirty="0" smtClean="0">
              <a:solidFill>
                <a:schemeClr val="bg1"/>
              </a:solidFill>
            </a:endParaRPr>
          </a:p>
          <a:p>
            <a:pPr algn="ctr"/>
            <a:r>
              <a:rPr lang="en-US" altLang="zh-CN" dirty="0" smtClean="0">
                <a:solidFill>
                  <a:schemeClr val="bg1"/>
                </a:solidFill>
              </a:rPr>
              <a:t>The </a:t>
            </a:r>
            <a:r>
              <a:rPr lang="en-US" altLang="zh-CN" dirty="0">
                <a:solidFill>
                  <a:schemeClr val="bg1"/>
                </a:solidFill>
              </a:rPr>
              <a:t>Explosive Story of Mount St. </a:t>
            </a:r>
            <a:r>
              <a:rPr lang="en-US" altLang="zh-CN" dirty="0" smtClean="0">
                <a:solidFill>
                  <a:schemeClr val="bg1"/>
                </a:solidFill>
              </a:rPr>
              <a:t>Helens</a:t>
            </a:r>
          </a:p>
          <a:p>
            <a:pPr algn="ctr"/>
            <a:r>
              <a:rPr lang="en-US" altLang="zh-CN" dirty="0" smtClean="0">
                <a:solidFill>
                  <a:schemeClr val="bg1"/>
                </a:solidFill>
              </a:rPr>
              <a:t> </a:t>
            </a:r>
            <a:r>
              <a:rPr lang="en-US" altLang="zh-CN" dirty="0">
                <a:solidFill>
                  <a:schemeClr val="bg1"/>
                </a:solidFill>
              </a:rPr>
              <a:t>(</a:t>
            </a:r>
            <a:r>
              <a:rPr lang="zh-CN" altLang="zh-CN" dirty="0">
                <a:solidFill>
                  <a:schemeClr val="bg1"/>
                </a:solidFill>
              </a:rPr>
              <a:t>难度</a:t>
            </a:r>
            <a:r>
              <a:rPr lang="en-US" altLang="zh-CN" dirty="0">
                <a:solidFill>
                  <a:schemeClr val="bg1"/>
                </a:solidFill>
              </a:rPr>
              <a:t>5)</a:t>
            </a:r>
            <a:endParaRPr lang="zh-CN" altLang="en-US" dirty="0">
              <a:solidFill>
                <a:schemeClr val="bg1"/>
              </a:solidFill>
            </a:endParaRPr>
          </a:p>
        </p:txBody>
      </p:sp>
      <p:sp>
        <p:nvSpPr>
          <p:cNvPr id="5" name="矩形 4"/>
          <p:cNvSpPr/>
          <p:nvPr/>
        </p:nvSpPr>
        <p:spPr>
          <a:xfrm>
            <a:off x="4352098" y="6021287"/>
            <a:ext cx="4572000" cy="646331"/>
          </a:xfrm>
          <a:prstGeom prst="rect">
            <a:avLst/>
          </a:prstGeom>
        </p:spPr>
        <p:txBody>
          <a:bodyPr>
            <a:spAutoFit/>
          </a:bodyPr>
          <a:lstStyle/>
          <a:p>
            <a:pPr algn="ctr"/>
            <a:r>
              <a:rPr lang="en-US" altLang="zh-CN" dirty="0">
                <a:solidFill>
                  <a:schemeClr val="bg1"/>
                </a:solidFill>
              </a:rPr>
              <a:t>Earth's Catastrophic Past: </a:t>
            </a:r>
            <a:endParaRPr lang="en-US" altLang="zh-CN" dirty="0" smtClean="0">
              <a:solidFill>
                <a:schemeClr val="bg1"/>
              </a:solidFill>
            </a:endParaRPr>
          </a:p>
          <a:p>
            <a:pPr algn="ctr"/>
            <a:r>
              <a:rPr lang="en-US" altLang="zh-CN" dirty="0" smtClean="0">
                <a:solidFill>
                  <a:schemeClr val="bg1"/>
                </a:solidFill>
              </a:rPr>
              <a:t>Geology</a:t>
            </a:r>
            <a:r>
              <a:rPr lang="en-US" altLang="zh-CN" dirty="0">
                <a:solidFill>
                  <a:schemeClr val="bg1"/>
                </a:solidFill>
              </a:rPr>
              <a:t>, Creation, &amp; the Flood (</a:t>
            </a:r>
            <a:r>
              <a:rPr lang="zh-CN" altLang="zh-CN" dirty="0">
                <a:solidFill>
                  <a:schemeClr val="bg1"/>
                </a:solidFill>
              </a:rPr>
              <a:t>难度</a:t>
            </a:r>
            <a:r>
              <a:rPr lang="en-US" altLang="zh-CN" dirty="0">
                <a:solidFill>
                  <a:schemeClr val="bg1"/>
                </a:solidFill>
              </a:rPr>
              <a:t>10)</a:t>
            </a:r>
            <a:endParaRPr lang="zh-CN" altLang="en-US" dirty="0">
              <a:solidFill>
                <a:schemeClr val="bg1"/>
              </a:solidFill>
            </a:endParaRPr>
          </a:p>
        </p:txBody>
      </p:sp>
    </p:spTree>
    <p:extLst>
      <p:ext uri="{BB962C8B-B14F-4D97-AF65-F5344CB8AC3E}">
        <p14:creationId xmlns:p14="http://schemas.microsoft.com/office/powerpoint/2010/main" val="24849304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4000" dirty="0"/>
              <a:t>Dr. </a:t>
            </a:r>
            <a:r>
              <a:rPr lang="en-US" altLang="zh-CN" sz="4000" dirty="0" err="1"/>
              <a:t>Martyn</a:t>
            </a:r>
            <a:r>
              <a:rPr lang="en-US" altLang="zh-CN" sz="4000" dirty="0"/>
              <a:t> </a:t>
            </a:r>
            <a:r>
              <a:rPr lang="en-US" altLang="zh-CN" sz="4000" dirty="0" smtClean="0"/>
              <a:t>Lloyd-Jones</a:t>
            </a:r>
            <a:r>
              <a:rPr lang="zh-CN" altLang="en-US" sz="4000" dirty="0"/>
              <a:t>鐘馬田</a:t>
            </a:r>
          </a:p>
        </p:txBody>
      </p:sp>
      <p:sp>
        <p:nvSpPr>
          <p:cNvPr id="3" name="内容占位符 2"/>
          <p:cNvSpPr>
            <a:spLocks noGrp="1"/>
          </p:cNvSpPr>
          <p:nvPr>
            <p:ph idx="1"/>
          </p:nvPr>
        </p:nvSpPr>
        <p:spPr/>
        <p:txBody>
          <a:bodyPr>
            <a:normAutofit fontScale="70000" lnSpcReduction="20000"/>
          </a:bodyPr>
          <a:lstStyle/>
          <a:p>
            <a:r>
              <a:rPr lang="en-US" altLang="zh-CN" sz="5100" dirty="0" smtClean="0"/>
              <a:t>1969</a:t>
            </a:r>
            <a:r>
              <a:rPr lang="zh-CN" altLang="en-US" sz="5100" dirty="0" smtClean="0"/>
              <a:t>年講道</a:t>
            </a:r>
            <a:r>
              <a:rPr lang="en-US" altLang="zh-CN" sz="5100" dirty="0" smtClean="0"/>
              <a:t> “The </a:t>
            </a:r>
            <a:r>
              <a:rPr lang="en-US" altLang="zh-CN" sz="5100" dirty="0"/>
              <a:t>Narrow Way</a:t>
            </a:r>
            <a:r>
              <a:rPr lang="en-US" altLang="zh-CN" sz="5100" dirty="0" smtClean="0"/>
              <a:t>”</a:t>
            </a:r>
          </a:p>
          <a:p>
            <a:r>
              <a:rPr lang="en-US" altLang="zh-CN" dirty="0"/>
              <a:t>The Christian church in her utter folly during this present century has been recognizing a new authority. And the new authority of course is the man of knowledge, the man of culture, and particularly the man of scientific knowledge. And the church has been at great pains to do everything she can to please this new authority. This man of learning must never be offended. And in order to please him and duplicate him, the church has been ready to take things out of the Bible. She rejects and throws out the whole of the first three chapters of Genesis, much of the other history, throws out all the miracles . . . She'll throw out anything in order to make her message pleasing and acceptable to this new authority—the man of knowledge, the man of learning, the man of science.</a:t>
            </a:r>
            <a:endParaRPr lang="zh-CN" altLang="en-US" dirty="0"/>
          </a:p>
        </p:txBody>
      </p:sp>
      <p:pic>
        <p:nvPicPr>
          <p:cNvPr id="4" name="Picture 2" descr="Listen to Dr. Martyn Lloyd-Jones Sermons - From the MLJ Archive Radio"/>
          <p:cNvPicPr>
            <a:picLocks noChangeAspect="1" noChangeArrowheads="1"/>
          </p:cNvPicPr>
          <p:nvPr/>
        </p:nvPicPr>
        <p:blipFill rotWithShape="1">
          <a:blip r:embed="rId2">
            <a:extLst>
              <a:ext uri="{28A0092B-C50C-407E-A947-70E740481C1C}">
                <a14:useLocalDpi xmlns:a14="http://schemas.microsoft.com/office/drawing/2010/main" val="0"/>
              </a:ext>
            </a:extLst>
          </a:blip>
          <a:srcRect l="17689" r="15488"/>
          <a:stretch/>
        </p:blipFill>
        <p:spPr bwMode="auto">
          <a:xfrm>
            <a:off x="7164288" y="31494"/>
            <a:ext cx="1796391"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065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332656"/>
            <a:ext cx="5987008" cy="6192688"/>
          </a:xfrm>
        </p:spPr>
        <p:txBody>
          <a:bodyPr>
            <a:normAutofit fontScale="92500"/>
          </a:bodyPr>
          <a:lstStyle/>
          <a:p>
            <a:pPr marL="0" indent="0">
              <a:buNone/>
            </a:pPr>
            <a:r>
              <a:rPr lang="zh-TW" altLang="en-US" dirty="0"/>
              <a:t>在這一世紀，基督的教會在她極度的愚昧之中開始崇拜一個新的權柄。這個新的權柄當然就是有知識的人，有文化的人，特別是有科學知識的人。教</a:t>
            </a:r>
            <a:r>
              <a:rPr lang="zh-TW" altLang="en-US" dirty="0" smtClean="0"/>
              <a:t>會</a:t>
            </a:r>
            <a:r>
              <a:rPr lang="zh-CN" altLang="en-US" dirty="0" smtClean="0"/>
              <a:t>盡</a:t>
            </a:r>
            <a:r>
              <a:rPr lang="zh-TW" altLang="en-US" dirty="0" smtClean="0"/>
              <a:t>她</a:t>
            </a:r>
            <a:r>
              <a:rPr lang="zh-TW" altLang="en-US" dirty="0"/>
              <a:t>所能來討好這個新的權柄。絕對不可以得罪這個有學識的人。爲了取悅這個新的權柄，教會可以把聖經裏的東西扔掉。她扔掉了創世記的前三章，扔掉了許多的歷史，扔掉了神跡</a:t>
            </a:r>
            <a:r>
              <a:rPr lang="en-US" altLang="zh-TW" dirty="0"/>
              <a:t>……</a:t>
            </a:r>
            <a:r>
              <a:rPr lang="zh-TW" altLang="en-US" dirty="0"/>
              <a:t>任何東西她都情緣扔掉，為要討好這個新的權柄</a:t>
            </a:r>
            <a:r>
              <a:rPr lang="en-US" altLang="zh-TW" dirty="0"/>
              <a:t>——</a:t>
            </a:r>
            <a:r>
              <a:rPr lang="zh-TW" altLang="en-US" dirty="0"/>
              <a:t>就是有知識的人，有學識的人，講科學的人。</a:t>
            </a:r>
            <a:endParaRPr lang="zh-CN" altLang="en-US" dirty="0"/>
          </a:p>
        </p:txBody>
      </p:sp>
      <p:pic>
        <p:nvPicPr>
          <p:cNvPr id="4" name="Picture 2" descr="Listen to Dr. Martyn Lloyd-Jones Sermons - From the MLJ Archive Radio"/>
          <p:cNvPicPr>
            <a:picLocks noChangeAspect="1" noChangeArrowheads="1"/>
          </p:cNvPicPr>
          <p:nvPr/>
        </p:nvPicPr>
        <p:blipFill rotWithShape="1">
          <a:blip r:embed="rId2">
            <a:extLst>
              <a:ext uri="{28A0092B-C50C-407E-A947-70E740481C1C}">
                <a14:useLocalDpi xmlns:a14="http://schemas.microsoft.com/office/drawing/2010/main" val="0"/>
              </a:ext>
            </a:extLst>
          </a:blip>
          <a:srcRect l="17689" r="15488"/>
          <a:stretch/>
        </p:blipFill>
        <p:spPr bwMode="auto">
          <a:xfrm>
            <a:off x="6588224" y="260648"/>
            <a:ext cx="2245489" cy="252028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398974" y="2893406"/>
            <a:ext cx="2623987" cy="1200329"/>
          </a:xfrm>
          <a:prstGeom prst="rect">
            <a:avLst/>
          </a:prstGeom>
        </p:spPr>
        <p:txBody>
          <a:bodyPr wrap="none">
            <a:spAutoFit/>
          </a:bodyPr>
          <a:lstStyle/>
          <a:p>
            <a:pPr algn="ctr"/>
            <a:r>
              <a:rPr lang="en-US" altLang="zh-CN" sz="2400" dirty="0" err="1">
                <a:solidFill>
                  <a:schemeClr val="bg1"/>
                </a:solidFill>
              </a:rPr>
              <a:t>Martyn</a:t>
            </a:r>
            <a:r>
              <a:rPr lang="en-US" altLang="zh-CN" sz="2400" dirty="0">
                <a:solidFill>
                  <a:schemeClr val="bg1"/>
                </a:solidFill>
              </a:rPr>
              <a:t> </a:t>
            </a:r>
            <a:r>
              <a:rPr lang="en-US" altLang="zh-CN" sz="2400" dirty="0" smtClean="0">
                <a:solidFill>
                  <a:schemeClr val="bg1"/>
                </a:solidFill>
              </a:rPr>
              <a:t>Lloyd-Jones</a:t>
            </a:r>
          </a:p>
          <a:p>
            <a:pPr algn="ctr"/>
            <a:r>
              <a:rPr lang="zh-CN" altLang="en-US" sz="2400" dirty="0" smtClean="0">
                <a:solidFill>
                  <a:schemeClr val="bg1"/>
                </a:solidFill>
              </a:rPr>
              <a:t>鐘馬田</a:t>
            </a:r>
            <a:endParaRPr lang="en-US" altLang="zh-CN" sz="2400" dirty="0" smtClean="0">
              <a:solidFill>
                <a:schemeClr val="bg1"/>
              </a:solidFill>
            </a:endParaRPr>
          </a:p>
          <a:p>
            <a:pPr algn="ctr"/>
            <a:r>
              <a:rPr lang="en-US" altLang="zh-CN" sz="2400" dirty="0">
                <a:solidFill>
                  <a:schemeClr val="bg1"/>
                </a:solidFill>
              </a:rPr>
              <a:t>1969</a:t>
            </a:r>
            <a:r>
              <a:rPr lang="zh-CN" altLang="en-US" sz="2400" dirty="0">
                <a:solidFill>
                  <a:schemeClr val="bg1"/>
                </a:solidFill>
              </a:rPr>
              <a:t>年講道 </a:t>
            </a:r>
          </a:p>
        </p:txBody>
      </p:sp>
    </p:spTree>
    <p:extLst>
      <p:ext uri="{BB962C8B-B14F-4D97-AF65-F5344CB8AC3E}">
        <p14:creationId xmlns:p14="http://schemas.microsoft.com/office/powerpoint/2010/main" val="137301794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a:bodyPr>
          <a:lstStyle/>
          <a:p>
            <a:r>
              <a:rPr lang="zh-CN" altLang="en-US" sz="4800" b="1" u="sng" dirty="0" smtClean="0"/>
              <a:t>彼得後書</a:t>
            </a:r>
            <a:r>
              <a:rPr lang="en-US" altLang="zh-TW" sz="4800" b="1" u="sng" dirty="0" smtClean="0"/>
              <a:t>2:5 </a:t>
            </a:r>
            <a:r>
              <a:rPr lang="en-US" altLang="zh-TW" sz="4800" dirty="0"/>
              <a:t>“</a:t>
            </a:r>
            <a:r>
              <a:rPr lang="zh-TW" altLang="en-US" sz="4800" dirty="0"/>
              <a:t>神也沒有寬容上古的世代，曾叫</a:t>
            </a:r>
            <a:r>
              <a:rPr lang="zh-TW" altLang="en-US" sz="4800" dirty="0">
                <a:solidFill>
                  <a:srgbClr val="FFFF00"/>
                </a:solidFill>
              </a:rPr>
              <a:t>洪水</a:t>
            </a:r>
            <a:r>
              <a:rPr lang="zh-TW" altLang="en-US" sz="4800" dirty="0"/>
              <a:t>臨到那不敬虔的世代，卻保護了</a:t>
            </a:r>
            <a:r>
              <a:rPr lang="zh-TW" altLang="en-US" sz="4800" dirty="0">
                <a:solidFill>
                  <a:srgbClr val="FFFF00"/>
                </a:solidFill>
              </a:rPr>
              <a:t>傳義道的挪亞一家八口</a:t>
            </a:r>
            <a:r>
              <a:rPr lang="zh-TW" altLang="en-US" sz="4800" dirty="0"/>
              <a:t>。”</a:t>
            </a:r>
            <a:endParaRPr lang="zh-CN" altLang="en-US" sz="4800" dirty="0"/>
          </a:p>
        </p:txBody>
      </p:sp>
    </p:spTree>
    <p:extLst>
      <p:ext uri="{BB962C8B-B14F-4D97-AF65-F5344CB8AC3E}">
        <p14:creationId xmlns:p14="http://schemas.microsoft.com/office/powerpoint/2010/main" val="10805379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normAutofit/>
          </a:bodyPr>
          <a:lstStyle/>
          <a:p>
            <a:r>
              <a:rPr lang="zh-TW" altLang="en-US" sz="4400" dirty="0" smtClean="0"/>
              <a:t>你</a:t>
            </a:r>
            <a:r>
              <a:rPr lang="zh-TW" altLang="en-US" sz="4400" dirty="0"/>
              <a:t>要站在</a:t>
            </a:r>
            <a:r>
              <a:rPr lang="zh-TW" altLang="en-US" sz="4400" dirty="0">
                <a:solidFill>
                  <a:srgbClr val="FFFF00"/>
                </a:solidFill>
              </a:rPr>
              <a:t>全世界</a:t>
            </a:r>
            <a:r>
              <a:rPr lang="zh-TW" altLang="en-US" sz="4400" dirty="0"/>
              <a:t>這一邊，還是站在</a:t>
            </a:r>
            <a:r>
              <a:rPr lang="en-US" altLang="zh-TW" sz="4400" dirty="0">
                <a:solidFill>
                  <a:srgbClr val="FFFF00"/>
                </a:solidFill>
              </a:rPr>
              <a:t>8</a:t>
            </a:r>
            <a:r>
              <a:rPr lang="zh-TW" altLang="en-US" sz="4400" dirty="0">
                <a:solidFill>
                  <a:srgbClr val="FFFF00"/>
                </a:solidFill>
              </a:rPr>
              <a:t>個人</a:t>
            </a:r>
            <a:r>
              <a:rPr lang="zh-TW" altLang="en-US" sz="4400" dirty="0"/>
              <a:t>這一邊呢？</a:t>
            </a:r>
          </a:p>
          <a:p>
            <a:r>
              <a:rPr lang="zh-TW" altLang="en-US" sz="4400" dirty="0" smtClean="0"/>
              <a:t>你</a:t>
            </a:r>
            <a:r>
              <a:rPr lang="zh-TW" altLang="en-US" sz="4400" dirty="0"/>
              <a:t>要站在</a:t>
            </a:r>
            <a:r>
              <a:rPr lang="zh-TW" altLang="en-US" sz="4400" dirty="0">
                <a:solidFill>
                  <a:srgbClr val="FFFF00"/>
                </a:solidFill>
              </a:rPr>
              <a:t>人的智慧</a:t>
            </a:r>
            <a:r>
              <a:rPr lang="zh-TW" altLang="en-US" sz="4400" dirty="0"/>
              <a:t>這一邊，還是站在</a:t>
            </a:r>
            <a:r>
              <a:rPr lang="zh-TW" altLang="en-US" sz="4400" dirty="0">
                <a:solidFill>
                  <a:srgbClr val="FFFF00"/>
                </a:solidFill>
              </a:rPr>
              <a:t>神的智慧</a:t>
            </a:r>
            <a:r>
              <a:rPr lang="zh-TW" altLang="en-US" sz="4400" dirty="0"/>
              <a:t>這一邊呢</a:t>
            </a:r>
            <a:r>
              <a:rPr lang="en-US" altLang="zh-TW" sz="4400" dirty="0"/>
              <a:t>?</a:t>
            </a:r>
            <a:endParaRPr lang="zh-CN" altLang="en-US" sz="4400" dirty="0"/>
          </a:p>
        </p:txBody>
      </p:sp>
    </p:spTree>
    <p:extLst>
      <p:ext uri="{BB962C8B-B14F-4D97-AF65-F5344CB8AC3E}">
        <p14:creationId xmlns:p14="http://schemas.microsoft.com/office/powerpoint/2010/main" val="146715273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zh-CN" altLang="en-US" sz="6600" dirty="0" smtClean="0">
                <a:latin typeface="黑体" pitchFamily="49" charset="-122"/>
                <a:ea typeface="黑体" pitchFamily="49" charset="-122"/>
              </a:rPr>
              <a:t>聖經可靠嗎</a:t>
            </a:r>
            <a:r>
              <a:rPr lang="en-US" altLang="zh-CN" sz="6600" dirty="0" smtClean="0">
                <a:latin typeface="黑体" pitchFamily="49" charset="-122"/>
                <a:ea typeface="黑体" pitchFamily="49" charset="-122"/>
              </a:rPr>
              <a:t>?</a:t>
            </a:r>
            <a:endParaRPr lang="en-US" sz="6600" dirty="0">
              <a:solidFill>
                <a:schemeClr val="bg1"/>
              </a:solidFill>
              <a:latin typeface="黑体" pitchFamily="49" charset="-122"/>
              <a:ea typeface="黑体" pitchFamily="49" charset="-122"/>
            </a:endParaRPr>
          </a:p>
        </p:txBody>
      </p:sp>
      <p:sp>
        <p:nvSpPr>
          <p:cNvPr id="4" name="副标题 3"/>
          <p:cNvSpPr>
            <a:spLocks noGrp="1"/>
          </p:cNvSpPr>
          <p:nvPr>
            <p:ph type="subTitle" idx="1"/>
          </p:nvPr>
        </p:nvSpPr>
        <p:spPr/>
        <p:txBody>
          <a:bodyPr>
            <a:normAutofit/>
          </a:bodyPr>
          <a:lstStyle/>
          <a:p>
            <a:r>
              <a:rPr lang="zh-CN" altLang="en-US" sz="4400" dirty="0" smtClean="0">
                <a:solidFill>
                  <a:schemeClr val="bg1"/>
                </a:solidFill>
                <a:latin typeface="Times New Roman" pitchFamily="18" charset="0"/>
                <a:cs typeface="Times New Roman" pitchFamily="18" charset="0"/>
                <a:sym typeface="Wingdings"/>
              </a:rPr>
              <a:t></a:t>
            </a:r>
            <a:r>
              <a:rPr lang="zh-CN" altLang="en-US" sz="4400" dirty="0" smtClean="0">
                <a:solidFill>
                  <a:schemeClr val="bg1"/>
                </a:solidFill>
                <a:latin typeface="Times New Roman" pitchFamily="18" charset="0"/>
                <a:cs typeface="Times New Roman" pitchFamily="18" charset="0"/>
              </a:rPr>
              <a:t>地球</a:t>
            </a:r>
            <a:r>
              <a:rPr lang="zh-CN" altLang="en-US" sz="4400" dirty="0">
                <a:solidFill>
                  <a:schemeClr val="bg1"/>
                </a:solidFill>
                <a:latin typeface="Times New Roman" pitchFamily="18" charset="0"/>
                <a:cs typeface="Times New Roman" pitchFamily="18" charset="0"/>
              </a:rPr>
              <a:t>年齡</a:t>
            </a:r>
            <a:r>
              <a:rPr lang="zh-CN" altLang="en-US" sz="4400" dirty="0" smtClean="0">
                <a:solidFill>
                  <a:schemeClr val="bg1"/>
                </a:solidFill>
                <a:latin typeface="Times New Roman" pitchFamily="18" charset="0"/>
                <a:cs typeface="Times New Roman" pitchFamily="18" charset="0"/>
              </a:rPr>
              <a:t>篇</a:t>
            </a:r>
            <a:r>
              <a:rPr lang="zh-CN" altLang="en-US" sz="4400" dirty="0">
                <a:solidFill>
                  <a:schemeClr val="bg1"/>
                </a:solidFill>
                <a:latin typeface="Times New Roman" pitchFamily="18" charset="0"/>
                <a:cs typeface="Times New Roman" pitchFamily="18" charset="0"/>
                <a:sym typeface="Wingdings"/>
              </a:rPr>
              <a:t></a:t>
            </a:r>
            <a:endParaRPr lang="en-US" altLang="zh-CN" sz="4400"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04055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498178"/>
          </a:xfrm>
        </p:spPr>
        <p:txBody>
          <a:bodyPr>
            <a:normAutofit fontScale="90000"/>
          </a:bodyPr>
          <a:lstStyle/>
          <a:p>
            <a:r>
              <a:rPr lang="en-US" altLang="zh-CN" dirty="0" smtClean="0"/>
              <a:t>19</a:t>
            </a:r>
            <a:r>
              <a:rPr lang="zh-CN" altLang="en-US" dirty="0" smtClean="0"/>
              <a:t>世紀之後，基督徒開始</a:t>
            </a:r>
            <a:r>
              <a:rPr lang="zh-CN" altLang="en-US" dirty="0" smtClean="0">
                <a:solidFill>
                  <a:srgbClr val="FFFF00"/>
                </a:solidFill>
              </a:rPr>
              <a:t>抛棄</a:t>
            </a:r>
            <a:r>
              <a:rPr lang="zh-CN" altLang="en-US" dirty="0" smtClean="0"/>
              <a:t>聖經所啓示的</a:t>
            </a:r>
            <a:r>
              <a:rPr lang="zh-CN" altLang="en-US" dirty="0" smtClean="0">
                <a:solidFill>
                  <a:srgbClr val="FFFF00"/>
                </a:solidFill>
              </a:rPr>
              <a:t>清楚年份</a:t>
            </a:r>
            <a:r>
              <a:rPr lang="zh-CN" altLang="en-US" dirty="0"/>
              <a:t>，并</a:t>
            </a:r>
            <a:r>
              <a:rPr lang="zh-CN" altLang="en-US" dirty="0" smtClean="0"/>
              <a:t>試</a:t>
            </a:r>
            <a:r>
              <a:rPr lang="zh-CN" altLang="en-US" dirty="0"/>
              <a:t>圖把</a:t>
            </a:r>
            <a:r>
              <a:rPr lang="en-US" altLang="zh-CN" dirty="0"/>
              <a:t>46</a:t>
            </a:r>
            <a:r>
              <a:rPr lang="zh-CN" altLang="en-US" dirty="0"/>
              <a:t>億年塞進聖經當中去</a:t>
            </a:r>
          </a:p>
        </p:txBody>
      </p:sp>
      <p:sp>
        <p:nvSpPr>
          <p:cNvPr id="3" name="内容占位符 2"/>
          <p:cNvSpPr>
            <a:spLocks noGrp="1"/>
          </p:cNvSpPr>
          <p:nvPr>
            <p:ph idx="1"/>
          </p:nvPr>
        </p:nvSpPr>
        <p:spPr>
          <a:xfrm>
            <a:off x="457200" y="2204864"/>
            <a:ext cx="8229600" cy="3921299"/>
          </a:xfrm>
        </p:spPr>
        <p:txBody>
          <a:bodyPr/>
          <a:lstStyle/>
          <a:p>
            <a:r>
              <a:rPr lang="zh-CN" altLang="en-US" dirty="0" smtClean="0"/>
              <a:t>一日</a:t>
            </a:r>
            <a:r>
              <a:rPr lang="zh-CN" altLang="en-US" dirty="0"/>
              <a:t>千年</a:t>
            </a:r>
            <a:r>
              <a:rPr lang="zh-CN" altLang="en-US" dirty="0" smtClean="0"/>
              <a:t>論 </a:t>
            </a:r>
            <a:r>
              <a:rPr lang="en-US" altLang="zh-CN" dirty="0" smtClean="0"/>
              <a:t>Day </a:t>
            </a:r>
            <a:r>
              <a:rPr lang="en-US" altLang="zh-CN" dirty="0"/>
              <a:t>Age </a:t>
            </a:r>
            <a:r>
              <a:rPr lang="en-US" altLang="zh-CN" dirty="0" smtClean="0"/>
              <a:t>Theory</a:t>
            </a:r>
          </a:p>
          <a:p>
            <a:r>
              <a:rPr lang="zh-CN" altLang="en-US" dirty="0" smtClean="0"/>
              <a:t>間隙論 </a:t>
            </a:r>
            <a:r>
              <a:rPr lang="en-US" altLang="zh-CN" dirty="0"/>
              <a:t>Gap </a:t>
            </a:r>
            <a:r>
              <a:rPr lang="en-US" altLang="zh-CN" dirty="0" smtClean="0"/>
              <a:t>Theory</a:t>
            </a:r>
          </a:p>
          <a:p>
            <a:r>
              <a:rPr lang="zh-CN" altLang="en-US" dirty="0"/>
              <a:t>框架論 </a:t>
            </a:r>
            <a:r>
              <a:rPr lang="en-US" altLang="zh-CN" dirty="0" smtClean="0"/>
              <a:t>Framework Hypothesis</a:t>
            </a:r>
          </a:p>
          <a:p>
            <a:r>
              <a:rPr lang="zh-CN" altLang="en-US" dirty="0"/>
              <a:t>家</a:t>
            </a:r>
            <a:r>
              <a:rPr lang="zh-CN" altLang="en-US" dirty="0" smtClean="0"/>
              <a:t>譜間隙論 </a:t>
            </a:r>
            <a:r>
              <a:rPr lang="en-US" altLang="zh-CN" dirty="0"/>
              <a:t>Genealogy </a:t>
            </a:r>
            <a:r>
              <a:rPr lang="en-US" altLang="zh-CN" dirty="0" smtClean="0"/>
              <a:t>Gap</a:t>
            </a:r>
          </a:p>
          <a:p>
            <a:r>
              <a:rPr lang="zh-CN" altLang="en-US" dirty="0"/>
              <a:t>神造進化</a:t>
            </a:r>
            <a:r>
              <a:rPr lang="zh-CN" altLang="en-US" dirty="0" smtClean="0"/>
              <a:t>論 </a:t>
            </a:r>
            <a:r>
              <a:rPr lang="en-US" altLang="zh-CN" dirty="0" smtClean="0"/>
              <a:t>theistic evolution</a:t>
            </a:r>
          </a:p>
          <a:p>
            <a:r>
              <a:rPr lang="zh-CN" altLang="en-US" dirty="0"/>
              <a:t>漸變創造</a:t>
            </a:r>
            <a:r>
              <a:rPr lang="zh-CN" altLang="en-US" dirty="0" smtClean="0"/>
              <a:t>論 </a:t>
            </a:r>
            <a:r>
              <a:rPr lang="en-US" altLang="zh-CN" dirty="0" smtClean="0"/>
              <a:t>progressive creation</a:t>
            </a:r>
            <a:endParaRPr lang="zh-CN" altLang="en-US" dirty="0"/>
          </a:p>
        </p:txBody>
      </p:sp>
    </p:spTree>
    <p:extLst>
      <p:ext uri="{BB962C8B-B14F-4D97-AF65-F5344CB8AC3E}">
        <p14:creationId xmlns:p14="http://schemas.microsoft.com/office/powerpoint/2010/main" val="297499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essons from Mount St Helens - creation.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04"/>
            <a:ext cx="7505663" cy="5033433"/>
          </a:xfrm>
          <a:prstGeom prst="rect">
            <a:avLst/>
          </a:prstGeom>
          <a:noFill/>
          <a:extLst>
            <a:ext uri="{909E8E84-426E-40DD-AFC4-6F175D3DCCD1}">
              <a14:hiddenFill xmlns:a14="http://schemas.microsoft.com/office/drawing/2010/main">
                <a:solidFill>
                  <a:srgbClr val="FFFFFF"/>
                </a:solidFill>
              </a14:hiddenFill>
            </a:ext>
          </a:extLst>
        </p:spPr>
      </p:pic>
      <p:sp>
        <p:nvSpPr>
          <p:cNvPr id="5" name="右大括号 4"/>
          <p:cNvSpPr/>
          <p:nvPr/>
        </p:nvSpPr>
        <p:spPr>
          <a:xfrm>
            <a:off x="3959932" y="630496"/>
            <a:ext cx="504056" cy="1440160"/>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矩形 5"/>
          <p:cNvSpPr/>
          <p:nvPr/>
        </p:nvSpPr>
        <p:spPr>
          <a:xfrm>
            <a:off x="4608004" y="1088966"/>
            <a:ext cx="2475358" cy="523220"/>
          </a:xfrm>
          <a:prstGeom prst="rect">
            <a:avLst/>
          </a:prstGeom>
        </p:spPr>
        <p:txBody>
          <a:bodyPr wrap="none">
            <a:spAutoFit/>
          </a:bodyPr>
          <a:lstStyle/>
          <a:p>
            <a:r>
              <a:rPr lang="en-US" altLang="zh-CN" sz="2800" b="1" dirty="0" smtClean="0">
                <a:solidFill>
                  <a:srgbClr val="FF0000"/>
                </a:solidFill>
                <a:effectLst>
                  <a:glow rad="101600">
                    <a:schemeClr val="bg1">
                      <a:alpha val="60000"/>
                    </a:schemeClr>
                  </a:glow>
                  <a:outerShdw blurRad="38100" dist="38100" dir="2700000" algn="tl">
                    <a:srgbClr val="000000">
                      <a:alpha val="43137"/>
                    </a:srgbClr>
                  </a:outerShdw>
                </a:effectLst>
              </a:rPr>
              <a:t>140 </a:t>
            </a:r>
            <a:r>
              <a:rPr lang="zh-CN" altLang="en-US" sz="2800" b="1" dirty="0" smtClean="0">
                <a:solidFill>
                  <a:srgbClr val="FF0000"/>
                </a:solidFill>
                <a:effectLst>
                  <a:glow rad="101600">
                    <a:schemeClr val="bg1">
                      <a:alpha val="60000"/>
                    </a:schemeClr>
                  </a:glow>
                  <a:outerShdw blurRad="38100" dist="38100" dir="2700000" algn="tl">
                    <a:srgbClr val="000000">
                      <a:alpha val="43137"/>
                    </a:srgbClr>
                  </a:outerShdw>
                </a:effectLst>
              </a:rPr>
              <a:t>英尺</a:t>
            </a:r>
            <a:r>
              <a:rPr lang="en-US" altLang="zh-CN" sz="2800" b="1" dirty="0" smtClean="0">
                <a:solidFill>
                  <a:srgbClr val="FF0000"/>
                </a:solidFill>
                <a:effectLst>
                  <a:glow rad="101600">
                    <a:schemeClr val="bg1">
                      <a:alpha val="60000"/>
                    </a:schemeClr>
                  </a:glow>
                  <a:outerShdw blurRad="38100" dist="38100" dir="2700000" algn="tl">
                    <a:srgbClr val="000000">
                      <a:alpha val="43137"/>
                    </a:srgbClr>
                  </a:outerShdw>
                </a:effectLst>
              </a:rPr>
              <a:t>(43</a:t>
            </a:r>
            <a:r>
              <a:rPr lang="zh-CN" altLang="en-US" sz="2800" b="1" dirty="0" smtClean="0">
                <a:solidFill>
                  <a:srgbClr val="FF0000"/>
                </a:solidFill>
                <a:effectLst>
                  <a:glow rad="101600">
                    <a:schemeClr val="bg1">
                      <a:alpha val="60000"/>
                    </a:schemeClr>
                  </a:glow>
                  <a:outerShdw blurRad="38100" dist="38100" dir="2700000" algn="tl">
                    <a:srgbClr val="000000">
                      <a:alpha val="43137"/>
                    </a:srgbClr>
                  </a:outerShdw>
                </a:effectLst>
              </a:rPr>
              <a:t>米</a:t>
            </a:r>
            <a:r>
              <a:rPr lang="en-US" altLang="zh-CN" sz="2800" b="1" dirty="0" smtClean="0">
                <a:solidFill>
                  <a:srgbClr val="FF0000"/>
                </a:solidFill>
                <a:effectLst>
                  <a:glow rad="101600">
                    <a:schemeClr val="bg1">
                      <a:alpha val="60000"/>
                    </a:schemeClr>
                  </a:glow>
                  <a:outerShdw blurRad="38100" dist="38100" dir="2700000" algn="tl">
                    <a:srgbClr val="000000">
                      <a:alpha val="43137"/>
                    </a:srgbClr>
                  </a:outerShdw>
                </a:effectLst>
              </a:rPr>
              <a:t>)</a:t>
            </a:r>
            <a:endParaRPr lang="zh-CN" altLang="en-US" sz="2800" b="1" dirty="0">
              <a:solidFill>
                <a:srgbClr val="FF0000"/>
              </a:solidFill>
              <a:effectLst>
                <a:glow rad="101600">
                  <a:schemeClr val="bg1">
                    <a:alpha val="60000"/>
                  </a:schemeClr>
                </a:glow>
                <a:outerShdw blurRad="38100" dist="38100" dir="2700000" algn="tl">
                  <a:srgbClr val="000000">
                    <a:alpha val="43137"/>
                  </a:srgbClr>
                </a:outerShdw>
              </a:effectLst>
            </a:endParaRPr>
          </a:p>
        </p:txBody>
      </p:sp>
      <p:cxnSp>
        <p:nvCxnSpPr>
          <p:cNvPr id="7" name="直接箭头连接符 6"/>
          <p:cNvCxnSpPr/>
          <p:nvPr/>
        </p:nvCxnSpPr>
        <p:spPr>
          <a:xfrm flipH="1" flipV="1">
            <a:off x="3491880" y="3257787"/>
            <a:ext cx="1224136" cy="17121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16016" y="3257787"/>
            <a:ext cx="803425" cy="461665"/>
          </a:xfrm>
          <a:prstGeom prst="rect">
            <a:avLst/>
          </a:prstGeom>
        </p:spPr>
        <p:txBody>
          <a:bodyPr wrap="none">
            <a:spAutoFit/>
          </a:bodyPr>
          <a:lstStyle/>
          <a:p>
            <a:r>
              <a:rPr lang="zh-CN" altLang="en-US" sz="2400" b="1" dirty="0" smtClean="0">
                <a:solidFill>
                  <a:srgbClr val="FF0000"/>
                </a:solidFill>
                <a:effectLst>
                  <a:glow rad="101600">
                    <a:schemeClr val="bg1">
                      <a:alpha val="60000"/>
                    </a:schemeClr>
                  </a:glow>
                  <a:outerShdw blurRad="38100" dist="38100" dir="2700000" algn="tl">
                    <a:srgbClr val="000000">
                      <a:alpha val="43137"/>
                    </a:srgbClr>
                  </a:outerShdw>
                </a:effectLst>
              </a:rPr>
              <a:t>河流</a:t>
            </a:r>
            <a:endParaRPr lang="zh-CN" altLang="en-US" sz="2400" dirty="0"/>
          </a:p>
        </p:txBody>
      </p:sp>
      <p:sp>
        <p:nvSpPr>
          <p:cNvPr id="10" name="矩形 9"/>
          <p:cNvSpPr/>
          <p:nvPr/>
        </p:nvSpPr>
        <p:spPr>
          <a:xfrm>
            <a:off x="107504" y="5600856"/>
            <a:ext cx="6615447" cy="954107"/>
          </a:xfrm>
          <a:prstGeom prst="rect">
            <a:avLst/>
          </a:prstGeom>
        </p:spPr>
        <p:txBody>
          <a:bodyPr wrap="square">
            <a:spAutoFit/>
          </a:bodyPr>
          <a:lstStyle/>
          <a:p>
            <a:pPr marL="0" lvl="2"/>
            <a:r>
              <a:rPr lang="en-US" altLang="zh-CN" sz="2800" dirty="0" smtClean="0">
                <a:solidFill>
                  <a:schemeClr val="bg1"/>
                </a:solidFill>
              </a:rPr>
              <a:t>A. 10</a:t>
            </a:r>
            <a:r>
              <a:rPr lang="zh-CN" altLang="zh-CN" sz="2800" dirty="0" smtClean="0">
                <a:solidFill>
                  <a:schemeClr val="bg1"/>
                </a:solidFill>
              </a:rPr>
              <a:t>年</a:t>
            </a:r>
            <a:r>
              <a:rPr lang="en-US" altLang="zh-CN" sz="2800" dirty="0" smtClean="0">
                <a:solidFill>
                  <a:schemeClr val="bg1"/>
                </a:solidFill>
              </a:rPr>
              <a:t> 	B</a:t>
            </a:r>
            <a:r>
              <a:rPr lang="en-US" altLang="zh-CN" sz="2800" dirty="0">
                <a:solidFill>
                  <a:schemeClr val="bg1"/>
                </a:solidFill>
              </a:rPr>
              <a:t>. 1000</a:t>
            </a:r>
            <a:r>
              <a:rPr lang="zh-CN" altLang="zh-CN" sz="2800" dirty="0" smtClean="0">
                <a:solidFill>
                  <a:schemeClr val="bg1"/>
                </a:solidFill>
              </a:rPr>
              <a:t>年</a:t>
            </a:r>
            <a:endParaRPr lang="en-US" altLang="zh-CN" sz="2800" dirty="0" smtClean="0">
              <a:solidFill>
                <a:schemeClr val="bg1"/>
              </a:solidFill>
            </a:endParaRPr>
          </a:p>
          <a:p>
            <a:pPr marL="0" lvl="2"/>
            <a:r>
              <a:rPr lang="en-US" altLang="zh-CN" sz="2800" dirty="0" smtClean="0">
                <a:solidFill>
                  <a:schemeClr val="bg1"/>
                </a:solidFill>
              </a:rPr>
              <a:t>C</a:t>
            </a:r>
            <a:r>
              <a:rPr lang="en-US" altLang="zh-CN" sz="2800" dirty="0">
                <a:solidFill>
                  <a:schemeClr val="bg1"/>
                </a:solidFill>
              </a:rPr>
              <a:t>. </a:t>
            </a:r>
            <a:r>
              <a:rPr lang="en-US" altLang="zh-CN" sz="2800" dirty="0" smtClean="0">
                <a:solidFill>
                  <a:schemeClr val="bg1"/>
                </a:solidFill>
              </a:rPr>
              <a:t>100</a:t>
            </a:r>
            <a:r>
              <a:rPr lang="zh-CN" altLang="en-US" sz="2800" dirty="0">
                <a:solidFill>
                  <a:schemeClr val="bg1"/>
                </a:solidFill>
              </a:rPr>
              <a:t>萬</a:t>
            </a:r>
            <a:r>
              <a:rPr lang="zh-CN" altLang="zh-CN" sz="2800" dirty="0" smtClean="0">
                <a:solidFill>
                  <a:schemeClr val="bg1"/>
                </a:solidFill>
              </a:rPr>
              <a:t>年</a:t>
            </a:r>
            <a:r>
              <a:rPr lang="en-US" altLang="zh-CN" sz="2800" dirty="0">
                <a:solidFill>
                  <a:schemeClr val="bg1"/>
                </a:solidFill>
              </a:rPr>
              <a:t>	</a:t>
            </a:r>
            <a:r>
              <a:rPr lang="en-US" altLang="zh-CN" sz="2800" dirty="0" smtClean="0">
                <a:solidFill>
                  <a:schemeClr val="bg1"/>
                </a:solidFill>
              </a:rPr>
              <a:t>D</a:t>
            </a:r>
            <a:r>
              <a:rPr lang="en-US" altLang="zh-CN" sz="2800" dirty="0">
                <a:solidFill>
                  <a:schemeClr val="bg1"/>
                </a:solidFill>
              </a:rPr>
              <a:t>. </a:t>
            </a:r>
            <a:r>
              <a:rPr lang="en-US" altLang="zh-CN" sz="2800" dirty="0" smtClean="0">
                <a:solidFill>
                  <a:schemeClr val="bg1"/>
                </a:solidFill>
              </a:rPr>
              <a:t>1</a:t>
            </a:r>
            <a:r>
              <a:rPr lang="zh-CN" altLang="en-US" sz="2800" dirty="0" smtClean="0">
                <a:solidFill>
                  <a:schemeClr val="bg1"/>
                </a:solidFill>
              </a:rPr>
              <a:t>億年</a:t>
            </a:r>
            <a:r>
              <a:rPr lang="en-US" altLang="zh-CN" sz="2800" dirty="0">
                <a:solidFill>
                  <a:schemeClr val="bg1"/>
                </a:solidFill>
              </a:rPr>
              <a:t>	</a:t>
            </a:r>
            <a:r>
              <a:rPr lang="en-US" altLang="zh-CN" sz="2800" dirty="0" smtClean="0">
                <a:solidFill>
                  <a:schemeClr val="bg1"/>
                </a:solidFill>
              </a:rPr>
              <a:t>E</a:t>
            </a:r>
            <a:r>
              <a:rPr lang="en-US" altLang="zh-CN" sz="2800" dirty="0">
                <a:solidFill>
                  <a:schemeClr val="bg1"/>
                </a:solidFill>
              </a:rPr>
              <a:t>. </a:t>
            </a:r>
            <a:r>
              <a:rPr lang="en-US" altLang="zh-CN" sz="2800" dirty="0" smtClean="0">
                <a:solidFill>
                  <a:schemeClr val="bg1"/>
                </a:solidFill>
              </a:rPr>
              <a:t>10</a:t>
            </a:r>
            <a:r>
              <a:rPr lang="zh-CN" altLang="en-US" sz="2800" dirty="0">
                <a:solidFill>
                  <a:schemeClr val="bg1"/>
                </a:solidFill>
              </a:rPr>
              <a:t>億年</a:t>
            </a:r>
            <a:endParaRPr lang="zh-CN" altLang="zh-CN" dirty="0">
              <a:solidFill>
                <a:schemeClr val="bg1"/>
              </a:solidFill>
            </a:endParaRPr>
          </a:p>
        </p:txBody>
      </p:sp>
      <p:sp>
        <p:nvSpPr>
          <p:cNvPr id="12" name="矩形 11"/>
          <p:cNvSpPr/>
          <p:nvPr/>
        </p:nvSpPr>
        <p:spPr>
          <a:xfrm>
            <a:off x="0" y="5077636"/>
            <a:ext cx="6012161" cy="523220"/>
          </a:xfrm>
          <a:prstGeom prst="rect">
            <a:avLst/>
          </a:prstGeom>
        </p:spPr>
        <p:txBody>
          <a:bodyPr wrap="square">
            <a:spAutoFit/>
          </a:bodyPr>
          <a:lstStyle/>
          <a:p>
            <a:pPr marL="0" lvl="2"/>
            <a:r>
              <a:rPr lang="zh-TW" altLang="en-US" sz="2800" dirty="0">
                <a:solidFill>
                  <a:schemeClr val="bg1"/>
                </a:solidFill>
              </a:rPr>
              <a:t>你覺得這個峽谷的形成需要多少年？</a:t>
            </a:r>
            <a:endParaRPr lang="zh-CN" altLang="zh-CN" dirty="0">
              <a:solidFill>
                <a:schemeClr val="bg1"/>
              </a:solidFill>
            </a:endParaRPr>
          </a:p>
        </p:txBody>
      </p:sp>
    </p:spTree>
    <p:extLst>
      <p:ext uri="{BB962C8B-B14F-4D97-AF65-F5344CB8AC3E}">
        <p14:creationId xmlns:p14="http://schemas.microsoft.com/office/powerpoint/2010/main" val="281774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sting Lessons from Mount St. Helens | Answers in Gen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1121"/>
            <a:ext cx="4671534" cy="3114356"/>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457200" y="332656"/>
            <a:ext cx="8229600" cy="5793507"/>
          </a:xfrm>
        </p:spPr>
        <p:txBody>
          <a:bodyPr/>
          <a:lstStyle/>
          <a:p>
            <a:pPr marL="457200" lvl="2" indent="-457200"/>
            <a:r>
              <a:rPr lang="en-US" altLang="zh-TW" sz="2800" dirty="0">
                <a:solidFill>
                  <a:srgbClr val="FFFF00"/>
                </a:solidFill>
              </a:rPr>
              <a:t>24</a:t>
            </a:r>
            <a:r>
              <a:rPr lang="zh-CN" altLang="en-US" sz="2800" dirty="0">
                <a:solidFill>
                  <a:srgbClr val="FFFF00"/>
                </a:solidFill>
              </a:rPr>
              <a:t>小時之内</a:t>
            </a:r>
            <a:r>
              <a:rPr lang="zh-CN" altLang="en-US" sz="2800" dirty="0"/>
              <a:t>形成</a:t>
            </a:r>
            <a:endParaRPr lang="en-US" altLang="zh-CN" sz="2800" dirty="0"/>
          </a:p>
          <a:p>
            <a:pPr marL="457200" lvl="2" indent="-457200"/>
            <a:r>
              <a:rPr lang="zh-CN" altLang="en-US" sz="2800" dirty="0"/>
              <a:t>名叫</a:t>
            </a:r>
            <a:r>
              <a:rPr lang="en-US" altLang="zh-CN" sz="2800" dirty="0"/>
              <a:t>Little Grand Canyon (</a:t>
            </a:r>
            <a:r>
              <a:rPr lang="zh-CN" altLang="en-US" sz="2800" dirty="0"/>
              <a:t>小大峽谷</a:t>
            </a:r>
            <a:r>
              <a:rPr lang="en-US" altLang="zh-CN" sz="2800" dirty="0"/>
              <a:t>)</a:t>
            </a:r>
          </a:p>
          <a:p>
            <a:pPr marL="457200" lvl="2" indent="-457200"/>
            <a:r>
              <a:rPr lang="zh-CN" altLang="en-US" sz="2800" dirty="0" smtClean="0"/>
              <a:t>比例爲</a:t>
            </a:r>
            <a:r>
              <a:rPr lang="zh-CN" altLang="en-US" sz="2800" dirty="0" smtClean="0">
                <a:solidFill>
                  <a:srgbClr val="FFFF00"/>
                </a:solidFill>
              </a:rPr>
              <a:t>科羅拉多大峽谷</a:t>
            </a:r>
            <a:r>
              <a:rPr lang="en-US" altLang="zh-CN" sz="2800" dirty="0" smtClean="0">
                <a:solidFill>
                  <a:srgbClr val="FFFF00"/>
                </a:solidFill>
              </a:rPr>
              <a:t>Grand Canyon</a:t>
            </a:r>
            <a:r>
              <a:rPr lang="zh-CN" altLang="en-US" sz="2800" dirty="0" smtClean="0"/>
              <a:t>的</a:t>
            </a:r>
            <a:r>
              <a:rPr lang="en-US" altLang="zh-CN" sz="2800" dirty="0" smtClean="0"/>
              <a:t>1/40</a:t>
            </a:r>
          </a:p>
          <a:p>
            <a:pPr marL="457200" lvl="2" indent="-457200"/>
            <a:r>
              <a:rPr lang="zh-CN" altLang="en-US" sz="2800" dirty="0" smtClean="0"/>
              <a:t>位於華盛頓</a:t>
            </a:r>
            <a:r>
              <a:rPr lang="zh-CN" altLang="en-US" sz="2800" dirty="0"/>
              <a:t>州，</a:t>
            </a:r>
            <a:r>
              <a:rPr lang="zh-CN" altLang="en-US" sz="2800" dirty="0">
                <a:solidFill>
                  <a:srgbClr val="FFFF00"/>
                </a:solidFill>
              </a:rPr>
              <a:t>聖海</a:t>
            </a:r>
            <a:r>
              <a:rPr lang="zh-CN" altLang="en-US" sz="2800" dirty="0" smtClean="0">
                <a:solidFill>
                  <a:srgbClr val="FFFF00"/>
                </a:solidFill>
              </a:rPr>
              <a:t>倫山</a:t>
            </a:r>
            <a:r>
              <a:rPr lang="en-US" altLang="zh-CN" sz="2800" dirty="0" smtClean="0">
                <a:solidFill>
                  <a:srgbClr val="FFFF00"/>
                </a:solidFill>
              </a:rPr>
              <a:t>Mt</a:t>
            </a:r>
            <a:r>
              <a:rPr lang="en-US" altLang="zh-CN" sz="2800" dirty="0">
                <a:solidFill>
                  <a:srgbClr val="FFFF00"/>
                </a:solidFill>
              </a:rPr>
              <a:t>. St. </a:t>
            </a:r>
            <a:r>
              <a:rPr lang="en-US" altLang="zh-CN" sz="2800" dirty="0" smtClean="0">
                <a:solidFill>
                  <a:srgbClr val="FFFF00"/>
                </a:solidFill>
              </a:rPr>
              <a:t>Helens</a:t>
            </a:r>
            <a:r>
              <a:rPr lang="zh-CN" altLang="en-US" sz="2800" dirty="0" smtClean="0"/>
              <a:t>之下</a:t>
            </a:r>
            <a:endParaRPr lang="en-US" altLang="zh-CN" sz="2800" dirty="0" smtClean="0"/>
          </a:p>
          <a:p>
            <a:pPr marL="457200" lvl="2" indent="-457200"/>
            <a:r>
              <a:rPr lang="zh-CN" altLang="en-US" sz="2800" dirty="0" smtClean="0"/>
              <a:t>此峽谷在</a:t>
            </a:r>
            <a:r>
              <a:rPr lang="en-US" altLang="zh-CN" sz="2800" dirty="0" smtClean="0">
                <a:solidFill>
                  <a:srgbClr val="FFFF00"/>
                </a:solidFill>
              </a:rPr>
              <a:t>1982</a:t>
            </a:r>
            <a:r>
              <a:rPr lang="zh-CN" altLang="zh-CN" sz="2800" dirty="0">
                <a:solidFill>
                  <a:srgbClr val="FFFF00"/>
                </a:solidFill>
              </a:rPr>
              <a:t>年</a:t>
            </a:r>
            <a:r>
              <a:rPr lang="en-US" altLang="zh-CN" sz="2800" dirty="0">
                <a:solidFill>
                  <a:srgbClr val="FFFF00"/>
                </a:solidFill>
              </a:rPr>
              <a:t>3</a:t>
            </a:r>
            <a:r>
              <a:rPr lang="zh-CN" altLang="zh-CN" sz="2800" dirty="0">
                <a:solidFill>
                  <a:srgbClr val="FFFF00"/>
                </a:solidFill>
              </a:rPr>
              <a:t>月</a:t>
            </a:r>
            <a:r>
              <a:rPr lang="en-US" altLang="zh-CN" sz="2800" dirty="0">
                <a:solidFill>
                  <a:srgbClr val="FFFF00"/>
                </a:solidFill>
              </a:rPr>
              <a:t>19</a:t>
            </a:r>
            <a:r>
              <a:rPr lang="zh-CN" altLang="zh-CN" sz="2800" dirty="0" smtClean="0">
                <a:solidFill>
                  <a:srgbClr val="FFFF00"/>
                </a:solidFill>
              </a:rPr>
              <a:t>日</a:t>
            </a:r>
            <a:r>
              <a:rPr lang="zh-CN" altLang="en-US" sz="2800" dirty="0" smtClean="0"/>
              <a:t>由火山噴發的泥石流，在一天之内衝刷而成，並留下小河</a:t>
            </a:r>
            <a:endParaRPr lang="en-US" altLang="zh-CN" sz="2800" dirty="0"/>
          </a:p>
          <a:p>
            <a:endParaRPr lang="zh-CN" altLang="en-US" dirty="0"/>
          </a:p>
        </p:txBody>
      </p:sp>
      <p:pic>
        <p:nvPicPr>
          <p:cNvPr id="4" name="Picture 4" descr="Lessons from Mount St Helens - creation.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743644"/>
            <a:ext cx="4644008" cy="311435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303240" y="6476145"/>
            <a:ext cx="6840760" cy="369332"/>
          </a:xfrm>
          <a:prstGeom prst="rect">
            <a:avLst/>
          </a:prstGeom>
        </p:spPr>
        <p:txBody>
          <a:bodyPr wrap="square">
            <a:spAutoFit/>
          </a:bodyPr>
          <a:lstStyle/>
          <a:p>
            <a:r>
              <a:rPr lang="en-US" altLang="zh-CN" dirty="0">
                <a:solidFill>
                  <a:schemeClr val="bg1"/>
                </a:solidFill>
              </a:rPr>
              <a:t>Morris, J. and Austin, S., </a:t>
            </a:r>
            <a:r>
              <a:rPr lang="en-US" altLang="zh-CN" i="1" dirty="0">
                <a:solidFill>
                  <a:schemeClr val="bg1"/>
                </a:solidFill>
              </a:rPr>
              <a:t>Footprints in the Ash</a:t>
            </a:r>
            <a:r>
              <a:rPr lang="en-US" altLang="zh-CN" dirty="0">
                <a:solidFill>
                  <a:schemeClr val="bg1"/>
                </a:solidFill>
              </a:rPr>
              <a:t>, Master Books, 2009</a:t>
            </a:r>
            <a:endParaRPr lang="zh-CN" altLang="en-US" dirty="0">
              <a:solidFill>
                <a:schemeClr val="bg1"/>
              </a:solidFill>
            </a:endParaRPr>
          </a:p>
        </p:txBody>
      </p:sp>
    </p:spTree>
    <p:extLst>
      <p:ext uri="{BB962C8B-B14F-4D97-AF65-F5344CB8AC3E}">
        <p14:creationId xmlns:p14="http://schemas.microsoft.com/office/powerpoint/2010/main" val="326891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 Day Commercial River Trips - Grand Canyon National Park (U.S. National  Park Service)"/>
          <p:cNvPicPr>
            <a:picLocks noChangeAspect="1" noChangeArrowheads="1"/>
          </p:cNvPicPr>
          <p:nvPr/>
        </p:nvPicPr>
        <p:blipFill rotWithShape="1">
          <a:blip r:embed="rId2">
            <a:extLst>
              <a:ext uri="{28A0092B-C50C-407E-A947-70E740481C1C}">
                <a14:useLocalDpi xmlns:a14="http://schemas.microsoft.com/office/drawing/2010/main" val="0"/>
              </a:ext>
            </a:extLst>
          </a:blip>
          <a:srcRect l="28669"/>
          <a:stretch/>
        </p:blipFill>
        <p:spPr bwMode="auto">
          <a:xfrm>
            <a:off x="0" y="1292365"/>
            <a:ext cx="9144000" cy="556563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39552" y="6460050"/>
            <a:ext cx="1620688" cy="369332"/>
          </a:xfrm>
          <a:prstGeom prst="rect">
            <a:avLst/>
          </a:prstGeom>
        </p:spPr>
        <p:txBody>
          <a:bodyPr wrap="square">
            <a:spAutoFit/>
          </a:bodyPr>
          <a:lstStyle/>
          <a:p>
            <a:r>
              <a:rPr lang="en-US" altLang="zh-CN" dirty="0" smtClean="0">
                <a:solidFill>
                  <a:schemeClr val="bg1"/>
                </a:solidFill>
              </a:rPr>
              <a:t>Credit: NPS</a:t>
            </a:r>
            <a:endParaRPr lang="zh-CN" altLang="en-US" dirty="0">
              <a:solidFill>
                <a:schemeClr val="bg1"/>
              </a:solidFill>
            </a:endParaRPr>
          </a:p>
        </p:txBody>
      </p:sp>
      <p:sp>
        <p:nvSpPr>
          <p:cNvPr id="2" name="矩形 1"/>
          <p:cNvSpPr/>
          <p:nvPr/>
        </p:nvSpPr>
        <p:spPr>
          <a:xfrm>
            <a:off x="45160" y="476672"/>
            <a:ext cx="6058646" cy="646331"/>
          </a:xfrm>
          <a:prstGeom prst="rect">
            <a:avLst/>
          </a:prstGeom>
        </p:spPr>
        <p:txBody>
          <a:bodyPr wrap="none">
            <a:spAutoFit/>
          </a:bodyPr>
          <a:lstStyle/>
          <a:p>
            <a:pPr algn="ctr"/>
            <a:r>
              <a:rPr lang="zh-CN" altLang="en-US" sz="3600" dirty="0">
                <a:solidFill>
                  <a:schemeClr val="bg1"/>
                </a:solidFill>
              </a:rPr>
              <a:t>科羅拉多大峽谷</a:t>
            </a:r>
            <a:r>
              <a:rPr lang="en-US" altLang="zh-CN" sz="3600" dirty="0">
                <a:solidFill>
                  <a:schemeClr val="bg1"/>
                </a:solidFill>
              </a:rPr>
              <a:t>Grand Canyon</a:t>
            </a:r>
            <a:endParaRPr lang="zh-CN" altLang="en-US" sz="3600" dirty="0">
              <a:solidFill>
                <a:schemeClr val="bg1"/>
              </a:solidFill>
            </a:endParaRPr>
          </a:p>
        </p:txBody>
      </p:sp>
    </p:spTree>
    <p:extLst>
      <p:ext uri="{BB962C8B-B14F-4D97-AF65-F5344CB8AC3E}">
        <p14:creationId xmlns:p14="http://schemas.microsoft.com/office/powerpoint/2010/main" val="2858511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a:t>在一切問題上</a:t>
            </a:r>
            <a:r>
              <a:rPr lang="en-US" altLang="zh-TW" dirty="0"/>
              <a:t>(</a:t>
            </a:r>
            <a:r>
              <a:rPr lang="zh-TW" altLang="en-US" dirty="0"/>
              <a:t>包括地球年</a:t>
            </a:r>
            <a:r>
              <a:rPr lang="zh-TW" altLang="en-US" dirty="0" smtClean="0"/>
              <a:t>齡</a:t>
            </a:r>
            <a:r>
              <a:rPr lang="en-US" altLang="zh-TW" dirty="0" smtClean="0"/>
              <a:t>)</a:t>
            </a:r>
            <a:r>
              <a:rPr lang="zh-TW" altLang="en-US" dirty="0" smtClean="0"/>
              <a:t>絕</a:t>
            </a:r>
            <a:r>
              <a:rPr lang="zh-TW" altLang="en-US" dirty="0"/>
              <a:t>不要因為人的</a:t>
            </a:r>
            <a:r>
              <a:rPr lang="zh-TW" altLang="en-US" dirty="0" smtClean="0"/>
              <a:t>智慧</a:t>
            </a:r>
            <a:r>
              <a:rPr lang="zh-CN" altLang="en-US" dirty="0" smtClean="0"/>
              <a:t>，</a:t>
            </a:r>
            <a:r>
              <a:rPr lang="zh-TW" altLang="en-US" dirty="0" smtClean="0"/>
              <a:t>去</a:t>
            </a:r>
            <a:r>
              <a:rPr lang="zh-TW" altLang="en-US" dirty="0"/>
              <a:t>懷疑神的智慧</a:t>
            </a:r>
            <a:endParaRPr lang="zh-CN" altLang="en-US" dirty="0"/>
          </a:p>
        </p:txBody>
      </p:sp>
      <p:sp>
        <p:nvSpPr>
          <p:cNvPr id="3" name="内容占位符 2"/>
          <p:cNvSpPr>
            <a:spLocks noGrp="1"/>
          </p:cNvSpPr>
          <p:nvPr>
            <p:ph idx="1"/>
          </p:nvPr>
        </p:nvSpPr>
        <p:spPr>
          <a:xfrm>
            <a:off x="457200" y="1988840"/>
            <a:ext cx="8229600" cy="4137323"/>
          </a:xfrm>
        </p:spPr>
        <p:txBody>
          <a:bodyPr/>
          <a:lstStyle/>
          <a:p>
            <a:r>
              <a:rPr lang="zh-CN" altLang="en-US" dirty="0" smtClean="0"/>
              <a:t>基督徒</a:t>
            </a:r>
            <a:r>
              <a:rPr lang="zh-CN" altLang="en-US" dirty="0"/>
              <a:t>是否可以相信</a:t>
            </a:r>
            <a:r>
              <a:rPr lang="en-US" altLang="zh-CN" dirty="0"/>
              <a:t>46</a:t>
            </a:r>
            <a:r>
              <a:rPr lang="zh-CN" altLang="en-US" dirty="0"/>
              <a:t>億年的地球歷史？</a:t>
            </a:r>
          </a:p>
          <a:p>
            <a:r>
              <a:rPr lang="zh-CN" altLang="en-US" dirty="0" smtClean="0"/>
              <a:t>聖</a:t>
            </a:r>
            <a:r>
              <a:rPr lang="zh-CN" altLang="en-US" dirty="0"/>
              <a:t>經是否允許</a:t>
            </a:r>
            <a:r>
              <a:rPr lang="en-US" altLang="zh-CN" dirty="0"/>
              <a:t>46</a:t>
            </a:r>
            <a:r>
              <a:rPr lang="zh-CN" altLang="en-US" dirty="0"/>
              <a:t>億年的地球歷史？</a:t>
            </a:r>
          </a:p>
          <a:p>
            <a:r>
              <a:rPr lang="zh-CN" altLang="en-US" dirty="0"/>
              <a:t>碳</a:t>
            </a:r>
            <a:r>
              <a:rPr lang="en-US" altLang="zh-CN" dirty="0" smtClean="0"/>
              <a:t>14</a:t>
            </a:r>
            <a:r>
              <a:rPr lang="zh-CN" altLang="en-US" dirty="0" smtClean="0"/>
              <a:t>和氬</a:t>
            </a:r>
            <a:r>
              <a:rPr lang="zh-CN" altLang="en-US" dirty="0"/>
              <a:t>氬</a:t>
            </a:r>
            <a:r>
              <a:rPr lang="zh-CN" altLang="en-US" dirty="0" smtClean="0"/>
              <a:t>放射性</a:t>
            </a:r>
            <a:r>
              <a:rPr lang="zh-CN" altLang="en-US" dirty="0"/>
              <a:t>年齡測定法</a:t>
            </a:r>
          </a:p>
        </p:txBody>
      </p:sp>
    </p:spTree>
    <p:extLst>
      <p:ext uri="{BB962C8B-B14F-4D97-AF65-F5344CB8AC3E}">
        <p14:creationId xmlns:p14="http://schemas.microsoft.com/office/powerpoint/2010/main" val="3855680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a:t>在一切問題上</a:t>
            </a:r>
            <a:r>
              <a:rPr lang="en-US" altLang="zh-TW" dirty="0"/>
              <a:t>(</a:t>
            </a:r>
            <a:r>
              <a:rPr lang="zh-TW" altLang="en-US" dirty="0"/>
              <a:t>包括地球年</a:t>
            </a:r>
            <a:r>
              <a:rPr lang="zh-TW" altLang="en-US" dirty="0" smtClean="0"/>
              <a:t>齡</a:t>
            </a:r>
            <a:r>
              <a:rPr lang="en-US" altLang="zh-TW" dirty="0" smtClean="0"/>
              <a:t>)</a:t>
            </a:r>
            <a:r>
              <a:rPr lang="zh-TW" altLang="en-US" dirty="0" smtClean="0"/>
              <a:t>絕</a:t>
            </a:r>
            <a:r>
              <a:rPr lang="zh-TW" altLang="en-US" dirty="0"/>
              <a:t>不要因為人的</a:t>
            </a:r>
            <a:r>
              <a:rPr lang="zh-TW" altLang="en-US" dirty="0" smtClean="0"/>
              <a:t>智慧</a:t>
            </a:r>
            <a:r>
              <a:rPr lang="zh-CN" altLang="en-US" dirty="0" smtClean="0"/>
              <a:t>，</a:t>
            </a:r>
            <a:r>
              <a:rPr lang="zh-TW" altLang="en-US" dirty="0" smtClean="0"/>
              <a:t>去</a:t>
            </a:r>
            <a:r>
              <a:rPr lang="zh-TW" altLang="en-US" dirty="0"/>
              <a:t>懷疑神的智慧</a:t>
            </a:r>
            <a:endParaRPr lang="zh-CN" altLang="en-US" dirty="0"/>
          </a:p>
        </p:txBody>
      </p:sp>
      <p:sp>
        <p:nvSpPr>
          <p:cNvPr id="3" name="内容占位符 2"/>
          <p:cNvSpPr>
            <a:spLocks noGrp="1"/>
          </p:cNvSpPr>
          <p:nvPr>
            <p:ph idx="1"/>
          </p:nvPr>
        </p:nvSpPr>
        <p:spPr>
          <a:xfrm>
            <a:off x="457200" y="1988840"/>
            <a:ext cx="8229600" cy="4137323"/>
          </a:xfrm>
        </p:spPr>
        <p:txBody>
          <a:bodyPr/>
          <a:lstStyle/>
          <a:p>
            <a:r>
              <a:rPr lang="zh-CN" altLang="en-US" dirty="0" smtClean="0">
                <a:solidFill>
                  <a:srgbClr val="FFFF00"/>
                </a:solidFill>
              </a:rPr>
              <a:t>基督徒</a:t>
            </a:r>
            <a:r>
              <a:rPr lang="zh-CN" altLang="en-US" dirty="0">
                <a:solidFill>
                  <a:srgbClr val="FFFF00"/>
                </a:solidFill>
              </a:rPr>
              <a:t>是否可以相信</a:t>
            </a:r>
            <a:r>
              <a:rPr lang="en-US" altLang="zh-CN" dirty="0">
                <a:solidFill>
                  <a:srgbClr val="FFFF00"/>
                </a:solidFill>
              </a:rPr>
              <a:t>46</a:t>
            </a:r>
            <a:r>
              <a:rPr lang="zh-CN" altLang="en-US" dirty="0">
                <a:solidFill>
                  <a:srgbClr val="FFFF00"/>
                </a:solidFill>
              </a:rPr>
              <a:t>億年的地球歷史？</a:t>
            </a:r>
          </a:p>
          <a:p>
            <a:r>
              <a:rPr lang="zh-CN" altLang="en-US" dirty="0" smtClean="0"/>
              <a:t>聖</a:t>
            </a:r>
            <a:r>
              <a:rPr lang="zh-CN" altLang="en-US" dirty="0"/>
              <a:t>經是否允許</a:t>
            </a:r>
            <a:r>
              <a:rPr lang="en-US" altLang="zh-CN" dirty="0"/>
              <a:t>46</a:t>
            </a:r>
            <a:r>
              <a:rPr lang="zh-CN" altLang="en-US" dirty="0"/>
              <a:t>億年的地球歷史？</a:t>
            </a:r>
          </a:p>
          <a:p>
            <a:r>
              <a:rPr lang="zh-CN" altLang="en-US" dirty="0"/>
              <a:t>碳</a:t>
            </a:r>
            <a:r>
              <a:rPr lang="en-US" altLang="zh-CN" dirty="0" smtClean="0"/>
              <a:t>14</a:t>
            </a:r>
            <a:r>
              <a:rPr lang="zh-CN" altLang="en-US" dirty="0" smtClean="0"/>
              <a:t>和氬</a:t>
            </a:r>
            <a:r>
              <a:rPr lang="zh-CN" altLang="en-US" dirty="0"/>
              <a:t>氬</a:t>
            </a:r>
            <a:r>
              <a:rPr lang="zh-CN" altLang="en-US" dirty="0" smtClean="0"/>
              <a:t>放射性</a:t>
            </a:r>
            <a:r>
              <a:rPr lang="zh-CN" altLang="en-US" dirty="0"/>
              <a:t>年齡測定法</a:t>
            </a:r>
          </a:p>
        </p:txBody>
      </p:sp>
    </p:spTree>
    <p:extLst>
      <p:ext uri="{BB962C8B-B14F-4D97-AF65-F5344CB8AC3E}">
        <p14:creationId xmlns:p14="http://schemas.microsoft.com/office/powerpoint/2010/main" val="70352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基督徒是否可以相信</a:t>
            </a:r>
            <a:r>
              <a:rPr lang="en-US" altLang="zh-CN" dirty="0"/>
              <a:t>46</a:t>
            </a:r>
            <a:r>
              <a:rPr lang="zh-CN" altLang="en-US" dirty="0"/>
              <a:t>億年的地球歷史</a:t>
            </a:r>
            <a:r>
              <a:rPr lang="zh-CN" altLang="en-US" dirty="0" smtClean="0"/>
              <a:t>？</a:t>
            </a:r>
            <a:endParaRPr lang="zh-CN" altLang="en-US" dirty="0"/>
          </a:p>
        </p:txBody>
      </p:sp>
      <p:sp>
        <p:nvSpPr>
          <p:cNvPr id="3" name="内容占位符 2"/>
          <p:cNvSpPr>
            <a:spLocks noGrp="1"/>
          </p:cNvSpPr>
          <p:nvPr>
            <p:ph idx="1"/>
          </p:nvPr>
        </p:nvSpPr>
        <p:spPr/>
        <p:txBody>
          <a:bodyPr>
            <a:normAutofit/>
          </a:bodyPr>
          <a:lstStyle/>
          <a:p>
            <a:r>
              <a:rPr lang="en-US" altLang="zh-CN" sz="3600" dirty="0"/>
              <a:t>What matters is the Rock of Ages, not the ages of </a:t>
            </a:r>
            <a:r>
              <a:rPr lang="en-US" altLang="zh-CN" sz="3600" dirty="0" smtClean="0"/>
              <a:t>rocks </a:t>
            </a:r>
          </a:p>
          <a:p>
            <a:r>
              <a:rPr lang="en-US" altLang="zh-CN" sz="3600" dirty="0" smtClean="0"/>
              <a:t>(</a:t>
            </a:r>
            <a:r>
              <a:rPr lang="zh-CN" altLang="en-US" sz="3600" dirty="0" smtClean="0"/>
              <a:t>大意：</a:t>
            </a:r>
            <a:r>
              <a:rPr lang="zh-TW" altLang="en-US" sz="3600" dirty="0"/>
              <a:t>千古</a:t>
            </a:r>
            <a:r>
              <a:rPr lang="zh-TW" altLang="en-US" sz="3600" dirty="0" smtClean="0"/>
              <a:t>磐石</a:t>
            </a:r>
            <a:r>
              <a:rPr lang="zh-CN" altLang="en-US" sz="3600" dirty="0" smtClean="0"/>
              <a:t>才</a:t>
            </a:r>
            <a:r>
              <a:rPr lang="zh-TW" altLang="en-US" sz="3600" dirty="0" smtClean="0"/>
              <a:t>重要，</a:t>
            </a:r>
            <a:r>
              <a:rPr lang="zh-TW" altLang="en-US" sz="3600" dirty="0"/>
              <a:t>石頭的年</a:t>
            </a:r>
            <a:r>
              <a:rPr lang="zh-TW" altLang="en-US" sz="3600" dirty="0" smtClean="0"/>
              <a:t>齡不重要</a:t>
            </a:r>
            <a:r>
              <a:rPr lang="en-US" altLang="zh-CN" sz="3600" dirty="0" smtClean="0"/>
              <a:t>)</a:t>
            </a:r>
          </a:p>
          <a:p>
            <a:r>
              <a:rPr lang="zh-TW" altLang="en-US" sz="3600" dirty="0"/>
              <a:t>如果基督徒相信地球</a:t>
            </a:r>
            <a:r>
              <a:rPr lang="en-US" altLang="zh-TW" sz="3600" dirty="0"/>
              <a:t>46</a:t>
            </a:r>
            <a:r>
              <a:rPr lang="zh-TW" altLang="en-US" sz="3600" dirty="0"/>
              <a:t>億年會有什麼影響？</a:t>
            </a:r>
            <a:endParaRPr lang="zh-CN" altLang="en-US" sz="3600" dirty="0"/>
          </a:p>
        </p:txBody>
      </p:sp>
    </p:spTree>
    <p:extLst>
      <p:ext uri="{BB962C8B-B14F-4D97-AF65-F5344CB8AC3E}">
        <p14:creationId xmlns:p14="http://schemas.microsoft.com/office/powerpoint/2010/main" val="242324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smtClean="0"/>
              <a:t>基督徒</a:t>
            </a:r>
            <a:r>
              <a:rPr lang="zh-TW" altLang="en-US" dirty="0"/>
              <a:t>相信地球</a:t>
            </a:r>
            <a:r>
              <a:rPr lang="en-US" altLang="zh-TW" dirty="0"/>
              <a:t>46</a:t>
            </a:r>
            <a:r>
              <a:rPr lang="zh-TW" altLang="en-US" dirty="0"/>
              <a:t>億</a:t>
            </a:r>
            <a:r>
              <a:rPr lang="zh-TW" altLang="en-US" dirty="0" smtClean="0"/>
              <a:t>年</a:t>
            </a:r>
            <a:r>
              <a:rPr lang="zh-CN" altLang="en-US" dirty="0" smtClean="0"/>
              <a:t>的</a:t>
            </a:r>
            <a:r>
              <a:rPr lang="en-US" altLang="zh-CN" dirty="0" smtClean="0"/>
              <a:t>5</a:t>
            </a:r>
            <a:r>
              <a:rPr lang="zh-CN" altLang="en-US" dirty="0" smtClean="0"/>
              <a:t>個</a:t>
            </a:r>
            <a:r>
              <a:rPr lang="zh-TW" altLang="en-US" dirty="0" smtClean="0"/>
              <a:t>影響</a:t>
            </a:r>
            <a:endParaRPr lang="zh-CN" altLang="en-US" dirty="0"/>
          </a:p>
        </p:txBody>
      </p:sp>
      <p:sp>
        <p:nvSpPr>
          <p:cNvPr id="3" name="内容占位符 2"/>
          <p:cNvSpPr>
            <a:spLocks noGrp="1"/>
          </p:cNvSpPr>
          <p:nvPr>
            <p:ph idx="1"/>
          </p:nvPr>
        </p:nvSpPr>
        <p:spPr/>
        <p:txBody>
          <a:bodyPr>
            <a:normAutofit/>
          </a:bodyPr>
          <a:lstStyle/>
          <a:p>
            <a:r>
              <a:rPr lang="zh-CN" altLang="en-US" sz="3600" dirty="0" smtClean="0"/>
              <a:t>亞當犯罪</a:t>
            </a:r>
            <a:r>
              <a:rPr lang="zh-CN" altLang="en-US" sz="3600" dirty="0"/>
              <a:t>之前就有死亡</a:t>
            </a:r>
          </a:p>
          <a:p>
            <a:r>
              <a:rPr lang="zh-CN" altLang="en-US" sz="3600" dirty="0" smtClean="0"/>
              <a:t>對</a:t>
            </a:r>
            <a:r>
              <a:rPr lang="zh-CN" altLang="en-US" sz="3600" dirty="0"/>
              <a:t>神的良善的質疑</a:t>
            </a:r>
          </a:p>
          <a:p>
            <a:r>
              <a:rPr lang="zh-CN" altLang="en-US" sz="3600" dirty="0" smtClean="0"/>
              <a:t>對</a:t>
            </a:r>
            <a:r>
              <a:rPr lang="zh-CN" altLang="en-US" sz="3600" dirty="0"/>
              <a:t>神的誠實的質疑</a:t>
            </a:r>
          </a:p>
          <a:p>
            <a:r>
              <a:rPr lang="zh-CN" altLang="en-US" sz="3600" dirty="0" smtClean="0"/>
              <a:t>顛</a:t>
            </a:r>
            <a:r>
              <a:rPr lang="zh-CN" altLang="en-US" sz="3600" dirty="0"/>
              <a:t>倒的釋經學</a:t>
            </a:r>
          </a:p>
          <a:p>
            <a:r>
              <a:rPr lang="zh-CN" altLang="en-US" sz="3600" dirty="0" smtClean="0"/>
              <a:t>對</a:t>
            </a:r>
            <a:r>
              <a:rPr lang="zh-CN" altLang="en-US" sz="3600" dirty="0"/>
              <a:t>聖經確定性的質疑</a:t>
            </a:r>
          </a:p>
        </p:txBody>
      </p:sp>
    </p:spTree>
    <p:extLst>
      <p:ext uri="{BB962C8B-B14F-4D97-AF65-F5344CB8AC3E}">
        <p14:creationId xmlns:p14="http://schemas.microsoft.com/office/powerpoint/2010/main" val="3550368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箭头连接符 4"/>
          <p:cNvCxnSpPr/>
          <p:nvPr/>
        </p:nvCxnSpPr>
        <p:spPr>
          <a:xfrm>
            <a:off x="971600" y="2276872"/>
            <a:ext cx="720080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0" y="-12184"/>
            <a:ext cx="1988045" cy="1384995"/>
          </a:xfrm>
          <a:prstGeom prst="rect">
            <a:avLst/>
          </a:prstGeom>
        </p:spPr>
        <p:txBody>
          <a:bodyPr wrap="none">
            <a:spAutoFit/>
          </a:bodyPr>
          <a:lstStyle/>
          <a:p>
            <a:pPr algn="ctr"/>
            <a:r>
              <a:rPr lang="en-US" altLang="zh-CN" sz="2800" dirty="0" smtClean="0">
                <a:solidFill>
                  <a:srgbClr val="FFFF00"/>
                </a:solidFill>
                <a:effectLst>
                  <a:outerShdw blurRad="38100" dist="38100" dir="2700000" algn="tl">
                    <a:srgbClr val="000000">
                      <a:alpha val="43137"/>
                    </a:srgbClr>
                  </a:outerShdw>
                </a:effectLst>
              </a:rPr>
              <a:t>138</a:t>
            </a:r>
            <a:r>
              <a:rPr lang="zh-CN" altLang="en-US" sz="2800" dirty="0" smtClean="0">
                <a:solidFill>
                  <a:srgbClr val="FFFF00"/>
                </a:solidFill>
                <a:effectLst>
                  <a:outerShdw blurRad="38100" dist="38100" dir="2700000" algn="tl">
                    <a:srgbClr val="000000">
                      <a:alpha val="43137"/>
                    </a:srgbClr>
                  </a:outerShdw>
                </a:effectLst>
              </a:rPr>
              <a:t>億年前</a:t>
            </a:r>
            <a:endParaRPr lang="en-US" altLang="zh-CN" sz="2800" dirty="0" smtClean="0">
              <a:solidFill>
                <a:srgbClr val="FFFF00"/>
              </a:solidFill>
              <a:effectLst>
                <a:outerShdw blurRad="38100" dist="38100" dir="2700000" algn="tl">
                  <a:srgbClr val="000000">
                    <a:alpha val="43137"/>
                  </a:srgbClr>
                </a:outerShdw>
              </a:effectLst>
            </a:endParaRPr>
          </a:p>
          <a:p>
            <a:pPr algn="ctr"/>
            <a:r>
              <a:rPr lang="zh-CN" altLang="en-US" sz="2800" dirty="0" smtClean="0">
                <a:solidFill>
                  <a:schemeClr val="bg1"/>
                </a:solidFill>
                <a:effectLst>
                  <a:outerShdw blurRad="38100" dist="38100" dir="2700000" algn="tl">
                    <a:srgbClr val="000000">
                      <a:alpha val="43137"/>
                    </a:srgbClr>
                  </a:outerShdw>
                </a:effectLst>
              </a:rPr>
              <a:t>宇宙大爆炸</a:t>
            </a:r>
            <a:endParaRPr lang="en-US" altLang="zh-CN" sz="2800" dirty="0" smtClean="0">
              <a:solidFill>
                <a:schemeClr val="bg1"/>
              </a:solidFill>
              <a:effectLst>
                <a:outerShdw blurRad="38100" dist="38100" dir="2700000" algn="tl">
                  <a:srgbClr val="000000">
                    <a:alpha val="43137"/>
                  </a:srgbClr>
                </a:outerShdw>
              </a:effectLst>
            </a:endParaRPr>
          </a:p>
          <a:p>
            <a:pPr algn="ctr"/>
            <a:r>
              <a:rPr lang="en-US" altLang="zh-CN" sz="2800" dirty="0" smtClean="0">
                <a:solidFill>
                  <a:schemeClr val="bg1"/>
                </a:solidFill>
                <a:effectLst>
                  <a:outerShdw blurRad="38100" dist="38100" dir="2700000" algn="tl">
                    <a:srgbClr val="000000">
                      <a:alpha val="43137"/>
                    </a:srgbClr>
                  </a:outerShdw>
                </a:effectLst>
              </a:rPr>
              <a:t>Big Bang</a:t>
            </a:r>
            <a:endParaRPr lang="zh-CN" altLang="en-US" sz="2800" dirty="0">
              <a:solidFill>
                <a:schemeClr val="bg1"/>
              </a:solidFill>
              <a:effectLst>
                <a:outerShdw blurRad="38100" dist="38100" dir="2700000" algn="tl">
                  <a:srgbClr val="000000">
                    <a:alpha val="43137"/>
                  </a:srgbClr>
                </a:outerShdw>
              </a:effectLst>
            </a:endParaRPr>
          </a:p>
        </p:txBody>
      </p:sp>
      <p:cxnSp>
        <p:nvCxnSpPr>
          <p:cNvPr id="9" name="直接连接符 8"/>
          <p:cNvCxnSpPr>
            <a:stCxn id="7" idx="2"/>
          </p:cNvCxnSpPr>
          <p:nvPr/>
        </p:nvCxnSpPr>
        <p:spPr>
          <a:xfrm>
            <a:off x="994023" y="1372811"/>
            <a:ext cx="0" cy="9040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237765" y="-24368"/>
            <a:ext cx="1632178" cy="954107"/>
          </a:xfrm>
          <a:prstGeom prst="rect">
            <a:avLst/>
          </a:prstGeom>
        </p:spPr>
        <p:txBody>
          <a:bodyPr wrap="none">
            <a:spAutoFit/>
          </a:bodyPr>
          <a:lstStyle/>
          <a:p>
            <a:pPr algn="ctr"/>
            <a:r>
              <a:rPr lang="en-US" altLang="zh-CN" sz="2800" dirty="0" smtClean="0">
                <a:solidFill>
                  <a:srgbClr val="FFFF00"/>
                </a:solidFill>
                <a:effectLst>
                  <a:outerShdw blurRad="38100" dist="38100" dir="2700000" algn="tl">
                    <a:srgbClr val="000000">
                      <a:alpha val="43137"/>
                    </a:srgbClr>
                  </a:outerShdw>
                </a:effectLst>
              </a:rPr>
              <a:t>46</a:t>
            </a:r>
            <a:r>
              <a:rPr lang="zh-CN" altLang="en-US" sz="2800" dirty="0" smtClean="0">
                <a:solidFill>
                  <a:srgbClr val="FFFF00"/>
                </a:solidFill>
                <a:effectLst>
                  <a:outerShdw blurRad="38100" dist="38100" dir="2700000" algn="tl">
                    <a:srgbClr val="000000">
                      <a:alpha val="43137"/>
                    </a:srgbClr>
                  </a:outerShdw>
                </a:effectLst>
              </a:rPr>
              <a:t>億年前</a:t>
            </a:r>
            <a:endParaRPr lang="en-US" altLang="zh-CN" sz="2800" dirty="0" smtClean="0">
              <a:solidFill>
                <a:srgbClr val="FFFF00"/>
              </a:solidFill>
              <a:effectLst>
                <a:outerShdw blurRad="38100" dist="38100" dir="2700000" algn="tl">
                  <a:srgbClr val="000000">
                    <a:alpha val="43137"/>
                  </a:srgbClr>
                </a:outerShdw>
              </a:effectLst>
            </a:endParaRPr>
          </a:p>
          <a:p>
            <a:pPr algn="ctr"/>
            <a:r>
              <a:rPr lang="zh-CN" altLang="en-US" sz="2800" dirty="0" smtClean="0">
                <a:solidFill>
                  <a:schemeClr val="bg1"/>
                </a:solidFill>
                <a:effectLst>
                  <a:outerShdw blurRad="38100" dist="38100" dir="2700000" algn="tl">
                    <a:srgbClr val="000000">
                      <a:alpha val="43137"/>
                    </a:srgbClr>
                  </a:outerShdw>
                </a:effectLst>
              </a:rPr>
              <a:t>地球形成</a:t>
            </a:r>
            <a:endParaRPr lang="en-US" altLang="zh-CN" sz="2800" dirty="0" smtClean="0">
              <a:solidFill>
                <a:schemeClr val="bg1"/>
              </a:solidFill>
              <a:effectLst>
                <a:outerShdw blurRad="38100" dist="38100" dir="2700000" algn="tl">
                  <a:srgbClr val="000000">
                    <a:alpha val="43137"/>
                  </a:srgbClr>
                </a:outerShdw>
              </a:effectLst>
            </a:endParaRPr>
          </a:p>
        </p:txBody>
      </p:sp>
      <p:cxnSp>
        <p:nvCxnSpPr>
          <p:cNvPr id="11" name="直接连接符 10"/>
          <p:cNvCxnSpPr>
            <a:stCxn id="10" idx="2"/>
          </p:cNvCxnSpPr>
          <p:nvPr/>
        </p:nvCxnSpPr>
        <p:spPr>
          <a:xfrm>
            <a:off x="4053854" y="929739"/>
            <a:ext cx="1" cy="134713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7" name="Picture 3" descr="F:\Preaching\Creation\Age of Earth\Pictures\foss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093" y="2778120"/>
            <a:ext cx="3416424" cy="3850256"/>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4910444" y="-24368"/>
            <a:ext cx="1627369" cy="954107"/>
          </a:xfrm>
          <a:prstGeom prst="rect">
            <a:avLst/>
          </a:prstGeom>
        </p:spPr>
        <p:txBody>
          <a:bodyPr wrap="none">
            <a:spAutoFit/>
          </a:bodyPr>
          <a:lstStyle/>
          <a:p>
            <a:pPr algn="ctr"/>
            <a:r>
              <a:rPr lang="zh-CN" altLang="en-US" sz="2800" dirty="0" smtClean="0">
                <a:solidFill>
                  <a:schemeClr val="bg1"/>
                </a:solidFill>
                <a:effectLst>
                  <a:outerShdw blurRad="38100" dist="38100" dir="2700000" algn="tl">
                    <a:srgbClr val="000000">
                      <a:alpha val="43137"/>
                    </a:srgbClr>
                  </a:outerShdw>
                </a:effectLst>
              </a:rPr>
              <a:t>几億年前</a:t>
            </a:r>
            <a:endParaRPr lang="en-US" altLang="zh-CN" sz="2800" dirty="0" smtClean="0">
              <a:solidFill>
                <a:schemeClr val="bg1"/>
              </a:solidFill>
              <a:effectLst>
                <a:outerShdw blurRad="38100" dist="38100" dir="2700000" algn="tl">
                  <a:srgbClr val="000000">
                    <a:alpha val="43137"/>
                  </a:srgbClr>
                </a:outerShdw>
              </a:effectLst>
            </a:endParaRPr>
          </a:p>
          <a:p>
            <a:pPr algn="ctr"/>
            <a:r>
              <a:rPr lang="zh-CN" altLang="en-US" sz="2800" dirty="0" smtClean="0">
                <a:solidFill>
                  <a:schemeClr val="bg1"/>
                </a:solidFill>
                <a:effectLst>
                  <a:outerShdw blurRad="38100" dist="38100" dir="2700000" algn="tl">
                    <a:srgbClr val="000000">
                      <a:alpha val="43137"/>
                    </a:srgbClr>
                  </a:outerShdw>
                </a:effectLst>
              </a:rPr>
              <a:t>生命出現</a:t>
            </a:r>
            <a:endParaRPr lang="en-US" altLang="zh-CN" sz="2800" dirty="0" smtClean="0">
              <a:solidFill>
                <a:schemeClr val="bg1"/>
              </a:solidFill>
              <a:effectLst>
                <a:outerShdw blurRad="38100" dist="38100" dir="2700000" algn="tl">
                  <a:srgbClr val="000000">
                    <a:alpha val="43137"/>
                  </a:srgbClr>
                </a:outerShdw>
              </a:effectLst>
            </a:endParaRPr>
          </a:p>
        </p:txBody>
      </p:sp>
      <p:cxnSp>
        <p:nvCxnSpPr>
          <p:cNvPr id="18" name="直接连接符 17"/>
          <p:cNvCxnSpPr>
            <a:stCxn id="17" idx="2"/>
          </p:cNvCxnSpPr>
          <p:nvPr/>
        </p:nvCxnSpPr>
        <p:spPr>
          <a:xfrm flipH="1">
            <a:off x="5724128" y="929739"/>
            <a:ext cx="1" cy="18511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274748" y="6259044"/>
            <a:ext cx="1190390" cy="369332"/>
          </a:xfrm>
          <a:prstGeom prst="rect">
            <a:avLst/>
          </a:prstGeom>
        </p:spPr>
        <p:txBody>
          <a:bodyPr wrap="none">
            <a:spAutoFit/>
          </a:bodyPr>
          <a:lstStyle/>
          <a:p>
            <a:r>
              <a:rPr lang="en-US" altLang="zh-CN" dirty="0" smtClean="0">
                <a:solidFill>
                  <a:schemeClr val="bg1"/>
                </a:solidFill>
                <a:effectLst>
                  <a:outerShdw blurRad="38100" dist="38100" dir="2700000" algn="tl">
                    <a:srgbClr val="000000">
                      <a:alpha val="43137"/>
                    </a:srgbClr>
                  </a:outerShdw>
                </a:effectLst>
              </a:rPr>
              <a:t>Credit: ICR</a:t>
            </a:r>
            <a:endParaRPr lang="zh-CN" altLang="en-US" dirty="0"/>
          </a:p>
        </p:txBody>
      </p:sp>
      <p:sp>
        <p:nvSpPr>
          <p:cNvPr id="25" name="矩形 24"/>
          <p:cNvSpPr/>
          <p:nvPr/>
        </p:nvSpPr>
        <p:spPr>
          <a:xfrm>
            <a:off x="6559517" y="-24368"/>
            <a:ext cx="1810111" cy="954107"/>
          </a:xfrm>
          <a:prstGeom prst="rect">
            <a:avLst/>
          </a:prstGeom>
        </p:spPr>
        <p:txBody>
          <a:bodyPr wrap="none">
            <a:spAutoFit/>
          </a:bodyPr>
          <a:lstStyle/>
          <a:p>
            <a:pPr algn="ctr"/>
            <a:r>
              <a:rPr lang="en-US" altLang="zh-CN" sz="2800" dirty="0" smtClean="0">
                <a:solidFill>
                  <a:schemeClr val="bg1"/>
                </a:solidFill>
                <a:effectLst>
                  <a:outerShdw blurRad="38100" dist="38100" dir="2700000" algn="tl">
                    <a:srgbClr val="000000">
                      <a:alpha val="43137"/>
                    </a:srgbClr>
                  </a:outerShdw>
                </a:effectLst>
              </a:rPr>
              <a:t>700</a:t>
            </a:r>
            <a:r>
              <a:rPr lang="zh-CN" altLang="en-US" sz="2800" dirty="0" smtClean="0">
                <a:solidFill>
                  <a:schemeClr val="bg1"/>
                </a:solidFill>
                <a:effectLst>
                  <a:outerShdw blurRad="38100" dist="38100" dir="2700000" algn="tl">
                    <a:srgbClr val="000000">
                      <a:alpha val="43137"/>
                    </a:srgbClr>
                  </a:outerShdw>
                </a:effectLst>
              </a:rPr>
              <a:t>萬年前</a:t>
            </a:r>
            <a:endParaRPr lang="en-US" altLang="zh-CN" sz="2800" dirty="0" smtClean="0">
              <a:solidFill>
                <a:schemeClr val="bg1"/>
              </a:solidFill>
              <a:effectLst>
                <a:outerShdw blurRad="38100" dist="38100" dir="2700000" algn="tl">
                  <a:srgbClr val="000000">
                    <a:alpha val="43137"/>
                  </a:srgbClr>
                </a:outerShdw>
              </a:effectLst>
            </a:endParaRPr>
          </a:p>
          <a:p>
            <a:pPr algn="ctr"/>
            <a:r>
              <a:rPr lang="zh-CN" altLang="en-US" sz="2800" dirty="0" smtClean="0">
                <a:solidFill>
                  <a:schemeClr val="bg1"/>
                </a:solidFill>
                <a:effectLst>
                  <a:outerShdw blurRad="38100" dist="38100" dir="2700000" algn="tl">
                    <a:srgbClr val="000000">
                      <a:alpha val="43137"/>
                    </a:srgbClr>
                  </a:outerShdw>
                </a:effectLst>
              </a:rPr>
              <a:t>人類出現</a:t>
            </a:r>
            <a:endParaRPr lang="en-US" altLang="zh-CN" sz="2800" dirty="0" smtClean="0">
              <a:solidFill>
                <a:schemeClr val="bg1"/>
              </a:solidFill>
              <a:effectLst>
                <a:outerShdw blurRad="38100" dist="38100" dir="2700000" algn="tl">
                  <a:srgbClr val="000000">
                    <a:alpha val="43137"/>
                  </a:srgbClr>
                </a:outerShdw>
              </a:effectLst>
            </a:endParaRPr>
          </a:p>
        </p:txBody>
      </p:sp>
      <p:cxnSp>
        <p:nvCxnSpPr>
          <p:cNvPr id="26" name="直接连接符 25"/>
          <p:cNvCxnSpPr/>
          <p:nvPr/>
        </p:nvCxnSpPr>
        <p:spPr>
          <a:xfrm flipH="1">
            <a:off x="7464573" y="929739"/>
            <a:ext cx="1" cy="134713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0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fade">
                                      <p:cBhvr>
                                        <p:cTn id="29" dur="500"/>
                                        <p:tgtEl>
                                          <p:spTgt spid="10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22"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smtClean="0"/>
              <a:t>基督徒</a:t>
            </a:r>
            <a:r>
              <a:rPr lang="zh-TW" altLang="en-US" dirty="0"/>
              <a:t>相信地球</a:t>
            </a:r>
            <a:r>
              <a:rPr lang="en-US" altLang="zh-TW" dirty="0"/>
              <a:t>46</a:t>
            </a:r>
            <a:r>
              <a:rPr lang="zh-TW" altLang="en-US" dirty="0"/>
              <a:t>億</a:t>
            </a:r>
            <a:r>
              <a:rPr lang="zh-TW" altLang="en-US" dirty="0" smtClean="0"/>
              <a:t>年</a:t>
            </a:r>
            <a:r>
              <a:rPr lang="zh-CN" altLang="en-US" dirty="0" smtClean="0"/>
              <a:t>的</a:t>
            </a:r>
            <a:r>
              <a:rPr lang="en-US" altLang="zh-CN" dirty="0" smtClean="0"/>
              <a:t>5</a:t>
            </a:r>
            <a:r>
              <a:rPr lang="zh-CN" altLang="en-US" dirty="0" smtClean="0"/>
              <a:t>個</a:t>
            </a:r>
            <a:r>
              <a:rPr lang="zh-TW" altLang="en-US" dirty="0" smtClean="0"/>
              <a:t>影響</a:t>
            </a:r>
            <a:endParaRPr lang="zh-CN" altLang="en-US" dirty="0"/>
          </a:p>
        </p:txBody>
      </p:sp>
      <p:sp>
        <p:nvSpPr>
          <p:cNvPr id="3" name="内容占位符 2"/>
          <p:cNvSpPr>
            <a:spLocks noGrp="1"/>
          </p:cNvSpPr>
          <p:nvPr>
            <p:ph idx="1"/>
          </p:nvPr>
        </p:nvSpPr>
        <p:spPr/>
        <p:txBody>
          <a:bodyPr>
            <a:normAutofit/>
          </a:bodyPr>
          <a:lstStyle/>
          <a:p>
            <a:r>
              <a:rPr lang="zh-CN" altLang="en-US" sz="3600" dirty="0" smtClean="0">
                <a:solidFill>
                  <a:srgbClr val="FFFF00"/>
                </a:solidFill>
              </a:rPr>
              <a:t>亞當犯罪</a:t>
            </a:r>
            <a:r>
              <a:rPr lang="zh-CN" altLang="en-US" sz="3600" dirty="0">
                <a:solidFill>
                  <a:srgbClr val="FFFF00"/>
                </a:solidFill>
              </a:rPr>
              <a:t>之前就有死亡</a:t>
            </a:r>
          </a:p>
          <a:p>
            <a:r>
              <a:rPr lang="zh-CN" altLang="en-US" sz="3600" dirty="0" smtClean="0"/>
              <a:t>對</a:t>
            </a:r>
            <a:r>
              <a:rPr lang="zh-CN" altLang="en-US" sz="3600" dirty="0"/>
              <a:t>神的良善的質疑</a:t>
            </a:r>
          </a:p>
          <a:p>
            <a:r>
              <a:rPr lang="zh-CN" altLang="en-US" sz="3600" dirty="0" smtClean="0"/>
              <a:t>對</a:t>
            </a:r>
            <a:r>
              <a:rPr lang="zh-CN" altLang="en-US" sz="3600" dirty="0"/>
              <a:t>神的誠實的質疑</a:t>
            </a:r>
          </a:p>
          <a:p>
            <a:r>
              <a:rPr lang="zh-CN" altLang="en-US" sz="3600" dirty="0" smtClean="0"/>
              <a:t>顛</a:t>
            </a:r>
            <a:r>
              <a:rPr lang="zh-CN" altLang="en-US" sz="3600" dirty="0"/>
              <a:t>倒的釋經學</a:t>
            </a:r>
          </a:p>
          <a:p>
            <a:r>
              <a:rPr lang="zh-CN" altLang="en-US" sz="3600" dirty="0" smtClean="0"/>
              <a:t>對</a:t>
            </a:r>
            <a:r>
              <a:rPr lang="zh-CN" altLang="en-US" sz="3600" dirty="0"/>
              <a:t>聖經確定性的質疑</a:t>
            </a:r>
          </a:p>
        </p:txBody>
      </p:sp>
    </p:spTree>
    <p:extLst>
      <p:ext uri="{BB962C8B-B14F-4D97-AF65-F5344CB8AC3E}">
        <p14:creationId xmlns:p14="http://schemas.microsoft.com/office/powerpoint/2010/main" val="3870780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亞當犯罪之前就有</a:t>
            </a:r>
            <a:r>
              <a:rPr lang="zh-CN" altLang="en-US" dirty="0" smtClean="0"/>
              <a:t>死亡</a:t>
            </a:r>
            <a:endParaRPr lang="zh-CN" altLang="en-US" dirty="0"/>
          </a:p>
        </p:txBody>
      </p:sp>
      <p:sp>
        <p:nvSpPr>
          <p:cNvPr id="3" name="内容占位符 2"/>
          <p:cNvSpPr>
            <a:spLocks noGrp="1"/>
          </p:cNvSpPr>
          <p:nvPr>
            <p:ph idx="1"/>
          </p:nvPr>
        </p:nvSpPr>
        <p:spPr/>
        <p:txBody>
          <a:bodyPr>
            <a:normAutofit/>
          </a:bodyPr>
          <a:lstStyle/>
          <a:p>
            <a:r>
              <a:rPr lang="zh-CN" altLang="en-US" sz="3600" b="1" u="sng" dirty="0" smtClean="0"/>
              <a:t>羅馬書</a:t>
            </a:r>
            <a:r>
              <a:rPr lang="en-US" altLang="zh-TW" sz="3600" b="1" u="sng" dirty="0" smtClean="0"/>
              <a:t>5:12</a:t>
            </a:r>
            <a:r>
              <a:rPr lang="en-US" altLang="zh-TW" sz="3600" dirty="0" smtClean="0"/>
              <a:t> </a:t>
            </a:r>
            <a:r>
              <a:rPr lang="zh-CN" altLang="en-US" sz="3600" dirty="0" smtClean="0"/>
              <a:t>“</a:t>
            </a:r>
            <a:r>
              <a:rPr lang="zh-TW" altLang="en-US" sz="3600" dirty="0" smtClean="0"/>
              <a:t>這</a:t>
            </a:r>
            <a:r>
              <a:rPr lang="zh-TW" altLang="en-US" sz="3600" dirty="0"/>
              <a:t>就如罪是從一人入了世界，</a:t>
            </a:r>
            <a:r>
              <a:rPr lang="zh-TW" altLang="en-US" sz="3600" dirty="0">
                <a:solidFill>
                  <a:srgbClr val="FFFF00"/>
                </a:solidFill>
              </a:rPr>
              <a:t>死又是從罪來的</a:t>
            </a:r>
            <a:r>
              <a:rPr lang="zh-TW" altLang="en-US" sz="3600" dirty="0"/>
              <a:t>，於是死就臨到眾人，因為眾人都犯了罪”</a:t>
            </a:r>
            <a:endParaRPr lang="zh-CN" altLang="en-US" sz="3600" dirty="0"/>
          </a:p>
        </p:txBody>
      </p:sp>
      <p:cxnSp>
        <p:nvCxnSpPr>
          <p:cNvPr id="4" name="直接箭头连接符 3"/>
          <p:cNvCxnSpPr/>
          <p:nvPr/>
        </p:nvCxnSpPr>
        <p:spPr>
          <a:xfrm>
            <a:off x="1385462" y="5703037"/>
            <a:ext cx="61206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940189" y="3980652"/>
            <a:ext cx="1826141" cy="584775"/>
          </a:xfrm>
          <a:prstGeom prst="rect">
            <a:avLst/>
          </a:prstGeom>
        </p:spPr>
        <p:txBody>
          <a:bodyPr wrap="none">
            <a:spAutoFit/>
          </a:bodyPr>
          <a:lstStyle/>
          <a:p>
            <a:r>
              <a:rPr lang="zh-CN" altLang="en-US" sz="3200" dirty="0">
                <a:solidFill>
                  <a:schemeClr val="bg1"/>
                </a:solidFill>
              </a:rPr>
              <a:t>亞當犯罪</a:t>
            </a:r>
          </a:p>
        </p:txBody>
      </p:sp>
      <p:cxnSp>
        <p:nvCxnSpPr>
          <p:cNvPr id="6" name="直接连接符 5"/>
          <p:cNvCxnSpPr>
            <a:stCxn id="5" idx="2"/>
          </p:cNvCxnSpPr>
          <p:nvPr/>
        </p:nvCxnSpPr>
        <p:spPr>
          <a:xfrm>
            <a:off x="4853260" y="4565427"/>
            <a:ext cx="0" cy="113761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5849959" y="4623792"/>
            <a:ext cx="1005403" cy="584775"/>
          </a:xfrm>
          <a:prstGeom prst="rect">
            <a:avLst/>
          </a:prstGeom>
          <a:ln>
            <a:solidFill>
              <a:srgbClr val="FFFF00"/>
            </a:solidFill>
            <a:prstDash val="sysDot"/>
          </a:ln>
        </p:spPr>
        <p:txBody>
          <a:bodyPr wrap="none">
            <a:spAutoFit/>
          </a:bodyPr>
          <a:lstStyle/>
          <a:p>
            <a:r>
              <a:rPr lang="zh-CN" altLang="en-US" sz="3200" dirty="0" smtClean="0">
                <a:solidFill>
                  <a:srgbClr val="FFFF00"/>
                </a:solidFill>
              </a:rPr>
              <a:t>死亡</a:t>
            </a:r>
            <a:endParaRPr lang="zh-CN" altLang="en-US" sz="3200" dirty="0">
              <a:solidFill>
                <a:srgbClr val="FFFF00"/>
              </a:solidFill>
            </a:endParaRPr>
          </a:p>
        </p:txBody>
      </p:sp>
      <p:cxnSp>
        <p:nvCxnSpPr>
          <p:cNvPr id="8" name="直接箭头连接符 7"/>
          <p:cNvCxnSpPr/>
          <p:nvPr/>
        </p:nvCxnSpPr>
        <p:spPr>
          <a:xfrm flipH="1">
            <a:off x="5057871" y="5042009"/>
            <a:ext cx="852475" cy="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6786062" y="5013641"/>
            <a:ext cx="792088" cy="1250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57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箭头连接符 4"/>
          <p:cNvCxnSpPr/>
          <p:nvPr/>
        </p:nvCxnSpPr>
        <p:spPr>
          <a:xfrm>
            <a:off x="971600" y="2276872"/>
            <a:ext cx="720080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0" y="-12184"/>
            <a:ext cx="1988045" cy="1384995"/>
          </a:xfrm>
          <a:prstGeom prst="rect">
            <a:avLst/>
          </a:prstGeom>
        </p:spPr>
        <p:txBody>
          <a:bodyPr wrap="none">
            <a:spAutoFit/>
          </a:bodyPr>
          <a:lstStyle/>
          <a:p>
            <a:pPr algn="ctr"/>
            <a:r>
              <a:rPr lang="en-US" altLang="zh-CN" sz="2800" dirty="0" smtClean="0">
                <a:solidFill>
                  <a:srgbClr val="FFFF00"/>
                </a:solidFill>
                <a:effectLst>
                  <a:outerShdw blurRad="38100" dist="38100" dir="2700000" algn="tl">
                    <a:srgbClr val="000000">
                      <a:alpha val="43137"/>
                    </a:srgbClr>
                  </a:outerShdw>
                </a:effectLst>
              </a:rPr>
              <a:t>138</a:t>
            </a:r>
            <a:r>
              <a:rPr lang="zh-CN" altLang="en-US" sz="2800" dirty="0" smtClean="0">
                <a:solidFill>
                  <a:srgbClr val="FFFF00"/>
                </a:solidFill>
                <a:effectLst>
                  <a:outerShdw blurRad="38100" dist="38100" dir="2700000" algn="tl">
                    <a:srgbClr val="000000">
                      <a:alpha val="43137"/>
                    </a:srgbClr>
                  </a:outerShdw>
                </a:effectLst>
              </a:rPr>
              <a:t>億年前</a:t>
            </a:r>
            <a:endParaRPr lang="en-US" altLang="zh-CN" sz="2800" dirty="0" smtClean="0">
              <a:solidFill>
                <a:srgbClr val="FFFF00"/>
              </a:solidFill>
              <a:effectLst>
                <a:outerShdw blurRad="38100" dist="38100" dir="2700000" algn="tl">
                  <a:srgbClr val="000000">
                    <a:alpha val="43137"/>
                  </a:srgbClr>
                </a:outerShdw>
              </a:effectLst>
            </a:endParaRPr>
          </a:p>
          <a:p>
            <a:pPr algn="ctr"/>
            <a:r>
              <a:rPr lang="zh-CN" altLang="en-US" sz="2800" dirty="0" smtClean="0">
                <a:solidFill>
                  <a:schemeClr val="bg1"/>
                </a:solidFill>
                <a:effectLst>
                  <a:outerShdw blurRad="38100" dist="38100" dir="2700000" algn="tl">
                    <a:srgbClr val="000000">
                      <a:alpha val="43137"/>
                    </a:srgbClr>
                  </a:outerShdw>
                </a:effectLst>
              </a:rPr>
              <a:t>宇宙大爆炸</a:t>
            </a:r>
            <a:endParaRPr lang="en-US" altLang="zh-CN" sz="2800" dirty="0" smtClean="0">
              <a:solidFill>
                <a:schemeClr val="bg1"/>
              </a:solidFill>
              <a:effectLst>
                <a:outerShdw blurRad="38100" dist="38100" dir="2700000" algn="tl">
                  <a:srgbClr val="000000">
                    <a:alpha val="43137"/>
                  </a:srgbClr>
                </a:outerShdw>
              </a:effectLst>
            </a:endParaRPr>
          </a:p>
          <a:p>
            <a:pPr algn="ctr"/>
            <a:r>
              <a:rPr lang="en-US" altLang="zh-CN" sz="2800" dirty="0" smtClean="0">
                <a:solidFill>
                  <a:schemeClr val="bg1"/>
                </a:solidFill>
                <a:effectLst>
                  <a:outerShdw blurRad="38100" dist="38100" dir="2700000" algn="tl">
                    <a:srgbClr val="000000">
                      <a:alpha val="43137"/>
                    </a:srgbClr>
                  </a:outerShdw>
                </a:effectLst>
              </a:rPr>
              <a:t>Big Bang</a:t>
            </a:r>
            <a:endParaRPr lang="zh-CN" altLang="en-US" sz="2800" dirty="0">
              <a:solidFill>
                <a:schemeClr val="bg1"/>
              </a:solidFill>
              <a:effectLst>
                <a:outerShdw blurRad="38100" dist="38100" dir="2700000" algn="tl">
                  <a:srgbClr val="000000">
                    <a:alpha val="43137"/>
                  </a:srgbClr>
                </a:outerShdw>
              </a:effectLst>
            </a:endParaRPr>
          </a:p>
        </p:txBody>
      </p:sp>
      <p:cxnSp>
        <p:nvCxnSpPr>
          <p:cNvPr id="9" name="直接连接符 8"/>
          <p:cNvCxnSpPr>
            <a:stCxn id="7" idx="2"/>
          </p:cNvCxnSpPr>
          <p:nvPr/>
        </p:nvCxnSpPr>
        <p:spPr>
          <a:xfrm>
            <a:off x="994023" y="1372811"/>
            <a:ext cx="0" cy="9040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237765" y="-24368"/>
            <a:ext cx="1632178" cy="954107"/>
          </a:xfrm>
          <a:prstGeom prst="rect">
            <a:avLst/>
          </a:prstGeom>
        </p:spPr>
        <p:txBody>
          <a:bodyPr wrap="none">
            <a:spAutoFit/>
          </a:bodyPr>
          <a:lstStyle/>
          <a:p>
            <a:pPr algn="ctr"/>
            <a:r>
              <a:rPr lang="en-US" altLang="zh-CN" sz="2800" dirty="0" smtClean="0">
                <a:solidFill>
                  <a:srgbClr val="FFFF00"/>
                </a:solidFill>
                <a:effectLst>
                  <a:outerShdw blurRad="38100" dist="38100" dir="2700000" algn="tl">
                    <a:srgbClr val="000000">
                      <a:alpha val="43137"/>
                    </a:srgbClr>
                  </a:outerShdw>
                </a:effectLst>
              </a:rPr>
              <a:t>46</a:t>
            </a:r>
            <a:r>
              <a:rPr lang="zh-CN" altLang="en-US" sz="2800" dirty="0" smtClean="0">
                <a:solidFill>
                  <a:srgbClr val="FFFF00"/>
                </a:solidFill>
                <a:effectLst>
                  <a:outerShdw blurRad="38100" dist="38100" dir="2700000" algn="tl">
                    <a:srgbClr val="000000">
                      <a:alpha val="43137"/>
                    </a:srgbClr>
                  </a:outerShdw>
                </a:effectLst>
              </a:rPr>
              <a:t>億年前</a:t>
            </a:r>
            <a:endParaRPr lang="en-US" altLang="zh-CN" sz="2800" dirty="0" smtClean="0">
              <a:solidFill>
                <a:srgbClr val="FFFF00"/>
              </a:solidFill>
              <a:effectLst>
                <a:outerShdw blurRad="38100" dist="38100" dir="2700000" algn="tl">
                  <a:srgbClr val="000000">
                    <a:alpha val="43137"/>
                  </a:srgbClr>
                </a:outerShdw>
              </a:effectLst>
            </a:endParaRPr>
          </a:p>
          <a:p>
            <a:pPr algn="ctr"/>
            <a:r>
              <a:rPr lang="zh-CN" altLang="en-US" sz="2800" dirty="0" smtClean="0">
                <a:solidFill>
                  <a:schemeClr val="bg1"/>
                </a:solidFill>
                <a:effectLst>
                  <a:outerShdw blurRad="38100" dist="38100" dir="2700000" algn="tl">
                    <a:srgbClr val="000000">
                      <a:alpha val="43137"/>
                    </a:srgbClr>
                  </a:outerShdw>
                </a:effectLst>
              </a:rPr>
              <a:t>地球形成</a:t>
            </a:r>
            <a:endParaRPr lang="en-US" altLang="zh-CN" sz="2800" dirty="0" smtClean="0">
              <a:solidFill>
                <a:schemeClr val="bg1"/>
              </a:solidFill>
              <a:effectLst>
                <a:outerShdw blurRad="38100" dist="38100" dir="2700000" algn="tl">
                  <a:srgbClr val="000000">
                    <a:alpha val="43137"/>
                  </a:srgbClr>
                </a:outerShdw>
              </a:effectLst>
            </a:endParaRPr>
          </a:p>
        </p:txBody>
      </p:sp>
      <p:cxnSp>
        <p:nvCxnSpPr>
          <p:cNvPr id="11" name="直接连接符 10"/>
          <p:cNvCxnSpPr>
            <a:stCxn id="10" idx="2"/>
          </p:cNvCxnSpPr>
          <p:nvPr/>
        </p:nvCxnSpPr>
        <p:spPr>
          <a:xfrm>
            <a:off x="4053854" y="929739"/>
            <a:ext cx="1" cy="134713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7" name="Picture 3" descr="F:\Preaching\Creation\Age of Earth\Pictures\foss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780928"/>
            <a:ext cx="3416424" cy="3850256"/>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4910444" y="-24368"/>
            <a:ext cx="1627369" cy="954107"/>
          </a:xfrm>
          <a:prstGeom prst="rect">
            <a:avLst/>
          </a:prstGeom>
        </p:spPr>
        <p:txBody>
          <a:bodyPr wrap="none">
            <a:spAutoFit/>
          </a:bodyPr>
          <a:lstStyle/>
          <a:p>
            <a:pPr algn="ctr"/>
            <a:r>
              <a:rPr lang="zh-CN" altLang="en-US" sz="2800" dirty="0" smtClean="0">
                <a:solidFill>
                  <a:schemeClr val="bg1"/>
                </a:solidFill>
                <a:effectLst>
                  <a:outerShdw blurRad="38100" dist="38100" dir="2700000" algn="tl">
                    <a:srgbClr val="000000">
                      <a:alpha val="43137"/>
                    </a:srgbClr>
                  </a:outerShdw>
                </a:effectLst>
              </a:rPr>
              <a:t>几億年前</a:t>
            </a:r>
            <a:endParaRPr lang="en-US" altLang="zh-CN" sz="2800" dirty="0" smtClean="0">
              <a:solidFill>
                <a:schemeClr val="bg1"/>
              </a:solidFill>
              <a:effectLst>
                <a:outerShdw blurRad="38100" dist="38100" dir="2700000" algn="tl">
                  <a:srgbClr val="000000">
                    <a:alpha val="43137"/>
                  </a:srgbClr>
                </a:outerShdw>
              </a:effectLst>
            </a:endParaRPr>
          </a:p>
          <a:p>
            <a:pPr algn="ctr"/>
            <a:r>
              <a:rPr lang="zh-CN" altLang="en-US" sz="2800" dirty="0" smtClean="0">
                <a:solidFill>
                  <a:schemeClr val="bg1"/>
                </a:solidFill>
                <a:effectLst>
                  <a:outerShdw blurRad="38100" dist="38100" dir="2700000" algn="tl">
                    <a:srgbClr val="000000">
                      <a:alpha val="43137"/>
                    </a:srgbClr>
                  </a:outerShdw>
                </a:effectLst>
              </a:rPr>
              <a:t>生命出現</a:t>
            </a:r>
            <a:endParaRPr lang="en-US" altLang="zh-CN" sz="2800" dirty="0" smtClean="0">
              <a:solidFill>
                <a:schemeClr val="bg1"/>
              </a:solidFill>
              <a:effectLst>
                <a:outerShdw blurRad="38100" dist="38100" dir="2700000" algn="tl">
                  <a:srgbClr val="000000">
                    <a:alpha val="43137"/>
                  </a:srgbClr>
                </a:outerShdw>
              </a:effectLst>
            </a:endParaRPr>
          </a:p>
        </p:txBody>
      </p:sp>
      <p:cxnSp>
        <p:nvCxnSpPr>
          <p:cNvPr id="18" name="直接连接符 17"/>
          <p:cNvCxnSpPr>
            <a:stCxn id="17" idx="2"/>
          </p:cNvCxnSpPr>
          <p:nvPr/>
        </p:nvCxnSpPr>
        <p:spPr>
          <a:xfrm flipH="1">
            <a:off x="5724128" y="929739"/>
            <a:ext cx="1" cy="18511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274748" y="6259044"/>
            <a:ext cx="1190390" cy="369332"/>
          </a:xfrm>
          <a:prstGeom prst="rect">
            <a:avLst/>
          </a:prstGeom>
        </p:spPr>
        <p:txBody>
          <a:bodyPr wrap="none">
            <a:spAutoFit/>
          </a:bodyPr>
          <a:lstStyle/>
          <a:p>
            <a:r>
              <a:rPr lang="en-US" altLang="zh-CN" dirty="0" smtClean="0">
                <a:solidFill>
                  <a:schemeClr val="bg1"/>
                </a:solidFill>
                <a:effectLst>
                  <a:outerShdw blurRad="38100" dist="38100" dir="2700000" algn="tl">
                    <a:srgbClr val="000000">
                      <a:alpha val="43137"/>
                    </a:srgbClr>
                  </a:outerShdw>
                </a:effectLst>
              </a:rPr>
              <a:t>Credit: ICR</a:t>
            </a:r>
            <a:endParaRPr lang="zh-CN" altLang="en-US" dirty="0"/>
          </a:p>
        </p:txBody>
      </p:sp>
      <p:sp>
        <p:nvSpPr>
          <p:cNvPr id="25" name="矩形 24"/>
          <p:cNvSpPr/>
          <p:nvPr/>
        </p:nvSpPr>
        <p:spPr>
          <a:xfrm>
            <a:off x="6559517" y="-24368"/>
            <a:ext cx="1810111" cy="954107"/>
          </a:xfrm>
          <a:prstGeom prst="rect">
            <a:avLst/>
          </a:prstGeom>
        </p:spPr>
        <p:txBody>
          <a:bodyPr wrap="none">
            <a:spAutoFit/>
          </a:bodyPr>
          <a:lstStyle/>
          <a:p>
            <a:pPr algn="ctr"/>
            <a:r>
              <a:rPr lang="en-US" altLang="zh-CN" sz="2800" dirty="0" smtClean="0">
                <a:solidFill>
                  <a:schemeClr val="bg1"/>
                </a:solidFill>
                <a:effectLst>
                  <a:outerShdw blurRad="38100" dist="38100" dir="2700000" algn="tl">
                    <a:srgbClr val="000000">
                      <a:alpha val="43137"/>
                    </a:srgbClr>
                  </a:outerShdw>
                </a:effectLst>
              </a:rPr>
              <a:t>700</a:t>
            </a:r>
            <a:r>
              <a:rPr lang="zh-CN" altLang="en-US" sz="2800" dirty="0" smtClean="0">
                <a:solidFill>
                  <a:schemeClr val="bg1"/>
                </a:solidFill>
                <a:effectLst>
                  <a:outerShdw blurRad="38100" dist="38100" dir="2700000" algn="tl">
                    <a:srgbClr val="000000">
                      <a:alpha val="43137"/>
                    </a:srgbClr>
                  </a:outerShdw>
                </a:effectLst>
              </a:rPr>
              <a:t>萬年前</a:t>
            </a:r>
            <a:endParaRPr lang="en-US" altLang="zh-CN" sz="2800" dirty="0" smtClean="0">
              <a:solidFill>
                <a:schemeClr val="bg1"/>
              </a:solidFill>
              <a:effectLst>
                <a:outerShdw blurRad="38100" dist="38100" dir="2700000" algn="tl">
                  <a:srgbClr val="000000">
                    <a:alpha val="43137"/>
                  </a:srgbClr>
                </a:outerShdw>
              </a:effectLst>
            </a:endParaRPr>
          </a:p>
          <a:p>
            <a:pPr algn="ctr"/>
            <a:r>
              <a:rPr lang="zh-CN" altLang="en-US" sz="2800" dirty="0" smtClean="0">
                <a:solidFill>
                  <a:schemeClr val="bg1"/>
                </a:solidFill>
                <a:effectLst>
                  <a:outerShdw blurRad="38100" dist="38100" dir="2700000" algn="tl">
                    <a:srgbClr val="000000">
                      <a:alpha val="43137"/>
                    </a:srgbClr>
                  </a:outerShdw>
                </a:effectLst>
              </a:rPr>
              <a:t>人類出現</a:t>
            </a:r>
            <a:endParaRPr lang="en-US" altLang="zh-CN" sz="2800" dirty="0" smtClean="0">
              <a:solidFill>
                <a:schemeClr val="bg1"/>
              </a:solidFill>
              <a:effectLst>
                <a:outerShdw blurRad="38100" dist="38100" dir="2700000" algn="tl">
                  <a:srgbClr val="000000">
                    <a:alpha val="43137"/>
                  </a:srgbClr>
                </a:outerShdw>
              </a:effectLst>
            </a:endParaRPr>
          </a:p>
        </p:txBody>
      </p:sp>
      <p:cxnSp>
        <p:nvCxnSpPr>
          <p:cNvPr id="26" name="直接连接符 25"/>
          <p:cNvCxnSpPr/>
          <p:nvPr/>
        </p:nvCxnSpPr>
        <p:spPr>
          <a:xfrm flipH="1">
            <a:off x="7464574" y="929739"/>
            <a:ext cx="1" cy="221122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537813" y="3183136"/>
            <a:ext cx="1826141" cy="584775"/>
          </a:xfrm>
          <a:prstGeom prst="rect">
            <a:avLst/>
          </a:prstGeom>
        </p:spPr>
        <p:txBody>
          <a:bodyPr wrap="none">
            <a:spAutoFit/>
          </a:bodyPr>
          <a:lstStyle/>
          <a:p>
            <a:r>
              <a:rPr lang="zh-CN" altLang="en-US" sz="3200" dirty="0">
                <a:solidFill>
                  <a:schemeClr val="bg1"/>
                </a:solidFill>
              </a:rPr>
              <a:t>亞當犯罪</a:t>
            </a:r>
          </a:p>
        </p:txBody>
      </p:sp>
      <p:sp>
        <p:nvSpPr>
          <p:cNvPr id="15" name="矩形 14"/>
          <p:cNvSpPr/>
          <p:nvPr/>
        </p:nvSpPr>
        <p:spPr>
          <a:xfrm>
            <a:off x="6056815" y="2509071"/>
            <a:ext cx="1005403" cy="584775"/>
          </a:xfrm>
          <a:prstGeom prst="rect">
            <a:avLst/>
          </a:prstGeom>
          <a:ln>
            <a:solidFill>
              <a:srgbClr val="FFFF00"/>
            </a:solidFill>
            <a:prstDash val="sysDot"/>
          </a:ln>
        </p:spPr>
        <p:txBody>
          <a:bodyPr wrap="none">
            <a:spAutoFit/>
          </a:bodyPr>
          <a:lstStyle/>
          <a:p>
            <a:r>
              <a:rPr lang="zh-CN" altLang="en-US" sz="3200" dirty="0" smtClean="0">
                <a:solidFill>
                  <a:srgbClr val="FFFF00"/>
                </a:solidFill>
              </a:rPr>
              <a:t>死亡</a:t>
            </a:r>
            <a:endParaRPr lang="zh-CN" altLang="en-US" sz="3200" dirty="0">
              <a:solidFill>
                <a:srgbClr val="FFFF00"/>
              </a:solidFill>
            </a:endParaRPr>
          </a:p>
        </p:txBody>
      </p:sp>
      <p:sp>
        <p:nvSpPr>
          <p:cNvPr id="16" name="矩形 15"/>
          <p:cNvSpPr/>
          <p:nvPr/>
        </p:nvSpPr>
        <p:spPr>
          <a:xfrm>
            <a:off x="8124061" y="2534003"/>
            <a:ext cx="1005403" cy="584775"/>
          </a:xfrm>
          <a:prstGeom prst="rect">
            <a:avLst/>
          </a:prstGeom>
          <a:ln>
            <a:solidFill>
              <a:srgbClr val="FFFF00"/>
            </a:solidFill>
            <a:prstDash val="sysDot"/>
          </a:ln>
        </p:spPr>
        <p:txBody>
          <a:bodyPr wrap="none">
            <a:spAutoFit/>
          </a:bodyPr>
          <a:lstStyle/>
          <a:p>
            <a:r>
              <a:rPr lang="zh-CN" altLang="en-US" sz="3200" dirty="0" smtClean="0">
                <a:solidFill>
                  <a:srgbClr val="FFFF00"/>
                </a:solidFill>
              </a:rPr>
              <a:t>死亡</a:t>
            </a:r>
            <a:endParaRPr lang="zh-CN" altLang="en-US" sz="3200" dirty="0">
              <a:solidFill>
                <a:srgbClr val="FFFF00"/>
              </a:solidFill>
            </a:endParaRPr>
          </a:p>
        </p:txBody>
      </p:sp>
      <p:cxnSp>
        <p:nvCxnSpPr>
          <p:cNvPr id="19" name="直接箭头连接符 18"/>
          <p:cNvCxnSpPr/>
          <p:nvPr/>
        </p:nvCxnSpPr>
        <p:spPr>
          <a:xfrm>
            <a:off x="6946827" y="2820140"/>
            <a:ext cx="504056" cy="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5580112" y="2820140"/>
            <a:ext cx="656456" cy="6251"/>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7631707" y="2809296"/>
            <a:ext cx="540693" cy="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70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亞當犯罪之前就有死亡</a:t>
            </a:r>
          </a:p>
        </p:txBody>
      </p:sp>
      <p:cxnSp>
        <p:nvCxnSpPr>
          <p:cNvPr id="4" name="直接箭头连接符 3"/>
          <p:cNvCxnSpPr/>
          <p:nvPr/>
        </p:nvCxnSpPr>
        <p:spPr>
          <a:xfrm>
            <a:off x="2289823" y="3528275"/>
            <a:ext cx="61206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844550" y="1805890"/>
            <a:ext cx="1826141" cy="584775"/>
          </a:xfrm>
          <a:prstGeom prst="rect">
            <a:avLst/>
          </a:prstGeom>
        </p:spPr>
        <p:txBody>
          <a:bodyPr wrap="none">
            <a:spAutoFit/>
          </a:bodyPr>
          <a:lstStyle/>
          <a:p>
            <a:r>
              <a:rPr lang="zh-CN" altLang="en-US" sz="3200" dirty="0">
                <a:solidFill>
                  <a:schemeClr val="bg1"/>
                </a:solidFill>
              </a:rPr>
              <a:t>亞當犯罪</a:t>
            </a:r>
          </a:p>
        </p:txBody>
      </p:sp>
      <p:cxnSp>
        <p:nvCxnSpPr>
          <p:cNvPr id="6" name="直接连接符 5"/>
          <p:cNvCxnSpPr>
            <a:stCxn id="5" idx="2"/>
          </p:cNvCxnSpPr>
          <p:nvPr/>
        </p:nvCxnSpPr>
        <p:spPr>
          <a:xfrm>
            <a:off x="5757621" y="2390665"/>
            <a:ext cx="0" cy="113761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368589" y="2432393"/>
            <a:ext cx="1005403" cy="584775"/>
          </a:xfrm>
          <a:prstGeom prst="rect">
            <a:avLst/>
          </a:prstGeom>
          <a:ln>
            <a:solidFill>
              <a:srgbClr val="FFFF00"/>
            </a:solidFill>
            <a:prstDash val="sysDot"/>
          </a:ln>
        </p:spPr>
        <p:txBody>
          <a:bodyPr wrap="none">
            <a:spAutoFit/>
          </a:bodyPr>
          <a:lstStyle/>
          <a:p>
            <a:r>
              <a:rPr lang="zh-CN" altLang="en-US" sz="3200" dirty="0" smtClean="0">
                <a:solidFill>
                  <a:srgbClr val="FFFF00"/>
                </a:solidFill>
              </a:rPr>
              <a:t>死亡</a:t>
            </a:r>
            <a:endParaRPr lang="zh-CN" altLang="en-US" sz="3200" dirty="0">
              <a:solidFill>
                <a:srgbClr val="FFFF00"/>
              </a:solidFill>
            </a:endParaRPr>
          </a:p>
        </p:txBody>
      </p:sp>
      <p:sp>
        <p:nvSpPr>
          <p:cNvPr id="8" name="矩形 7"/>
          <p:cNvSpPr/>
          <p:nvPr/>
        </p:nvSpPr>
        <p:spPr>
          <a:xfrm>
            <a:off x="6754320" y="2449030"/>
            <a:ext cx="1005403" cy="584775"/>
          </a:xfrm>
          <a:prstGeom prst="rect">
            <a:avLst/>
          </a:prstGeom>
          <a:ln>
            <a:solidFill>
              <a:srgbClr val="FFFF00"/>
            </a:solidFill>
            <a:prstDash val="sysDot"/>
          </a:ln>
        </p:spPr>
        <p:txBody>
          <a:bodyPr wrap="none">
            <a:spAutoFit/>
          </a:bodyPr>
          <a:lstStyle/>
          <a:p>
            <a:r>
              <a:rPr lang="zh-CN" altLang="en-US" sz="3200" dirty="0" smtClean="0">
                <a:solidFill>
                  <a:srgbClr val="FFFF00"/>
                </a:solidFill>
              </a:rPr>
              <a:t>死亡</a:t>
            </a:r>
            <a:endParaRPr lang="zh-CN" altLang="en-US" sz="3200" dirty="0">
              <a:solidFill>
                <a:srgbClr val="FFFF00"/>
              </a:solidFill>
            </a:endParaRPr>
          </a:p>
        </p:txBody>
      </p:sp>
      <p:cxnSp>
        <p:nvCxnSpPr>
          <p:cNvPr id="9" name="直接箭头连接符 8"/>
          <p:cNvCxnSpPr/>
          <p:nvPr/>
        </p:nvCxnSpPr>
        <p:spPr>
          <a:xfrm>
            <a:off x="4306047" y="2891163"/>
            <a:ext cx="1368152" cy="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2136068" y="2891163"/>
            <a:ext cx="1232520" cy="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5962232" y="2867247"/>
            <a:ext cx="852475" cy="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7690423" y="2838879"/>
            <a:ext cx="792088" cy="1250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2357640" y="6181731"/>
            <a:ext cx="61206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912367" y="4459346"/>
            <a:ext cx="1826141" cy="584775"/>
          </a:xfrm>
          <a:prstGeom prst="rect">
            <a:avLst/>
          </a:prstGeom>
        </p:spPr>
        <p:txBody>
          <a:bodyPr wrap="none">
            <a:spAutoFit/>
          </a:bodyPr>
          <a:lstStyle/>
          <a:p>
            <a:r>
              <a:rPr lang="zh-CN" altLang="en-US" sz="3200" dirty="0">
                <a:solidFill>
                  <a:schemeClr val="bg1"/>
                </a:solidFill>
              </a:rPr>
              <a:t>亞當犯罪</a:t>
            </a:r>
          </a:p>
        </p:txBody>
      </p:sp>
      <p:cxnSp>
        <p:nvCxnSpPr>
          <p:cNvPr id="15" name="直接连接符 14"/>
          <p:cNvCxnSpPr>
            <a:stCxn id="14" idx="2"/>
          </p:cNvCxnSpPr>
          <p:nvPr/>
        </p:nvCxnSpPr>
        <p:spPr>
          <a:xfrm>
            <a:off x="5825438" y="5044121"/>
            <a:ext cx="0" cy="113761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6822137" y="5102486"/>
            <a:ext cx="1005403" cy="584775"/>
          </a:xfrm>
          <a:prstGeom prst="rect">
            <a:avLst/>
          </a:prstGeom>
          <a:ln>
            <a:solidFill>
              <a:srgbClr val="FFFF00"/>
            </a:solidFill>
            <a:prstDash val="sysDot"/>
          </a:ln>
        </p:spPr>
        <p:txBody>
          <a:bodyPr wrap="none">
            <a:spAutoFit/>
          </a:bodyPr>
          <a:lstStyle/>
          <a:p>
            <a:r>
              <a:rPr lang="zh-CN" altLang="en-US" sz="3200" dirty="0" smtClean="0">
                <a:solidFill>
                  <a:srgbClr val="FFFF00"/>
                </a:solidFill>
              </a:rPr>
              <a:t>死亡</a:t>
            </a:r>
            <a:endParaRPr lang="zh-CN" altLang="en-US" sz="3200" dirty="0">
              <a:solidFill>
                <a:srgbClr val="FFFF00"/>
              </a:solidFill>
            </a:endParaRPr>
          </a:p>
        </p:txBody>
      </p:sp>
      <p:cxnSp>
        <p:nvCxnSpPr>
          <p:cNvPr id="17" name="直接箭头连接符 16"/>
          <p:cNvCxnSpPr/>
          <p:nvPr/>
        </p:nvCxnSpPr>
        <p:spPr>
          <a:xfrm flipH="1">
            <a:off x="6030049" y="5520703"/>
            <a:ext cx="852475" cy="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7758240" y="5492335"/>
            <a:ext cx="792088" cy="12500"/>
          </a:xfrm>
          <a:prstGeom prst="straightConnector1">
            <a:avLst/>
          </a:prstGeom>
          <a:ln w="762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79512" y="2415364"/>
            <a:ext cx="1422184" cy="1077218"/>
          </a:xfrm>
          <a:prstGeom prst="rect">
            <a:avLst/>
          </a:prstGeom>
          <a:ln>
            <a:solidFill>
              <a:schemeClr val="bg1"/>
            </a:solidFill>
          </a:ln>
        </p:spPr>
        <p:txBody>
          <a:bodyPr wrap="none">
            <a:spAutoFit/>
          </a:bodyPr>
          <a:lstStyle/>
          <a:p>
            <a:pPr algn="ctr"/>
            <a:r>
              <a:rPr lang="en-US" altLang="zh-CN" sz="3200" dirty="0">
                <a:solidFill>
                  <a:schemeClr val="bg1"/>
                </a:solidFill>
                <a:effectLst>
                  <a:outerShdw blurRad="38100" dist="38100" dir="2700000" algn="tl">
                    <a:srgbClr val="000000">
                      <a:alpha val="43137"/>
                    </a:srgbClr>
                  </a:outerShdw>
                </a:effectLst>
              </a:rPr>
              <a:t>46</a:t>
            </a:r>
            <a:r>
              <a:rPr lang="zh-CN" altLang="en-US" sz="3200" dirty="0">
                <a:solidFill>
                  <a:schemeClr val="bg1"/>
                </a:solidFill>
                <a:effectLst>
                  <a:outerShdw blurRad="38100" dist="38100" dir="2700000" algn="tl">
                    <a:srgbClr val="000000">
                      <a:alpha val="43137"/>
                    </a:srgbClr>
                  </a:outerShdw>
                </a:effectLst>
              </a:rPr>
              <a:t>億</a:t>
            </a:r>
            <a:r>
              <a:rPr lang="zh-CN" altLang="en-US" sz="3200" dirty="0" smtClean="0">
                <a:solidFill>
                  <a:schemeClr val="bg1"/>
                </a:solidFill>
                <a:effectLst>
                  <a:outerShdw blurRad="38100" dist="38100" dir="2700000" algn="tl">
                    <a:srgbClr val="000000">
                      <a:alpha val="43137"/>
                    </a:srgbClr>
                  </a:outerShdw>
                </a:effectLst>
              </a:rPr>
              <a:t>年</a:t>
            </a:r>
            <a:endParaRPr lang="en-US" altLang="zh-CN" sz="3200" dirty="0" smtClean="0">
              <a:solidFill>
                <a:schemeClr val="bg1"/>
              </a:solidFill>
              <a:effectLst>
                <a:outerShdw blurRad="38100" dist="38100" dir="2700000" algn="tl">
                  <a:srgbClr val="000000">
                    <a:alpha val="43137"/>
                  </a:srgbClr>
                </a:outerShdw>
              </a:effectLst>
            </a:endParaRPr>
          </a:p>
          <a:p>
            <a:pPr algn="ctr"/>
            <a:r>
              <a:rPr lang="zh-CN" altLang="en-US" sz="3200" dirty="0" smtClean="0">
                <a:solidFill>
                  <a:schemeClr val="bg1"/>
                </a:solidFill>
                <a:effectLst>
                  <a:outerShdw blurRad="38100" dist="38100" dir="2700000" algn="tl">
                    <a:srgbClr val="000000">
                      <a:alpha val="43137"/>
                    </a:srgbClr>
                  </a:outerShdw>
                </a:effectLst>
              </a:rPr>
              <a:t>的觀點</a:t>
            </a:r>
            <a:endParaRPr lang="en-US" altLang="zh-CN" sz="3200" dirty="0">
              <a:solidFill>
                <a:schemeClr val="bg1"/>
              </a:solidFill>
              <a:effectLst>
                <a:outerShdw blurRad="38100" dist="38100" dir="2700000" algn="tl">
                  <a:srgbClr val="000000">
                    <a:alpha val="43137"/>
                  </a:srgbClr>
                </a:outerShdw>
              </a:effectLst>
            </a:endParaRPr>
          </a:p>
        </p:txBody>
      </p:sp>
      <p:sp>
        <p:nvSpPr>
          <p:cNvPr id="20" name="矩形 19"/>
          <p:cNvSpPr/>
          <p:nvPr/>
        </p:nvSpPr>
        <p:spPr>
          <a:xfrm>
            <a:off x="182718" y="4856264"/>
            <a:ext cx="1415772" cy="1077218"/>
          </a:xfrm>
          <a:prstGeom prst="rect">
            <a:avLst/>
          </a:prstGeom>
          <a:ln>
            <a:solidFill>
              <a:schemeClr val="bg1"/>
            </a:solidFill>
          </a:ln>
        </p:spPr>
        <p:txBody>
          <a:bodyPr wrap="none">
            <a:spAutoFit/>
          </a:bodyPr>
          <a:lstStyle/>
          <a:p>
            <a:pPr algn="ctr"/>
            <a:r>
              <a:rPr lang="zh-CN" altLang="en-US" sz="3200" dirty="0" smtClean="0">
                <a:solidFill>
                  <a:schemeClr val="bg1"/>
                </a:solidFill>
                <a:effectLst>
                  <a:outerShdw blurRad="38100" dist="38100" dir="2700000" algn="tl">
                    <a:srgbClr val="000000">
                      <a:alpha val="43137"/>
                    </a:srgbClr>
                  </a:outerShdw>
                </a:effectLst>
              </a:rPr>
              <a:t>聖經</a:t>
            </a:r>
            <a:endParaRPr lang="en-US" altLang="zh-CN" sz="3200" dirty="0" smtClean="0">
              <a:solidFill>
                <a:schemeClr val="bg1"/>
              </a:solidFill>
              <a:effectLst>
                <a:outerShdw blurRad="38100" dist="38100" dir="2700000" algn="tl">
                  <a:srgbClr val="000000">
                    <a:alpha val="43137"/>
                  </a:srgbClr>
                </a:outerShdw>
              </a:effectLst>
            </a:endParaRPr>
          </a:p>
          <a:p>
            <a:pPr algn="ctr"/>
            <a:r>
              <a:rPr lang="zh-CN" altLang="en-US" sz="3200" dirty="0" smtClean="0">
                <a:solidFill>
                  <a:schemeClr val="bg1"/>
                </a:solidFill>
                <a:effectLst>
                  <a:outerShdw blurRad="38100" dist="38100" dir="2700000" algn="tl">
                    <a:srgbClr val="000000">
                      <a:alpha val="43137"/>
                    </a:srgbClr>
                  </a:outerShdw>
                </a:effectLst>
              </a:rPr>
              <a:t>的啓示</a:t>
            </a:r>
            <a:endParaRPr lang="en-US" altLang="zh-CN"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1466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smtClean="0"/>
              <a:t>基督徒</a:t>
            </a:r>
            <a:r>
              <a:rPr lang="zh-TW" altLang="en-US" dirty="0"/>
              <a:t>相信地球</a:t>
            </a:r>
            <a:r>
              <a:rPr lang="en-US" altLang="zh-TW" dirty="0"/>
              <a:t>46</a:t>
            </a:r>
            <a:r>
              <a:rPr lang="zh-TW" altLang="en-US" dirty="0"/>
              <a:t>億</a:t>
            </a:r>
            <a:r>
              <a:rPr lang="zh-TW" altLang="en-US" dirty="0" smtClean="0"/>
              <a:t>年</a:t>
            </a:r>
            <a:r>
              <a:rPr lang="zh-CN" altLang="en-US" dirty="0" smtClean="0"/>
              <a:t>的</a:t>
            </a:r>
            <a:r>
              <a:rPr lang="en-US" altLang="zh-CN" dirty="0" smtClean="0"/>
              <a:t>5</a:t>
            </a:r>
            <a:r>
              <a:rPr lang="zh-CN" altLang="en-US" dirty="0" smtClean="0"/>
              <a:t>個</a:t>
            </a:r>
            <a:r>
              <a:rPr lang="zh-TW" altLang="en-US" dirty="0" smtClean="0"/>
              <a:t>影響</a:t>
            </a:r>
            <a:endParaRPr lang="zh-CN" altLang="en-US" dirty="0"/>
          </a:p>
        </p:txBody>
      </p:sp>
      <p:sp>
        <p:nvSpPr>
          <p:cNvPr id="3" name="内容占位符 2"/>
          <p:cNvSpPr>
            <a:spLocks noGrp="1"/>
          </p:cNvSpPr>
          <p:nvPr>
            <p:ph idx="1"/>
          </p:nvPr>
        </p:nvSpPr>
        <p:spPr/>
        <p:txBody>
          <a:bodyPr>
            <a:normAutofit/>
          </a:bodyPr>
          <a:lstStyle/>
          <a:p>
            <a:r>
              <a:rPr lang="zh-CN" altLang="en-US" sz="3600" dirty="0" smtClean="0"/>
              <a:t>亞當犯罪</a:t>
            </a:r>
            <a:r>
              <a:rPr lang="zh-CN" altLang="en-US" sz="3600" dirty="0"/>
              <a:t>之前就有死亡</a:t>
            </a:r>
          </a:p>
          <a:p>
            <a:r>
              <a:rPr lang="zh-CN" altLang="en-US" sz="3600" dirty="0" smtClean="0">
                <a:solidFill>
                  <a:srgbClr val="FFFF00"/>
                </a:solidFill>
              </a:rPr>
              <a:t>對</a:t>
            </a:r>
            <a:r>
              <a:rPr lang="zh-CN" altLang="en-US" sz="3600" dirty="0">
                <a:solidFill>
                  <a:srgbClr val="FFFF00"/>
                </a:solidFill>
              </a:rPr>
              <a:t>神的良善的質疑</a:t>
            </a:r>
          </a:p>
          <a:p>
            <a:r>
              <a:rPr lang="zh-CN" altLang="en-US" sz="3600" dirty="0" smtClean="0"/>
              <a:t>對</a:t>
            </a:r>
            <a:r>
              <a:rPr lang="zh-CN" altLang="en-US" sz="3600" dirty="0"/>
              <a:t>神的誠實的質疑</a:t>
            </a:r>
          </a:p>
          <a:p>
            <a:r>
              <a:rPr lang="zh-CN" altLang="en-US" sz="3600" dirty="0" smtClean="0"/>
              <a:t>顛</a:t>
            </a:r>
            <a:r>
              <a:rPr lang="zh-CN" altLang="en-US" sz="3600" dirty="0"/>
              <a:t>倒的釋經學</a:t>
            </a:r>
          </a:p>
          <a:p>
            <a:r>
              <a:rPr lang="zh-CN" altLang="en-US" sz="3600" dirty="0" smtClean="0"/>
              <a:t>對</a:t>
            </a:r>
            <a:r>
              <a:rPr lang="zh-CN" altLang="en-US" sz="3600" dirty="0"/>
              <a:t>聖經確定性的質疑</a:t>
            </a:r>
          </a:p>
        </p:txBody>
      </p:sp>
    </p:spTree>
    <p:extLst>
      <p:ext uri="{BB962C8B-B14F-4D97-AF65-F5344CB8AC3E}">
        <p14:creationId xmlns:p14="http://schemas.microsoft.com/office/powerpoint/2010/main" val="2147061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TW" altLang="en-US" dirty="0"/>
              <a:t>對神的良善的質</a:t>
            </a:r>
            <a:r>
              <a:rPr lang="zh-TW" altLang="en-US" dirty="0" smtClean="0"/>
              <a:t>疑</a:t>
            </a:r>
            <a:endParaRPr lang="zh-CN" altLang="en-US" dirty="0"/>
          </a:p>
        </p:txBody>
      </p:sp>
      <p:sp>
        <p:nvSpPr>
          <p:cNvPr id="3" name="内容占位符 2"/>
          <p:cNvSpPr>
            <a:spLocks noGrp="1"/>
          </p:cNvSpPr>
          <p:nvPr>
            <p:ph idx="1"/>
          </p:nvPr>
        </p:nvSpPr>
        <p:spPr/>
        <p:txBody>
          <a:bodyPr>
            <a:noAutofit/>
          </a:bodyPr>
          <a:lstStyle/>
          <a:p>
            <a:r>
              <a:rPr lang="zh-CN" altLang="en-US" sz="3600" b="1" u="sng" dirty="0"/>
              <a:t>創世記</a:t>
            </a:r>
            <a:r>
              <a:rPr lang="en-US" altLang="zh-TW" sz="3600" b="1" u="sng" dirty="0" smtClean="0"/>
              <a:t>1:21</a:t>
            </a:r>
            <a:r>
              <a:rPr lang="en-US" altLang="zh-TW" sz="3600" dirty="0" smtClean="0"/>
              <a:t> </a:t>
            </a:r>
            <a:r>
              <a:rPr lang="en-US" altLang="zh-TW" sz="3600" dirty="0"/>
              <a:t>“</a:t>
            </a:r>
            <a:r>
              <a:rPr lang="zh-TW" altLang="en-US" sz="3600" dirty="0"/>
              <a:t>神就造出大魚和水中所滋生各樣有生命的動物，各從其類。又造出各樣飛鳥，各從其類。</a:t>
            </a:r>
            <a:r>
              <a:rPr lang="zh-TW" altLang="en-US" sz="3600" dirty="0">
                <a:solidFill>
                  <a:srgbClr val="FFFF00"/>
                </a:solidFill>
              </a:rPr>
              <a:t>神看著是好的</a:t>
            </a:r>
            <a:r>
              <a:rPr lang="zh-TW" altLang="en-US" sz="3600" dirty="0"/>
              <a:t>。”</a:t>
            </a:r>
          </a:p>
          <a:p>
            <a:r>
              <a:rPr lang="zh-CN" altLang="en-US" sz="3600" b="1" u="sng" dirty="0"/>
              <a:t>創世記</a:t>
            </a:r>
            <a:r>
              <a:rPr lang="en-US" altLang="zh-TW" sz="3600" b="1" u="sng" dirty="0" smtClean="0"/>
              <a:t>1:25</a:t>
            </a:r>
            <a:r>
              <a:rPr lang="en-US" altLang="zh-TW" sz="3600" dirty="0" smtClean="0"/>
              <a:t> </a:t>
            </a:r>
            <a:r>
              <a:rPr lang="en-US" altLang="zh-TW" sz="3600" dirty="0"/>
              <a:t>“</a:t>
            </a:r>
            <a:r>
              <a:rPr lang="zh-TW" altLang="en-US" sz="3600" dirty="0"/>
              <a:t>於是神造出野獸，各從其類。牲畜，各從其類。地上一切昆蟲，各從其類。</a:t>
            </a:r>
            <a:r>
              <a:rPr lang="zh-TW" altLang="en-US" sz="3600" dirty="0">
                <a:solidFill>
                  <a:srgbClr val="FFFF00"/>
                </a:solidFill>
              </a:rPr>
              <a:t>神看著是好的</a:t>
            </a:r>
            <a:r>
              <a:rPr lang="zh-TW" altLang="en-US" sz="3600" dirty="0"/>
              <a:t>。”</a:t>
            </a:r>
          </a:p>
          <a:p>
            <a:r>
              <a:rPr lang="zh-CN" altLang="en-US" sz="3600" b="1" u="sng" dirty="0"/>
              <a:t>創世記</a:t>
            </a:r>
            <a:r>
              <a:rPr lang="en-US" altLang="zh-TW" sz="3600" b="1" u="sng" dirty="0" smtClean="0"/>
              <a:t>1:31</a:t>
            </a:r>
            <a:r>
              <a:rPr lang="en-US" altLang="zh-TW" sz="3600" dirty="0" smtClean="0"/>
              <a:t> </a:t>
            </a:r>
            <a:r>
              <a:rPr lang="en-US" altLang="zh-TW" sz="3600" dirty="0"/>
              <a:t>“</a:t>
            </a:r>
            <a:r>
              <a:rPr lang="zh-TW" altLang="en-US" sz="3600" dirty="0">
                <a:solidFill>
                  <a:srgbClr val="FFFF00"/>
                </a:solidFill>
              </a:rPr>
              <a:t>神看著一切所造的都甚好</a:t>
            </a:r>
            <a:r>
              <a:rPr lang="zh-TW" altLang="en-US" sz="3600" dirty="0"/>
              <a:t>。有晚上，有早晨，是第六日。”</a:t>
            </a:r>
            <a:endParaRPr lang="zh-CN" altLang="en-US" sz="3600" dirty="0"/>
          </a:p>
        </p:txBody>
      </p:sp>
    </p:spTree>
    <p:extLst>
      <p:ext uri="{BB962C8B-B14F-4D97-AF65-F5344CB8AC3E}">
        <p14:creationId xmlns:p14="http://schemas.microsoft.com/office/powerpoint/2010/main" val="2379201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smtClean="0"/>
              <a:t>基督徒</a:t>
            </a:r>
            <a:r>
              <a:rPr lang="zh-TW" altLang="en-US" dirty="0"/>
              <a:t>相信地球</a:t>
            </a:r>
            <a:r>
              <a:rPr lang="en-US" altLang="zh-TW" dirty="0"/>
              <a:t>46</a:t>
            </a:r>
            <a:r>
              <a:rPr lang="zh-TW" altLang="en-US" dirty="0"/>
              <a:t>億</a:t>
            </a:r>
            <a:r>
              <a:rPr lang="zh-TW" altLang="en-US" dirty="0" smtClean="0"/>
              <a:t>年</a:t>
            </a:r>
            <a:r>
              <a:rPr lang="zh-CN" altLang="en-US" dirty="0" smtClean="0"/>
              <a:t>的</a:t>
            </a:r>
            <a:r>
              <a:rPr lang="en-US" altLang="zh-CN" dirty="0" smtClean="0"/>
              <a:t>5</a:t>
            </a:r>
            <a:r>
              <a:rPr lang="zh-CN" altLang="en-US" dirty="0" smtClean="0"/>
              <a:t>個</a:t>
            </a:r>
            <a:r>
              <a:rPr lang="zh-TW" altLang="en-US" dirty="0" smtClean="0"/>
              <a:t>影響</a:t>
            </a:r>
            <a:endParaRPr lang="zh-CN" altLang="en-US" dirty="0"/>
          </a:p>
        </p:txBody>
      </p:sp>
      <p:sp>
        <p:nvSpPr>
          <p:cNvPr id="3" name="内容占位符 2"/>
          <p:cNvSpPr>
            <a:spLocks noGrp="1"/>
          </p:cNvSpPr>
          <p:nvPr>
            <p:ph idx="1"/>
          </p:nvPr>
        </p:nvSpPr>
        <p:spPr/>
        <p:txBody>
          <a:bodyPr>
            <a:normAutofit/>
          </a:bodyPr>
          <a:lstStyle/>
          <a:p>
            <a:r>
              <a:rPr lang="zh-CN" altLang="en-US" sz="3600" dirty="0" smtClean="0"/>
              <a:t>亞當犯罪</a:t>
            </a:r>
            <a:r>
              <a:rPr lang="zh-CN" altLang="en-US" sz="3600" dirty="0"/>
              <a:t>之前就有死亡</a:t>
            </a:r>
          </a:p>
          <a:p>
            <a:r>
              <a:rPr lang="zh-CN" altLang="en-US" sz="3600" dirty="0" smtClean="0"/>
              <a:t>對</a:t>
            </a:r>
            <a:r>
              <a:rPr lang="zh-CN" altLang="en-US" sz="3600" dirty="0"/>
              <a:t>神的良善的質疑</a:t>
            </a:r>
          </a:p>
          <a:p>
            <a:r>
              <a:rPr lang="zh-CN" altLang="en-US" sz="3600" dirty="0" smtClean="0">
                <a:solidFill>
                  <a:srgbClr val="FFFF00"/>
                </a:solidFill>
              </a:rPr>
              <a:t>對</a:t>
            </a:r>
            <a:r>
              <a:rPr lang="zh-CN" altLang="en-US" sz="3600" dirty="0">
                <a:solidFill>
                  <a:srgbClr val="FFFF00"/>
                </a:solidFill>
              </a:rPr>
              <a:t>神的誠實的質疑</a:t>
            </a:r>
          </a:p>
          <a:p>
            <a:r>
              <a:rPr lang="zh-CN" altLang="en-US" sz="3600" dirty="0" smtClean="0"/>
              <a:t>顛</a:t>
            </a:r>
            <a:r>
              <a:rPr lang="zh-CN" altLang="en-US" sz="3600" dirty="0"/>
              <a:t>倒的釋經學</a:t>
            </a:r>
          </a:p>
          <a:p>
            <a:r>
              <a:rPr lang="zh-CN" altLang="en-US" sz="3600" dirty="0" smtClean="0"/>
              <a:t>對</a:t>
            </a:r>
            <a:r>
              <a:rPr lang="zh-CN" altLang="en-US" sz="3600" dirty="0"/>
              <a:t>聖經確定性的質疑</a:t>
            </a:r>
          </a:p>
        </p:txBody>
      </p:sp>
    </p:spTree>
    <p:extLst>
      <p:ext uri="{BB962C8B-B14F-4D97-AF65-F5344CB8AC3E}">
        <p14:creationId xmlns:p14="http://schemas.microsoft.com/office/powerpoint/2010/main" val="4020352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jurassicark.com.au/wp-content/uploads/2018/06/th_004-fossil_thorns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504" y="3470861"/>
            <a:ext cx="4464496" cy="334837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對神的誠實的質疑</a:t>
            </a:r>
          </a:p>
        </p:txBody>
      </p:sp>
      <p:sp>
        <p:nvSpPr>
          <p:cNvPr id="3" name="内容占位符 2"/>
          <p:cNvSpPr>
            <a:spLocks noGrp="1"/>
          </p:cNvSpPr>
          <p:nvPr>
            <p:ph idx="1"/>
          </p:nvPr>
        </p:nvSpPr>
        <p:spPr/>
        <p:txBody>
          <a:bodyPr/>
          <a:lstStyle/>
          <a:p>
            <a:r>
              <a:rPr lang="zh-CN" altLang="en-US" dirty="0" smtClean="0"/>
              <a:t>第一，荊棘的化石</a:t>
            </a:r>
            <a:endParaRPr lang="en-US" altLang="zh-CN" dirty="0" smtClean="0"/>
          </a:p>
          <a:p>
            <a:pPr lvl="1"/>
            <a:r>
              <a:rPr lang="zh-CN" altLang="en-US" dirty="0" smtClean="0"/>
              <a:t>科學家號稱這些化石要</a:t>
            </a:r>
            <a:r>
              <a:rPr lang="zh-CN" altLang="en-US" dirty="0" smtClean="0">
                <a:solidFill>
                  <a:srgbClr val="FFFF00"/>
                </a:solidFill>
              </a:rPr>
              <a:t>比人類早千百萬年</a:t>
            </a:r>
            <a:endParaRPr lang="en-US" altLang="zh-CN" dirty="0" smtClean="0">
              <a:solidFill>
                <a:srgbClr val="FFFF00"/>
              </a:solidFill>
            </a:endParaRPr>
          </a:p>
          <a:p>
            <a:pPr lvl="1"/>
            <a:r>
              <a:rPr lang="zh-CN" altLang="en-US" b="1" u="sng" dirty="0"/>
              <a:t>創世記</a:t>
            </a:r>
            <a:r>
              <a:rPr lang="en-US" altLang="zh-TW" b="1" u="sng" dirty="0"/>
              <a:t>3: 18</a:t>
            </a:r>
            <a:r>
              <a:rPr lang="en-US" altLang="zh-TW" dirty="0"/>
              <a:t> </a:t>
            </a:r>
            <a:r>
              <a:rPr lang="zh-CN" altLang="en-US" dirty="0" smtClean="0"/>
              <a:t>“</a:t>
            </a:r>
            <a:r>
              <a:rPr lang="zh-TW" altLang="en-US" dirty="0" smtClean="0"/>
              <a:t>地</a:t>
            </a:r>
            <a:r>
              <a:rPr lang="zh-TW" altLang="en-US" dirty="0"/>
              <a:t>必給你長出</a:t>
            </a:r>
            <a:r>
              <a:rPr lang="zh-TW" altLang="en-US" dirty="0">
                <a:solidFill>
                  <a:srgbClr val="FFFF00"/>
                </a:solidFill>
              </a:rPr>
              <a:t>荊棘和蒺藜</a:t>
            </a:r>
            <a:r>
              <a:rPr lang="zh-TW" altLang="en-US" dirty="0"/>
              <a:t>來”</a:t>
            </a:r>
            <a:endParaRPr lang="en-US" altLang="zh-TW" dirty="0"/>
          </a:p>
          <a:p>
            <a:pPr lvl="1"/>
            <a:r>
              <a:rPr lang="zh-CN" altLang="en-US" dirty="0" smtClean="0"/>
              <a:t>聖經說荊棘是犯罪之後的結果</a:t>
            </a:r>
            <a:endParaRPr lang="en-US" altLang="zh-CN" dirty="0" smtClean="0"/>
          </a:p>
          <a:p>
            <a:pPr lvl="1"/>
            <a:r>
              <a:rPr lang="zh-CN" altLang="en-US" dirty="0" smtClean="0"/>
              <a:t>如果科學是對的，神就説謊了</a:t>
            </a:r>
            <a:endParaRPr lang="zh-CN" altLang="en-US" dirty="0"/>
          </a:p>
        </p:txBody>
      </p:sp>
    </p:spTree>
    <p:extLst>
      <p:ext uri="{BB962C8B-B14F-4D97-AF65-F5344CB8AC3E}">
        <p14:creationId xmlns:p14="http://schemas.microsoft.com/office/powerpoint/2010/main" val="129407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對神的誠實的質疑</a:t>
            </a:r>
          </a:p>
        </p:txBody>
      </p:sp>
      <p:sp>
        <p:nvSpPr>
          <p:cNvPr id="3" name="内容占位符 2"/>
          <p:cNvSpPr>
            <a:spLocks noGrp="1"/>
          </p:cNvSpPr>
          <p:nvPr>
            <p:ph idx="1"/>
          </p:nvPr>
        </p:nvSpPr>
        <p:spPr/>
        <p:txBody>
          <a:bodyPr/>
          <a:lstStyle/>
          <a:p>
            <a:r>
              <a:rPr lang="zh-CN" altLang="en-US" dirty="0" smtClean="0"/>
              <a:t>第二，化石当中动物彼此厮杀</a:t>
            </a:r>
            <a:endParaRPr lang="en-US" altLang="zh-CN" dirty="0" smtClean="0"/>
          </a:p>
          <a:p>
            <a:pPr lvl="1"/>
            <a:r>
              <a:rPr lang="zh-CN" altLang="en-US" dirty="0"/>
              <a:t>科學家號稱這些化石要比人類</a:t>
            </a:r>
            <a:r>
              <a:rPr lang="zh-CN" altLang="en-US" dirty="0">
                <a:solidFill>
                  <a:srgbClr val="FFFF00"/>
                </a:solidFill>
              </a:rPr>
              <a:t>早千百萬年</a:t>
            </a:r>
            <a:endParaRPr lang="en-US" altLang="zh-CN" dirty="0">
              <a:solidFill>
                <a:srgbClr val="FFFF00"/>
              </a:solidFill>
            </a:endParaRPr>
          </a:p>
          <a:p>
            <a:pPr lvl="1"/>
            <a:r>
              <a:rPr lang="zh-CN" altLang="en-US" b="1" u="sng" dirty="0"/>
              <a:t>創世記</a:t>
            </a:r>
            <a:r>
              <a:rPr lang="en-US" altLang="zh-TW" b="1" u="sng" dirty="0"/>
              <a:t> 1:30</a:t>
            </a:r>
            <a:r>
              <a:rPr lang="en-US" altLang="zh-TW" dirty="0"/>
              <a:t> “</a:t>
            </a:r>
            <a:r>
              <a:rPr lang="zh-TW" altLang="en-US" dirty="0"/>
              <a:t>至於地上的走獸和空中的飛鳥，並各樣爬在地上有生命的物，</a:t>
            </a:r>
            <a:r>
              <a:rPr lang="zh-TW" altLang="en-US" dirty="0">
                <a:solidFill>
                  <a:srgbClr val="FFFF00"/>
                </a:solidFill>
              </a:rPr>
              <a:t>我將青草賜給它們作食物</a:t>
            </a:r>
            <a:r>
              <a:rPr lang="zh-TW" altLang="en-US" dirty="0"/>
              <a:t>。事就這樣成了。”</a:t>
            </a:r>
            <a:endParaRPr lang="zh-CN" altLang="en-US" dirty="0"/>
          </a:p>
          <a:p>
            <a:pPr lvl="1"/>
            <a:r>
              <a:rPr lang="zh-CN" altLang="en-US" dirty="0" smtClean="0"/>
              <a:t>亞當犯罪之前，動物都吃素</a:t>
            </a:r>
            <a:endParaRPr lang="en-US" altLang="zh-CN" dirty="0" smtClean="0"/>
          </a:p>
        </p:txBody>
      </p:sp>
      <p:pic>
        <p:nvPicPr>
          <p:cNvPr id="7170" name="Picture 2" descr="F:\Preaching\Creation\Age of Earth\Pictures\fish eating.jpg"/>
          <p:cNvPicPr>
            <a:picLocks noChangeAspect="1" noChangeArrowheads="1"/>
          </p:cNvPicPr>
          <p:nvPr/>
        </p:nvPicPr>
        <p:blipFill rotWithShape="1">
          <a:blip r:embed="rId2">
            <a:extLst>
              <a:ext uri="{28A0092B-C50C-407E-A947-70E740481C1C}">
                <a14:useLocalDpi xmlns:a14="http://schemas.microsoft.com/office/drawing/2010/main" val="0"/>
              </a:ext>
            </a:extLst>
          </a:blip>
          <a:srcRect b="7692"/>
          <a:stretch/>
        </p:blipFill>
        <p:spPr bwMode="auto">
          <a:xfrm>
            <a:off x="5449092" y="4509120"/>
            <a:ext cx="3694908" cy="234888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7902763" y="6512282"/>
            <a:ext cx="1173911" cy="369332"/>
          </a:xfrm>
          <a:prstGeom prst="rect">
            <a:avLst/>
          </a:prstGeom>
        </p:spPr>
        <p:txBody>
          <a:bodyPr wrap="none">
            <a:spAutoFit/>
          </a:bodyPr>
          <a:lstStyle/>
          <a:p>
            <a:r>
              <a:rPr lang="en-US" altLang="zh-CN" dirty="0" smtClean="0"/>
              <a:t>Credit: ICR</a:t>
            </a:r>
            <a:endParaRPr lang="zh-CN" altLang="en-US" dirty="0"/>
          </a:p>
        </p:txBody>
      </p:sp>
    </p:spTree>
    <p:extLst>
      <p:ext uri="{BB962C8B-B14F-4D97-AF65-F5344CB8AC3E}">
        <p14:creationId xmlns:p14="http://schemas.microsoft.com/office/powerpoint/2010/main" val="299815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smtClean="0"/>
              <a:t>基督徒</a:t>
            </a:r>
            <a:r>
              <a:rPr lang="zh-TW" altLang="en-US" dirty="0"/>
              <a:t>相信地球</a:t>
            </a:r>
            <a:r>
              <a:rPr lang="en-US" altLang="zh-TW" dirty="0"/>
              <a:t>46</a:t>
            </a:r>
            <a:r>
              <a:rPr lang="zh-TW" altLang="en-US" dirty="0"/>
              <a:t>億</a:t>
            </a:r>
            <a:r>
              <a:rPr lang="zh-TW" altLang="en-US" dirty="0" smtClean="0"/>
              <a:t>年</a:t>
            </a:r>
            <a:r>
              <a:rPr lang="zh-CN" altLang="en-US" dirty="0" smtClean="0"/>
              <a:t>的</a:t>
            </a:r>
            <a:r>
              <a:rPr lang="en-US" altLang="zh-CN" dirty="0" smtClean="0"/>
              <a:t>5</a:t>
            </a:r>
            <a:r>
              <a:rPr lang="zh-CN" altLang="en-US" dirty="0" smtClean="0"/>
              <a:t>個</a:t>
            </a:r>
            <a:r>
              <a:rPr lang="zh-TW" altLang="en-US" dirty="0" smtClean="0"/>
              <a:t>影響</a:t>
            </a:r>
            <a:endParaRPr lang="zh-CN" altLang="en-US" dirty="0"/>
          </a:p>
        </p:txBody>
      </p:sp>
      <p:sp>
        <p:nvSpPr>
          <p:cNvPr id="3" name="内容占位符 2"/>
          <p:cNvSpPr>
            <a:spLocks noGrp="1"/>
          </p:cNvSpPr>
          <p:nvPr>
            <p:ph idx="1"/>
          </p:nvPr>
        </p:nvSpPr>
        <p:spPr/>
        <p:txBody>
          <a:bodyPr>
            <a:normAutofit/>
          </a:bodyPr>
          <a:lstStyle/>
          <a:p>
            <a:r>
              <a:rPr lang="zh-CN" altLang="en-US" sz="3600" dirty="0" smtClean="0"/>
              <a:t>亞當犯罪</a:t>
            </a:r>
            <a:r>
              <a:rPr lang="zh-CN" altLang="en-US" sz="3600" dirty="0"/>
              <a:t>之前就有死亡</a:t>
            </a:r>
          </a:p>
          <a:p>
            <a:r>
              <a:rPr lang="zh-CN" altLang="en-US" sz="3600" dirty="0" smtClean="0"/>
              <a:t>對</a:t>
            </a:r>
            <a:r>
              <a:rPr lang="zh-CN" altLang="en-US" sz="3600" dirty="0"/>
              <a:t>神的良善的質疑</a:t>
            </a:r>
          </a:p>
          <a:p>
            <a:r>
              <a:rPr lang="zh-CN" altLang="en-US" sz="3600" dirty="0" smtClean="0"/>
              <a:t>對</a:t>
            </a:r>
            <a:r>
              <a:rPr lang="zh-CN" altLang="en-US" sz="3600" dirty="0"/>
              <a:t>神的誠實的質疑</a:t>
            </a:r>
          </a:p>
          <a:p>
            <a:r>
              <a:rPr lang="zh-CN" altLang="en-US" sz="3600" dirty="0" smtClean="0">
                <a:solidFill>
                  <a:srgbClr val="FFFF00"/>
                </a:solidFill>
              </a:rPr>
              <a:t>顛</a:t>
            </a:r>
            <a:r>
              <a:rPr lang="zh-CN" altLang="en-US" sz="3600" dirty="0">
                <a:solidFill>
                  <a:srgbClr val="FFFF00"/>
                </a:solidFill>
              </a:rPr>
              <a:t>倒的釋經學</a:t>
            </a:r>
          </a:p>
          <a:p>
            <a:r>
              <a:rPr lang="zh-CN" altLang="en-US" sz="3600" dirty="0" smtClean="0"/>
              <a:t>對</a:t>
            </a:r>
            <a:r>
              <a:rPr lang="zh-CN" altLang="en-US" sz="3600" dirty="0"/>
              <a:t>聖經確定性的質疑</a:t>
            </a:r>
          </a:p>
        </p:txBody>
      </p:sp>
    </p:spTree>
    <p:extLst>
      <p:ext uri="{BB962C8B-B14F-4D97-AF65-F5344CB8AC3E}">
        <p14:creationId xmlns:p14="http://schemas.microsoft.com/office/powerpoint/2010/main" val="1092618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地球年齡的兩種觀點</a:t>
            </a:r>
            <a:endParaRPr lang="zh-CN" altLang="en-US" dirty="0"/>
          </a:p>
        </p:txBody>
      </p:sp>
      <p:sp>
        <p:nvSpPr>
          <p:cNvPr id="3" name="内容占位符 2"/>
          <p:cNvSpPr>
            <a:spLocks noGrp="1"/>
          </p:cNvSpPr>
          <p:nvPr>
            <p:ph idx="1"/>
          </p:nvPr>
        </p:nvSpPr>
        <p:spPr/>
        <p:txBody>
          <a:bodyPr>
            <a:normAutofit/>
          </a:bodyPr>
          <a:lstStyle/>
          <a:p>
            <a:r>
              <a:rPr lang="zh-CN" altLang="en-US" sz="4000" dirty="0" smtClean="0">
                <a:solidFill>
                  <a:srgbClr val="FFFF00"/>
                </a:solidFill>
              </a:rPr>
              <a:t>第一種觀點</a:t>
            </a:r>
            <a:r>
              <a:rPr lang="zh-CN" altLang="en-US" sz="4000" dirty="0" smtClean="0"/>
              <a:t>：地球有</a:t>
            </a:r>
            <a:r>
              <a:rPr lang="en-US" altLang="zh-CN" sz="4000" dirty="0" smtClean="0">
                <a:solidFill>
                  <a:srgbClr val="FFFF00"/>
                </a:solidFill>
              </a:rPr>
              <a:t>46</a:t>
            </a:r>
            <a:r>
              <a:rPr lang="zh-CN" altLang="en-US" sz="4000" dirty="0" smtClean="0">
                <a:solidFill>
                  <a:srgbClr val="FFFF00"/>
                </a:solidFill>
              </a:rPr>
              <a:t>億年</a:t>
            </a:r>
            <a:r>
              <a:rPr lang="zh-CN" altLang="en-US" sz="4000" dirty="0" smtClean="0"/>
              <a:t>歷史</a:t>
            </a:r>
            <a:endParaRPr lang="en-US" altLang="zh-CN" sz="4000" dirty="0" smtClean="0"/>
          </a:p>
          <a:p>
            <a:pPr lvl="1"/>
            <a:r>
              <a:rPr lang="zh-CN" altLang="en-US" sz="3600" dirty="0" smtClean="0"/>
              <a:t>大部分人相信</a:t>
            </a:r>
            <a:endParaRPr lang="en-US" altLang="zh-CN" sz="3600" dirty="0" smtClean="0"/>
          </a:p>
          <a:p>
            <a:pPr lvl="1"/>
            <a:r>
              <a:rPr lang="zh-CN" altLang="en-US" sz="3600" dirty="0" smtClean="0"/>
              <a:t>稱爲“</a:t>
            </a:r>
            <a:r>
              <a:rPr lang="zh-CN" altLang="en-US" sz="3600" dirty="0" smtClean="0">
                <a:solidFill>
                  <a:srgbClr val="FFFF00"/>
                </a:solidFill>
              </a:rPr>
              <a:t>人的智慧</a:t>
            </a:r>
            <a:r>
              <a:rPr lang="zh-CN" altLang="en-US" sz="3600" dirty="0" smtClean="0"/>
              <a:t>”</a:t>
            </a:r>
            <a:r>
              <a:rPr lang="en-US" altLang="zh-CN" sz="3600" dirty="0" smtClean="0"/>
              <a:t>——</a:t>
            </a:r>
            <a:r>
              <a:rPr lang="zh-CN" altLang="en-US" sz="3600" dirty="0" smtClean="0"/>
              <a:t>結論基於世人</a:t>
            </a:r>
            <a:r>
              <a:rPr lang="en-US" altLang="zh-CN" sz="3600" dirty="0" smtClean="0"/>
              <a:t>(</a:t>
            </a:r>
            <a:r>
              <a:rPr lang="zh-CN" altLang="en-US" sz="3600" dirty="0" smtClean="0"/>
              <a:t>特別是不信主之人</a:t>
            </a:r>
            <a:r>
              <a:rPr lang="en-US" altLang="zh-CN" sz="3600" dirty="0" smtClean="0"/>
              <a:t>)</a:t>
            </a:r>
            <a:r>
              <a:rPr lang="zh-CN" altLang="en-US" sz="3600" dirty="0" smtClean="0"/>
              <a:t>的推測和猜想</a:t>
            </a:r>
            <a:endParaRPr lang="en-US" altLang="zh-CN" sz="3600" dirty="0" smtClean="0"/>
          </a:p>
          <a:p>
            <a:r>
              <a:rPr lang="zh-CN" altLang="en-US" sz="4000" dirty="0">
                <a:solidFill>
                  <a:srgbClr val="FFFF00"/>
                </a:solidFill>
              </a:rPr>
              <a:t>第二種觀</a:t>
            </a:r>
            <a:r>
              <a:rPr lang="zh-CN" altLang="en-US" sz="4000" dirty="0" smtClean="0">
                <a:solidFill>
                  <a:srgbClr val="FFFF00"/>
                </a:solidFill>
              </a:rPr>
              <a:t>點</a:t>
            </a:r>
            <a:r>
              <a:rPr lang="zh-CN" altLang="en-US" sz="4000" dirty="0" smtClean="0"/>
              <a:t>：</a:t>
            </a:r>
            <a:endParaRPr lang="en-US" altLang="zh-CN" sz="4000" dirty="0" smtClean="0"/>
          </a:p>
          <a:p>
            <a:pPr lvl="1"/>
            <a:r>
              <a:rPr lang="zh-CN" altLang="en-US" sz="3600" dirty="0" smtClean="0"/>
              <a:t>稱爲“</a:t>
            </a:r>
            <a:r>
              <a:rPr lang="zh-CN" altLang="en-US" sz="3600" dirty="0" smtClean="0">
                <a:solidFill>
                  <a:srgbClr val="FFFF00"/>
                </a:solidFill>
              </a:rPr>
              <a:t>神的見證</a:t>
            </a:r>
            <a:r>
              <a:rPr lang="zh-CN" altLang="en-US" sz="3600" dirty="0" smtClean="0"/>
              <a:t>”或“</a:t>
            </a:r>
            <a:r>
              <a:rPr lang="zh-CN" altLang="en-US" sz="3600" dirty="0" smtClean="0">
                <a:solidFill>
                  <a:srgbClr val="FFFF00"/>
                </a:solidFill>
              </a:rPr>
              <a:t>神的智慧</a:t>
            </a:r>
            <a:r>
              <a:rPr lang="zh-CN" altLang="en-US" sz="3600" dirty="0" smtClean="0"/>
              <a:t>”</a:t>
            </a:r>
            <a:endParaRPr lang="en-US" altLang="zh-CN" sz="3600" dirty="0" smtClean="0"/>
          </a:p>
          <a:p>
            <a:pPr lvl="1"/>
            <a:endParaRPr lang="zh-CN" altLang="en-US" dirty="0"/>
          </a:p>
        </p:txBody>
      </p:sp>
    </p:spTree>
    <p:extLst>
      <p:ext uri="{BB962C8B-B14F-4D97-AF65-F5344CB8AC3E}">
        <p14:creationId xmlns:p14="http://schemas.microsoft.com/office/powerpoint/2010/main" val="3929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顛倒的釋經</a:t>
            </a:r>
            <a:r>
              <a:rPr lang="zh-CN" altLang="en-US" dirty="0" smtClean="0"/>
              <a:t>學</a:t>
            </a:r>
            <a:endParaRPr lang="zh-CN" altLang="en-US" dirty="0"/>
          </a:p>
        </p:txBody>
      </p:sp>
      <p:sp>
        <p:nvSpPr>
          <p:cNvPr id="3" name="内容占位符 2"/>
          <p:cNvSpPr>
            <a:spLocks noGrp="1"/>
          </p:cNvSpPr>
          <p:nvPr>
            <p:ph idx="1"/>
          </p:nvPr>
        </p:nvSpPr>
        <p:spPr>
          <a:xfrm>
            <a:off x="457200" y="1600200"/>
            <a:ext cx="8229600" cy="5257800"/>
          </a:xfrm>
        </p:spPr>
        <p:txBody>
          <a:bodyPr>
            <a:normAutofit/>
          </a:bodyPr>
          <a:lstStyle/>
          <a:p>
            <a:r>
              <a:rPr lang="zh-CN" altLang="en-US" sz="3600" b="1" u="sng" dirty="0" smtClean="0"/>
              <a:t>以賽亞書</a:t>
            </a:r>
            <a:r>
              <a:rPr lang="en-US" altLang="zh-TW" sz="3600" b="1" u="sng" dirty="0" smtClean="0"/>
              <a:t>40:15</a:t>
            </a:r>
            <a:r>
              <a:rPr lang="en-US" altLang="zh-TW" sz="3600" dirty="0" smtClean="0"/>
              <a:t> </a:t>
            </a:r>
            <a:r>
              <a:rPr lang="en-US" altLang="zh-TW" sz="3600" dirty="0"/>
              <a:t>“</a:t>
            </a:r>
            <a:r>
              <a:rPr lang="zh-TW" altLang="en-US" sz="3600" dirty="0">
                <a:solidFill>
                  <a:srgbClr val="FFFF00"/>
                </a:solidFill>
              </a:rPr>
              <a:t>看哪，萬民都像水桶的一滴，又算如天平上的微塵</a:t>
            </a:r>
            <a:r>
              <a:rPr lang="zh-TW" altLang="en-US" sz="3600" dirty="0"/>
              <a:t>。他舉起眾海</a:t>
            </a:r>
            <a:r>
              <a:rPr lang="zh-TW" altLang="en-US" sz="3600" dirty="0" smtClean="0"/>
              <a:t>島，</a:t>
            </a:r>
            <a:r>
              <a:rPr lang="zh-TW" altLang="en-US" sz="3600" dirty="0"/>
              <a:t>好像極微之物。</a:t>
            </a:r>
            <a:r>
              <a:rPr lang="zh-TW" altLang="en-US" sz="3600" dirty="0" smtClean="0"/>
              <a:t>”</a:t>
            </a:r>
            <a:endParaRPr lang="en-US" altLang="zh-TW" sz="3600" dirty="0" smtClean="0"/>
          </a:p>
          <a:p>
            <a:r>
              <a:rPr lang="zh-CN" altLang="en-US" sz="3600" dirty="0"/>
              <a:t>與</a:t>
            </a:r>
            <a:r>
              <a:rPr lang="zh-CN" altLang="en-US" sz="3600" dirty="0" smtClean="0">
                <a:solidFill>
                  <a:srgbClr val="FFFF00"/>
                </a:solidFill>
              </a:rPr>
              <a:t>神的智慧</a:t>
            </a:r>
            <a:r>
              <a:rPr lang="zh-CN" altLang="en-US" sz="3600" dirty="0" smtClean="0"/>
              <a:t>相比，全世界科學家的智慧加在一起</a:t>
            </a:r>
            <a:r>
              <a:rPr lang="zh-CN" altLang="en-US" sz="3600" dirty="0" smtClean="0">
                <a:solidFill>
                  <a:srgbClr val="FFFF00"/>
                </a:solidFill>
              </a:rPr>
              <a:t>就如天平上的灰塵</a:t>
            </a:r>
            <a:r>
              <a:rPr lang="zh-CN" altLang="en-US" sz="3600" dirty="0" smtClean="0"/>
              <a:t>！</a:t>
            </a:r>
            <a:endParaRPr lang="en-US" altLang="zh-CN" sz="3600" dirty="0" smtClean="0"/>
          </a:p>
          <a:p>
            <a:r>
              <a:rPr lang="zh-CN" altLang="en-US" sz="3600" dirty="0"/>
              <a:t>聖</a:t>
            </a:r>
            <a:r>
              <a:rPr lang="zh-CN" altLang="en-US" sz="3600" dirty="0" smtClean="0"/>
              <a:t>經的權柄遠遠大於科學的權柄</a:t>
            </a:r>
            <a:endParaRPr lang="en-US" altLang="zh-CN" sz="3600" dirty="0" smtClean="0"/>
          </a:p>
        </p:txBody>
      </p:sp>
    </p:spTree>
    <p:extLst>
      <p:ext uri="{BB962C8B-B14F-4D97-AF65-F5344CB8AC3E}">
        <p14:creationId xmlns:p14="http://schemas.microsoft.com/office/powerpoint/2010/main" val="98932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顛倒的釋經學</a:t>
            </a:r>
          </a:p>
        </p:txBody>
      </p:sp>
      <p:sp>
        <p:nvSpPr>
          <p:cNvPr id="3" name="内容占位符 2"/>
          <p:cNvSpPr>
            <a:spLocks noGrp="1"/>
          </p:cNvSpPr>
          <p:nvPr>
            <p:ph idx="1"/>
          </p:nvPr>
        </p:nvSpPr>
        <p:spPr/>
        <p:txBody>
          <a:bodyPr>
            <a:normAutofit fontScale="92500"/>
          </a:bodyPr>
          <a:lstStyle/>
          <a:p>
            <a:r>
              <a:rPr lang="zh-CN" altLang="en-US" sz="3600" dirty="0" smtClean="0"/>
              <a:t>當基督徒</a:t>
            </a:r>
            <a:r>
              <a:rPr lang="zh-CN" altLang="en-US" sz="3600" dirty="0"/>
              <a:t>相信</a:t>
            </a:r>
            <a:r>
              <a:rPr lang="en-US" altLang="zh-CN" sz="3600" dirty="0"/>
              <a:t>46</a:t>
            </a:r>
            <a:r>
              <a:rPr lang="zh-CN" altLang="en-US" sz="3600" dirty="0"/>
              <a:t>億年，其實是</a:t>
            </a:r>
            <a:r>
              <a:rPr lang="zh-CN" altLang="en-US" sz="3600" dirty="0">
                <a:solidFill>
                  <a:srgbClr val="FFFF00"/>
                </a:solidFill>
              </a:rPr>
              <a:t>把科學的權柄凌駕在聖經</a:t>
            </a:r>
            <a:r>
              <a:rPr lang="zh-CN" altLang="en-US" sz="3600" dirty="0" smtClean="0">
                <a:solidFill>
                  <a:srgbClr val="FFFF00"/>
                </a:solidFill>
              </a:rPr>
              <a:t>之上</a:t>
            </a:r>
            <a:r>
              <a:rPr lang="zh-CN" altLang="en-US" sz="3600" dirty="0" smtClean="0"/>
              <a:t>。</a:t>
            </a:r>
            <a:endParaRPr lang="en-US" altLang="zh-CN" sz="3600" dirty="0" smtClean="0"/>
          </a:p>
          <a:p>
            <a:r>
              <a:rPr lang="zh-TW" altLang="en-US" sz="3600" dirty="0" smtClean="0"/>
              <a:t>科</a:t>
            </a:r>
            <a:r>
              <a:rPr lang="zh-TW" altLang="en-US" sz="3600" dirty="0"/>
              <a:t>學</a:t>
            </a:r>
            <a:r>
              <a:rPr lang="zh-TW" altLang="en-US" sz="3600" dirty="0">
                <a:solidFill>
                  <a:srgbClr val="FFFF00"/>
                </a:solidFill>
              </a:rPr>
              <a:t>可以補充</a:t>
            </a:r>
            <a:r>
              <a:rPr lang="zh-TW" altLang="en-US" sz="3600" dirty="0"/>
              <a:t>我們對聖經的</a:t>
            </a:r>
            <a:r>
              <a:rPr lang="zh-TW" altLang="en-US" sz="3600" dirty="0" smtClean="0"/>
              <a:t>理解，但科學</a:t>
            </a:r>
            <a:r>
              <a:rPr lang="zh-TW" altLang="en-US" sz="3600" dirty="0" smtClean="0">
                <a:solidFill>
                  <a:srgbClr val="FFFF00"/>
                </a:solidFill>
              </a:rPr>
              <a:t>絕對沒有資格修改</a:t>
            </a:r>
            <a:r>
              <a:rPr lang="zh-TW" altLang="en-US" sz="3600" dirty="0" smtClean="0"/>
              <a:t>我們對聖經的理解</a:t>
            </a:r>
            <a:endParaRPr lang="en-US" altLang="zh-TW" sz="3600" dirty="0" smtClean="0"/>
          </a:p>
          <a:p>
            <a:r>
              <a:rPr lang="zh-CN" altLang="en-US" sz="3600" dirty="0" smtClean="0"/>
              <a:t>人的智慧</a:t>
            </a:r>
            <a:r>
              <a:rPr lang="zh-CN" altLang="en-US" sz="3600" dirty="0" smtClean="0">
                <a:solidFill>
                  <a:srgbClr val="FFFF00"/>
                </a:solidFill>
              </a:rPr>
              <a:t>居然有權柄來否定</a:t>
            </a:r>
            <a:r>
              <a:rPr lang="zh-CN" altLang="en-US" sz="3600" dirty="0" smtClean="0"/>
              <a:t>神的見證，聖經的理解</a:t>
            </a:r>
            <a:r>
              <a:rPr lang="zh-CN" altLang="en-US" sz="3600" dirty="0" smtClean="0">
                <a:solidFill>
                  <a:srgbClr val="FFFF00"/>
                </a:solidFill>
              </a:rPr>
              <a:t>居然需要服從</a:t>
            </a:r>
            <a:r>
              <a:rPr lang="zh-CN" altLang="en-US" sz="3600" dirty="0" smtClean="0"/>
              <a:t>人類科學的結論</a:t>
            </a:r>
            <a:r>
              <a:rPr lang="en-US" altLang="zh-CN" sz="3600" dirty="0" smtClean="0"/>
              <a:t>(</a:t>
            </a:r>
            <a:r>
              <a:rPr lang="zh-CN" altLang="en-US" sz="3600" dirty="0" smtClean="0"/>
              <a:t>而科學又是常常犯錯的</a:t>
            </a:r>
            <a:r>
              <a:rPr lang="en-US" altLang="zh-CN" sz="3600" dirty="0" smtClean="0"/>
              <a:t>)</a:t>
            </a:r>
            <a:r>
              <a:rPr lang="zh-CN" altLang="en-US" sz="3600" dirty="0" smtClean="0"/>
              <a:t>！這是</a:t>
            </a:r>
            <a:r>
              <a:rPr lang="zh-CN" altLang="en-US" sz="3600" dirty="0" smtClean="0">
                <a:solidFill>
                  <a:srgbClr val="FFFF00"/>
                </a:solidFill>
              </a:rPr>
              <a:t>主次顛倒，無法無天</a:t>
            </a:r>
            <a:r>
              <a:rPr lang="zh-CN" altLang="en-US" sz="3600" dirty="0" smtClean="0"/>
              <a:t>！</a:t>
            </a:r>
          </a:p>
          <a:p>
            <a:endParaRPr lang="zh-CN" altLang="en-US" dirty="0"/>
          </a:p>
        </p:txBody>
      </p:sp>
    </p:spTree>
    <p:extLst>
      <p:ext uri="{BB962C8B-B14F-4D97-AF65-F5344CB8AC3E}">
        <p14:creationId xmlns:p14="http://schemas.microsoft.com/office/powerpoint/2010/main" val="243935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smtClean="0"/>
              <a:t>基督徒</a:t>
            </a:r>
            <a:r>
              <a:rPr lang="zh-TW" altLang="en-US" dirty="0"/>
              <a:t>相信地球</a:t>
            </a:r>
            <a:r>
              <a:rPr lang="en-US" altLang="zh-TW" dirty="0"/>
              <a:t>46</a:t>
            </a:r>
            <a:r>
              <a:rPr lang="zh-TW" altLang="en-US" dirty="0"/>
              <a:t>億</a:t>
            </a:r>
            <a:r>
              <a:rPr lang="zh-TW" altLang="en-US" dirty="0" smtClean="0"/>
              <a:t>年</a:t>
            </a:r>
            <a:r>
              <a:rPr lang="zh-CN" altLang="en-US" dirty="0" smtClean="0"/>
              <a:t>的</a:t>
            </a:r>
            <a:r>
              <a:rPr lang="en-US" altLang="zh-CN" dirty="0" smtClean="0"/>
              <a:t>5</a:t>
            </a:r>
            <a:r>
              <a:rPr lang="zh-CN" altLang="en-US" dirty="0" smtClean="0"/>
              <a:t>個</a:t>
            </a:r>
            <a:r>
              <a:rPr lang="zh-TW" altLang="en-US" dirty="0" smtClean="0"/>
              <a:t>影響</a:t>
            </a:r>
            <a:endParaRPr lang="zh-CN" altLang="en-US" dirty="0"/>
          </a:p>
        </p:txBody>
      </p:sp>
      <p:sp>
        <p:nvSpPr>
          <p:cNvPr id="3" name="内容占位符 2"/>
          <p:cNvSpPr>
            <a:spLocks noGrp="1"/>
          </p:cNvSpPr>
          <p:nvPr>
            <p:ph idx="1"/>
          </p:nvPr>
        </p:nvSpPr>
        <p:spPr/>
        <p:txBody>
          <a:bodyPr>
            <a:normAutofit/>
          </a:bodyPr>
          <a:lstStyle/>
          <a:p>
            <a:r>
              <a:rPr lang="zh-CN" altLang="en-US" sz="3600" dirty="0" smtClean="0"/>
              <a:t>亞當犯罪</a:t>
            </a:r>
            <a:r>
              <a:rPr lang="zh-CN" altLang="en-US" sz="3600" dirty="0"/>
              <a:t>之前就有死亡</a:t>
            </a:r>
          </a:p>
          <a:p>
            <a:r>
              <a:rPr lang="zh-CN" altLang="en-US" sz="3600" dirty="0" smtClean="0"/>
              <a:t>對</a:t>
            </a:r>
            <a:r>
              <a:rPr lang="zh-CN" altLang="en-US" sz="3600" dirty="0"/>
              <a:t>神的良善的質疑</a:t>
            </a:r>
          </a:p>
          <a:p>
            <a:r>
              <a:rPr lang="zh-CN" altLang="en-US" sz="3600" dirty="0" smtClean="0"/>
              <a:t>對</a:t>
            </a:r>
            <a:r>
              <a:rPr lang="zh-CN" altLang="en-US" sz="3600" dirty="0"/>
              <a:t>神的誠實的質疑</a:t>
            </a:r>
          </a:p>
          <a:p>
            <a:r>
              <a:rPr lang="zh-CN" altLang="en-US" sz="3600" dirty="0" smtClean="0"/>
              <a:t>顛</a:t>
            </a:r>
            <a:r>
              <a:rPr lang="zh-CN" altLang="en-US" sz="3600" dirty="0"/>
              <a:t>倒的釋經學</a:t>
            </a:r>
          </a:p>
          <a:p>
            <a:r>
              <a:rPr lang="zh-CN" altLang="en-US" sz="3600" dirty="0" smtClean="0">
                <a:solidFill>
                  <a:srgbClr val="FFFF00"/>
                </a:solidFill>
              </a:rPr>
              <a:t>對</a:t>
            </a:r>
            <a:r>
              <a:rPr lang="zh-CN" altLang="en-US" sz="3600" dirty="0">
                <a:solidFill>
                  <a:srgbClr val="FFFF00"/>
                </a:solidFill>
              </a:rPr>
              <a:t>聖經確定性的質疑</a:t>
            </a:r>
          </a:p>
        </p:txBody>
      </p:sp>
    </p:spTree>
    <p:extLst>
      <p:ext uri="{BB962C8B-B14F-4D97-AF65-F5344CB8AC3E}">
        <p14:creationId xmlns:p14="http://schemas.microsoft.com/office/powerpoint/2010/main" val="41469992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對聖經確定性的質</a:t>
            </a:r>
            <a:r>
              <a:rPr lang="zh-CN" altLang="en-US" dirty="0" smtClean="0"/>
              <a:t>疑</a:t>
            </a:r>
            <a:endParaRPr lang="zh-CN" altLang="en-US" dirty="0"/>
          </a:p>
        </p:txBody>
      </p:sp>
      <p:sp>
        <p:nvSpPr>
          <p:cNvPr id="3" name="内容占位符 2"/>
          <p:cNvSpPr>
            <a:spLocks noGrp="1"/>
          </p:cNvSpPr>
          <p:nvPr>
            <p:ph idx="1"/>
          </p:nvPr>
        </p:nvSpPr>
        <p:spPr/>
        <p:txBody>
          <a:bodyPr/>
          <a:lstStyle/>
          <a:p>
            <a:r>
              <a:rPr lang="zh-CN" altLang="en-US" dirty="0" smtClean="0"/>
              <a:t>如果地球真的是</a:t>
            </a:r>
            <a:r>
              <a:rPr lang="en-US" altLang="zh-CN" dirty="0" smtClean="0"/>
              <a:t>46</a:t>
            </a:r>
            <a:r>
              <a:rPr lang="zh-CN" altLang="en-US" dirty="0" smtClean="0"/>
              <a:t>億年</a:t>
            </a:r>
            <a:endParaRPr lang="en-US" altLang="zh-CN" dirty="0" smtClean="0"/>
          </a:p>
          <a:p>
            <a:pPr lvl="1"/>
            <a:r>
              <a:rPr lang="zh-CN" altLang="en-US" dirty="0" smtClean="0"/>
              <a:t>那麽</a:t>
            </a:r>
            <a:r>
              <a:rPr lang="zh-CN" altLang="en-US" b="1" u="sng" dirty="0" smtClean="0">
                <a:solidFill>
                  <a:srgbClr val="FFFF00"/>
                </a:solidFill>
              </a:rPr>
              <a:t>創世記</a:t>
            </a:r>
            <a:r>
              <a:rPr lang="zh-CN" altLang="en-US" dirty="0" smtClean="0">
                <a:solidFill>
                  <a:srgbClr val="FFFF00"/>
                </a:solidFill>
              </a:rPr>
              <a:t>的歷史不能按字面理解</a:t>
            </a:r>
            <a:endParaRPr lang="en-US" altLang="zh-CN" dirty="0" smtClean="0">
              <a:solidFill>
                <a:srgbClr val="FFFF00"/>
              </a:solidFill>
            </a:endParaRPr>
          </a:p>
          <a:p>
            <a:r>
              <a:rPr lang="zh-CN" altLang="en-US" dirty="0" smtClean="0"/>
              <a:t>如果</a:t>
            </a:r>
            <a:r>
              <a:rPr lang="zh-CN" altLang="en-US" b="1" u="sng" dirty="0" smtClean="0"/>
              <a:t>創世記</a:t>
            </a:r>
            <a:r>
              <a:rPr lang="zh-CN" altLang="en-US" dirty="0" smtClean="0"/>
              <a:t>不能按字面理解</a:t>
            </a:r>
            <a:endParaRPr lang="en-US" altLang="zh-CN" dirty="0" smtClean="0"/>
          </a:p>
          <a:p>
            <a:pPr lvl="1"/>
            <a:r>
              <a:rPr lang="zh-CN" altLang="en-US" dirty="0" smtClean="0"/>
              <a:t>那我們</a:t>
            </a:r>
            <a:r>
              <a:rPr lang="zh-CN" altLang="en-US" dirty="0" smtClean="0">
                <a:solidFill>
                  <a:srgbClr val="FFFF00"/>
                </a:solidFill>
              </a:rPr>
              <a:t>怎麽知道聖經其他地方可以按字面理解？</a:t>
            </a:r>
            <a:endParaRPr lang="en-US" altLang="zh-CN" dirty="0" smtClean="0">
              <a:solidFill>
                <a:srgbClr val="FFFF00"/>
              </a:solidFill>
            </a:endParaRPr>
          </a:p>
          <a:p>
            <a:pPr lvl="1"/>
            <a:r>
              <a:rPr lang="zh-CN" altLang="en-US" dirty="0" smtClean="0">
                <a:solidFill>
                  <a:srgbClr val="FFFF00"/>
                </a:solidFill>
              </a:rPr>
              <a:t>福音，耶穌的復活，未來我們的復活，耶穌的再來</a:t>
            </a:r>
            <a:r>
              <a:rPr lang="zh-CN" altLang="en-US" dirty="0" smtClean="0"/>
              <a:t>是否可以按字面理解？</a:t>
            </a:r>
            <a:endParaRPr lang="en-US" altLang="zh-CN" dirty="0" smtClean="0"/>
          </a:p>
          <a:p>
            <a:pPr lvl="1"/>
            <a:r>
              <a:rPr lang="zh-CN" altLang="en-US" dirty="0"/>
              <a:t>是不是</a:t>
            </a:r>
            <a:r>
              <a:rPr lang="zh-CN" altLang="en-US" dirty="0">
                <a:solidFill>
                  <a:srgbClr val="FFFF00"/>
                </a:solidFill>
              </a:rPr>
              <a:t>只有不違反科學的内容</a:t>
            </a:r>
            <a:r>
              <a:rPr lang="zh-CN" altLang="en-US" dirty="0"/>
              <a:t>可以按字面理解？</a:t>
            </a:r>
          </a:p>
          <a:p>
            <a:pPr lvl="1"/>
            <a:endParaRPr lang="zh-CN" altLang="en-US" dirty="0"/>
          </a:p>
        </p:txBody>
      </p:sp>
    </p:spTree>
    <p:extLst>
      <p:ext uri="{BB962C8B-B14F-4D97-AF65-F5344CB8AC3E}">
        <p14:creationId xmlns:p14="http://schemas.microsoft.com/office/powerpoint/2010/main" val="19385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對聖經確定性的質疑</a:t>
            </a:r>
          </a:p>
        </p:txBody>
      </p:sp>
      <p:sp>
        <p:nvSpPr>
          <p:cNvPr id="3" name="内容占位符 2"/>
          <p:cNvSpPr>
            <a:spLocks noGrp="1"/>
          </p:cNvSpPr>
          <p:nvPr>
            <p:ph idx="1"/>
          </p:nvPr>
        </p:nvSpPr>
        <p:spPr>
          <a:xfrm>
            <a:off x="457200" y="1484784"/>
            <a:ext cx="8229600" cy="5373216"/>
          </a:xfrm>
        </p:spPr>
        <p:txBody>
          <a:bodyPr>
            <a:normAutofit fontScale="92500" lnSpcReduction="10000"/>
          </a:bodyPr>
          <a:lstStyle/>
          <a:p>
            <a:r>
              <a:rPr lang="zh-TW" altLang="en-US" dirty="0"/>
              <a:t>如果聖經在</a:t>
            </a:r>
            <a:r>
              <a:rPr lang="zh-TW" altLang="en-US" dirty="0">
                <a:solidFill>
                  <a:srgbClr val="FFFF00"/>
                </a:solidFill>
              </a:rPr>
              <a:t>地球年齡</a:t>
            </a:r>
            <a:r>
              <a:rPr lang="zh-TW" altLang="en-US" dirty="0"/>
              <a:t>的問題上搞不清</a:t>
            </a:r>
            <a:r>
              <a:rPr lang="zh-TW" altLang="en-US" dirty="0" smtClean="0"/>
              <a:t>楚</a:t>
            </a:r>
            <a:r>
              <a:rPr lang="zh-CN" altLang="en-US" dirty="0"/>
              <a:t>，</a:t>
            </a:r>
            <a:r>
              <a:rPr lang="zh-TW" altLang="en-US" dirty="0" smtClean="0"/>
              <a:t>那</a:t>
            </a:r>
            <a:r>
              <a:rPr lang="zh-TW" altLang="en-US" dirty="0"/>
              <a:t>我們怎麼可以有理由相信，聖經在</a:t>
            </a:r>
            <a:r>
              <a:rPr lang="zh-TW" altLang="en-US" dirty="0">
                <a:solidFill>
                  <a:srgbClr val="FFFF00"/>
                </a:solidFill>
              </a:rPr>
              <a:t>其他問題</a:t>
            </a:r>
            <a:r>
              <a:rPr lang="zh-TW" altLang="en-US" dirty="0"/>
              <a:t>上就搞清楚了</a:t>
            </a:r>
            <a:r>
              <a:rPr lang="zh-TW" altLang="en-US" dirty="0" smtClean="0"/>
              <a:t>？</a:t>
            </a:r>
            <a:endParaRPr lang="en-US" altLang="zh-TW" dirty="0" smtClean="0"/>
          </a:p>
          <a:p>
            <a:r>
              <a:rPr lang="zh-TW" altLang="en-US" dirty="0" smtClean="0"/>
              <a:t>如果</a:t>
            </a:r>
            <a:r>
              <a:rPr lang="zh-TW" altLang="en-US" dirty="0"/>
              <a:t>聖經</a:t>
            </a:r>
            <a:r>
              <a:rPr lang="zh-TW" altLang="en-US" dirty="0" smtClean="0"/>
              <a:t>在</a:t>
            </a:r>
            <a:r>
              <a:rPr lang="zh-TW" altLang="en-US" dirty="0" smtClean="0">
                <a:solidFill>
                  <a:srgbClr val="FFFF00"/>
                </a:solidFill>
              </a:rPr>
              <a:t>過</a:t>
            </a:r>
            <a:r>
              <a:rPr lang="zh-TW" altLang="en-US" dirty="0">
                <a:solidFill>
                  <a:srgbClr val="FFFF00"/>
                </a:solidFill>
              </a:rPr>
              <a:t>去歷史</a:t>
            </a:r>
            <a:r>
              <a:rPr lang="zh-TW" altLang="en-US" dirty="0"/>
              <a:t>的問題上搞不清</a:t>
            </a:r>
            <a:r>
              <a:rPr lang="zh-TW" altLang="en-US" dirty="0" smtClean="0"/>
              <a:t>楚</a:t>
            </a:r>
            <a:r>
              <a:rPr lang="zh-CN" altLang="en-US" dirty="0" smtClean="0"/>
              <a:t>，</a:t>
            </a:r>
            <a:r>
              <a:rPr lang="zh-TW" altLang="en-US" dirty="0" smtClean="0"/>
              <a:t>那</a:t>
            </a:r>
            <a:r>
              <a:rPr lang="zh-TW" altLang="en-US" dirty="0"/>
              <a:t>我們怎麼可以有理由相信，聖經在</a:t>
            </a:r>
            <a:r>
              <a:rPr lang="zh-TW" altLang="en-US" dirty="0">
                <a:solidFill>
                  <a:srgbClr val="FFFF00"/>
                </a:solidFill>
              </a:rPr>
              <a:t>未來的問題</a:t>
            </a:r>
            <a:r>
              <a:rPr lang="zh-TW" altLang="en-US" dirty="0"/>
              <a:t>上就搞清楚了？</a:t>
            </a:r>
          </a:p>
          <a:p>
            <a:r>
              <a:rPr lang="zh-TW" altLang="en-US" dirty="0" smtClean="0"/>
              <a:t>如果</a:t>
            </a:r>
            <a:r>
              <a:rPr lang="zh-TW" altLang="en-US" dirty="0"/>
              <a:t>聖經在這個</a:t>
            </a:r>
            <a:r>
              <a:rPr lang="zh-TW" altLang="en-US" dirty="0">
                <a:solidFill>
                  <a:srgbClr val="FFFF00"/>
                </a:solidFill>
              </a:rPr>
              <a:t>物質</a:t>
            </a:r>
            <a:r>
              <a:rPr lang="zh-TW" altLang="en-US" dirty="0"/>
              <a:t>的問題上都不</a:t>
            </a:r>
            <a:r>
              <a:rPr lang="zh-TW" altLang="en-US" dirty="0" smtClean="0"/>
              <a:t>清楚</a:t>
            </a:r>
            <a:r>
              <a:rPr lang="zh-CN" altLang="en-US" dirty="0" smtClean="0"/>
              <a:t>，</a:t>
            </a:r>
            <a:r>
              <a:rPr lang="zh-TW" altLang="en-US" dirty="0" smtClean="0"/>
              <a:t>那</a:t>
            </a:r>
            <a:r>
              <a:rPr lang="zh-TW" altLang="en-US" dirty="0"/>
              <a:t>我們怎麼可以有理由相信，聖經在</a:t>
            </a:r>
            <a:r>
              <a:rPr lang="zh-TW" altLang="en-US" dirty="0">
                <a:solidFill>
                  <a:srgbClr val="FFFF00"/>
                </a:solidFill>
              </a:rPr>
              <a:t>屬靈的問題</a:t>
            </a:r>
            <a:r>
              <a:rPr lang="zh-TW" altLang="en-US" dirty="0"/>
              <a:t>上就搞清楚了？</a:t>
            </a:r>
          </a:p>
          <a:p>
            <a:r>
              <a:rPr lang="zh-TW" altLang="en-US" dirty="0" smtClean="0"/>
              <a:t>如果</a:t>
            </a:r>
            <a:r>
              <a:rPr lang="zh-TW" altLang="en-US" dirty="0"/>
              <a:t>聖經連現在</a:t>
            </a:r>
            <a:r>
              <a:rPr lang="zh-TW" altLang="en-US" dirty="0">
                <a:solidFill>
                  <a:srgbClr val="FFFF00"/>
                </a:solidFill>
              </a:rPr>
              <a:t>看得見的地球的年齡</a:t>
            </a:r>
            <a:r>
              <a:rPr lang="zh-TW" altLang="en-US" dirty="0"/>
              <a:t>都搞不清</a:t>
            </a:r>
            <a:r>
              <a:rPr lang="zh-TW" altLang="en-US" dirty="0" smtClean="0"/>
              <a:t>楚</a:t>
            </a:r>
            <a:r>
              <a:rPr lang="zh-CN" altLang="en-US" dirty="0" smtClean="0"/>
              <a:t>，</a:t>
            </a:r>
            <a:r>
              <a:rPr lang="zh-TW" altLang="en-US" dirty="0" smtClean="0"/>
              <a:t>那</a:t>
            </a:r>
            <a:r>
              <a:rPr lang="zh-TW" altLang="en-US" dirty="0"/>
              <a:t>我們怎麼可以有理由相信，聖經在</a:t>
            </a:r>
            <a:r>
              <a:rPr lang="zh-TW" altLang="en-US" dirty="0">
                <a:solidFill>
                  <a:srgbClr val="FFFF00"/>
                </a:solidFill>
              </a:rPr>
              <a:t>看不見的新天新地的問題</a:t>
            </a:r>
            <a:r>
              <a:rPr lang="zh-TW" altLang="en-US" dirty="0"/>
              <a:t>上就搞清楚了？</a:t>
            </a:r>
            <a:endParaRPr lang="zh-CN" altLang="en-US" dirty="0"/>
          </a:p>
        </p:txBody>
      </p:sp>
    </p:spTree>
    <p:extLst>
      <p:ext uri="{BB962C8B-B14F-4D97-AF65-F5344CB8AC3E}">
        <p14:creationId xmlns:p14="http://schemas.microsoft.com/office/powerpoint/2010/main" val="59433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smtClean="0"/>
              <a:t>基督徒</a:t>
            </a:r>
            <a:r>
              <a:rPr lang="zh-TW" altLang="en-US" dirty="0"/>
              <a:t>相信地球</a:t>
            </a:r>
            <a:r>
              <a:rPr lang="en-US" altLang="zh-TW" dirty="0"/>
              <a:t>46</a:t>
            </a:r>
            <a:r>
              <a:rPr lang="zh-TW" altLang="en-US" dirty="0"/>
              <a:t>億</a:t>
            </a:r>
            <a:r>
              <a:rPr lang="zh-TW" altLang="en-US" dirty="0" smtClean="0"/>
              <a:t>年</a:t>
            </a:r>
            <a:r>
              <a:rPr lang="zh-CN" altLang="en-US" dirty="0" smtClean="0"/>
              <a:t>的</a:t>
            </a:r>
            <a:r>
              <a:rPr lang="en-US" altLang="zh-CN" dirty="0" smtClean="0"/>
              <a:t>5</a:t>
            </a:r>
            <a:r>
              <a:rPr lang="zh-CN" altLang="en-US" dirty="0" smtClean="0"/>
              <a:t>個</a:t>
            </a:r>
            <a:r>
              <a:rPr lang="zh-TW" altLang="en-US" dirty="0" smtClean="0"/>
              <a:t>影響</a:t>
            </a:r>
            <a:endParaRPr lang="zh-CN" altLang="en-US" dirty="0"/>
          </a:p>
        </p:txBody>
      </p:sp>
      <p:sp>
        <p:nvSpPr>
          <p:cNvPr id="3" name="内容占位符 2"/>
          <p:cNvSpPr>
            <a:spLocks noGrp="1"/>
          </p:cNvSpPr>
          <p:nvPr>
            <p:ph idx="1"/>
          </p:nvPr>
        </p:nvSpPr>
        <p:spPr/>
        <p:txBody>
          <a:bodyPr>
            <a:normAutofit/>
          </a:bodyPr>
          <a:lstStyle/>
          <a:p>
            <a:r>
              <a:rPr lang="zh-CN" altLang="en-US" sz="3600" dirty="0" smtClean="0"/>
              <a:t>第一，亞當犯罪</a:t>
            </a:r>
            <a:r>
              <a:rPr lang="zh-CN" altLang="en-US" sz="3600" dirty="0"/>
              <a:t>之前就有死亡</a:t>
            </a:r>
          </a:p>
          <a:p>
            <a:r>
              <a:rPr lang="zh-CN" altLang="en-US" sz="3600" dirty="0" smtClean="0"/>
              <a:t>第二，對</a:t>
            </a:r>
            <a:r>
              <a:rPr lang="zh-CN" altLang="en-US" sz="3600" dirty="0"/>
              <a:t>神的良善的質疑</a:t>
            </a:r>
          </a:p>
          <a:p>
            <a:r>
              <a:rPr lang="zh-CN" altLang="en-US" sz="3600" dirty="0" smtClean="0"/>
              <a:t>第三，對</a:t>
            </a:r>
            <a:r>
              <a:rPr lang="zh-CN" altLang="en-US" sz="3600" dirty="0"/>
              <a:t>神的誠實的質疑</a:t>
            </a:r>
          </a:p>
          <a:p>
            <a:r>
              <a:rPr lang="zh-CN" altLang="en-US" sz="3600" dirty="0" smtClean="0"/>
              <a:t>第四，顛</a:t>
            </a:r>
            <a:r>
              <a:rPr lang="zh-CN" altLang="en-US" sz="3600" dirty="0"/>
              <a:t>倒的釋經學</a:t>
            </a:r>
          </a:p>
          <a:p>
            <a:r>
              <a:rPr lang="zh-CN" altLang="en-US" sz="3600" dirty="0" smtClean="0"/>
              <a:t>第五，對</a:t>
            </a:r>
            <a:r>
              <a:rPr lang="zh-CN" altLang="en-US" sz="3600" dirty="0"/>
              <a:t>聖經確定性的質疑</a:t>
            </a:r>
          </a:p>
        </p:txBody>
      </p:sp>
    </p:spTree>
    <p:extLst>
      <p:ext uri="{BB962C8B-B14F-4D97-AF65-F5344CB8AC3E}">
        <p14:creationId xmlns:p14="http://schemas.microsoft.com/office/powerpoint/2010/main" val="224565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a:t>在一切問題上</a:t>
            </a:r>
            <a:r>
              <a:rPr lang="en-US" altLang="zh-TW" dirty="0"/>
              <a:t>(</a:t>
            </a:r>
            <a:r>
              <a:rPr lang="zh-TW" altLang="en-US" dirty="0"/>
              <a:t>包括地球年</a:t>
            </a:r>
            <a:r>
              <a:rPr lang="zh-TW" altLang="en-US" dirty="0" smtClean="0"/>
              <a:t>齡</a:t>
            </a:r>
            <a:r>
              <a:rPr lang="en-US" altLang="zh-TW" dirty="0" smtClean="0"/>
              <a:t>)</a:t>
            </a:r>
            <a:r>
              <a:rPr lang="zh-TW" altLang="en-US" dirty="0" smtClean="0"/>
              <a:t>絕</a:t>
            </a:r>
            <a:r>
              <a:rPr lang="zh-TW" altLang="en-US" dirty="0"/>
              <a:t>不要因為人的</a:t>
            </a:r>
            <a:r>
              <a:rPr lang="zh-TW" altLang="en-US" dirty="0" smtClean="0"/>
              <a:t>智慧</a:t>
            </a:r>
            <a:r>
              <a:rPr lang="zh-CN" altLang="en-US" dirty="0" smtClean="0"/>
              <a:t>，</a:t>
            </a:r>
            <a:r>
              <a:rPr lang="zh-TW" altLang="en-US" dirty="0" smtClean="0"/>
              <a:t>去</a:t>
            </a:r>
            <a:r>
              <a:rPr lang="zh-TW" altLang="en-US" dirty="0"/>
              <a:t>懷疑神的智慧</a:t>
            </a:r>
            <a:endParaRPr lang="zh-CN" altLang="en-US" dirty="0"/>
          </a:p>
        </p:txBody>
      </p:sp>
      <p:sp>
        <p:nvSpPr>
          <p:cNvPr id="3" name="内容占位符 2"/>
          <p:cNvSpPr>
            <a:spLocks noGrp="1"/>
          </p:cNvSpPr>
          <p:nvPr>
            <p:ph idx="1"/>
          </p:nvPr>
        </p:nvSpPr>
        <p:spPr>
          <a:xfrm>
            <a:off x="457200" y="1988840"/>
            <a:ext cx="8229600" cy="4137323"/>
          </a:xfrm>
        </p:spPr>
        <p:txBody>
          <a:bodyPr/>
          <a:lstStyle/>
          <a:p>
            <a:r>
              <a:rPr lang="zh-CN" altLang="en-US" dirty="0" smtClean="0"/>
              <a:t>基督徒</a:t>
            </a:r>
            <a:r>
              <a:rPr lang="zh-CN" altLang="en-US" dirty="0"/>
              <a:t>是否可以相信</a:t>
            </a:r>
            <a:r>
              <a:rPr lang="en-US" altLang="zh-CN" dirty="0"/>
              <a:t>46</a:t>
            </a:r>
            <a:r>
              <a:rPr lang="zh-CN" altLang="en-US" dirty="0"/>
              <a:t>億年的地球歷史？</a:t>
            </a:r>
          </a:p>
          <a:p>
            <a:r>
              <a:rPr lang="zh-CN" altLang="en-US" dirty="0" smtClean="0">
                <a:solidFill>
                  <a:srgbClr val="FFFF00"/>
                </a:solidFill>
              </a:rPr>
              <a:t>聖</a:t>
            </a:r>
            <a:r>
              <a:rPr lang="zh-CN" altLang="en-US" dirty="0">
                <a:solidFill>
                  <a:srgbClr val="FFFF00"/>
                </a:solidFill>
              </a:rPr>
              <a:t>經是否允許</a:t>
            </a:r>
            <a:r>
              <a:rPr lang="en-US" altLang="zh-CN" dirty="0">
                <a:solidFill>
                  <a:srgbClr val="FFFF00"/>
                </a:solidFill>
              </a:rPr>
              <a:t>46</a:t>
            </a:r>
            <a:r>
              <a:rPr lang="zh-CN" altLang="en-US" dirty="0">
                <a:solidFill>
                  <a:srgbClr val="FFFF00"/>
                </a:solidFill>
              </a:rPr>
              <a:t>億年的地球歷史？</a:t>
            </a:r>
          </a:p>
          <a:p>
            <a:r>
              <a:rPr lang="zh-CN" altLang="en-US" dirty="0"/>
              <a:t>碳</a:t>
            </a:r>
            <a:r>
              <a:rPr lang="en-US" altLang="zh-CN" dirty="0" smtClean="0"/>
              <a:t>14</a:t>
            </a:r>
            <a:r>
              <a:rPr lang="zh-CN" altLang="en-US" dirty="0" smtClean="0"/>
              <a:t>和氬</a:t>
            </a:r>
            <a:r>
              <a:rPr lang="zh-CN" altLang="en-US" dirty="0"/>
              <a:t>氬</a:t>
            </a:r>
            <a:r>
              <a:rPr lang="zh-CN" altLang="en-US" dirty="0" smtClean="0"/>
              <a:t>放射性</a:t>
            </a:r>
            <a:r>
              <a:rPr lang="zh-CN" altLang="en-US" dirty="0"/>
              <a:t>年齡測定法</a:t>
            </a:r>
          </a:p>
        </p:txBody>
      </p:sp>
    </p:spTree>
    <p:extLst>
      <p:ext uri="{BB962C8B-B14F-4D97-AF65-F5344CB8AC3E}">
        <p14:creationId xmlns:p14="http://schemas.microsoft.com/office/powerpoint/2010/main" val="22903417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聖經是否允許</a:t>
            </a:r>
            <a:r>
              <a:rPr lang="en-US" altLang="zh-CN" dirty="0"/>
              <a:t>46</a:t>
            </a:r>
            <a:r>
              <a:rPr lang="zh-CN" altLang="en-US" dirty="0"/>
              <a:t>億年的地球歷史</a:t>
            </a:r>
            <a:r>
              <a:rPr lang="zh-CN" altLang="en-US" dirty="0" smtClean="0"/>
              <a:t>？</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5" name="矩形 4"/>
          <p:cNvSpPr/>
          <p:nvPr/>
        </p:nvSpPr>
        <p:spPr>
          <a:xfrm>
            <a:off x="0" y="6481802"/>
            <a:ext cx="2022861" cy="369332"/>
          </a:xfrm>
          <a:prstGeom prst="rect">
            <a:avLst/>
          </a:prstGeom>
        </p:spPr>
        <p:txBody>
          <a:bodyPr wrap="none">
            <a:spAutoFit/>
          </a:bodyPr>
          <a:lstStyle/>
          <a:p>
            <a:r>
              <a:rPr lang="en-US" altLang="zh-CN" dirty="0">
                <a:solidFill>
                  <a:schemeClr val="bg1"/>
                </a:solidFill>
              </a:rPr>
              <a:t>image: Freepik.com</a:t>
            </a:r>
            <a:endParaRPr lang="zh-CN" altLang="en-US" dirty="0">
              <a:solidFill>
                <a:schemeClr val="bg1"/>
              </a:solidFill>
            </a:endParaRPr>
          </a:p>
        </p:txBody>
      </p:sp>
      <p:pic>
        <p:nvPicPr>
          <p:cNvPr id="8196" name="Picture 4" descr="Cozy modern kitchen with appliances, fridge, stove, toaster, microwave. Free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96" y="1844824"/>
            <a:ext cx="7272808" cy="454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845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聖經是否允許</a:t>
            </a:r>
            <a:r>
              <a:rPr lang="en-US" altLang="zh-CN" dirty="0"/>
              <a:t>46</a:t>
            </a:r>
            <a:r>
              <a:rPr lang="zh-CN" altLang="en-US" dirty="0"/>
              <a:t>億年的地球歷史？</a:t>
            </a:r>
          </a:p>
        </p:txBody>
      </p:sp>
      <p:sp>
        <p:nvSpPr>
          <p:cNvPr id="3" name="内容占位符 2"/>
          <p:cNvSpPr>
            <a:spLocks noGrp="1"/>
          </p:cNvSpPr>
          <p:nvPr>
            <p:ph idx="1"/>
          </p:nvPr>
        </p:nvSpPr>
        <p:spPr/>
        <p:txBody>
          <a:bodyPr/>
          <a:lstStyle/>
          <a:p>
            <a:r>
              <a:rPr lang="zh-CN" altLang="en-US" sz="4400" dirty="0"/>
              <a:t>一日千年論 </a:t>
            </a:r>
            <a:r>
              <a:rPr lang="en-US" altLang="zh-CN" sz="4400" dirty="0"/>
              <a:t>Day Age Theory</a:t>
            </a:r>
          </a:p>
          <a:p>
            <a:r>
              <a:rPr lang="zh-CN" altLang="en-US" sz="4400" dirty="0" smtClean="0"/>
              <a:t>間隙論 </a:t>
            </a:r>
            <a:r>
              <a:rPr lang="en-US" altLang="zh-CN" sz="4400" dirty="0"/>
              <a:t>Gap Theory</a:t>
            </a:r>
          </a:p>
          <a:p>
            <a:r>
              <a:rPr lang="zh-CN" altLang="en-US" sz="4400" dirty="0"/>
              <a:t>框架論 </a:t>
            </a:r>
            <a:r>
              <a:rPr lang="en-US" altLang="zh-CN" sz="4400" dirty="0"/>
              <a:t>Framework Hypothesis</a:t>
            </a:r>
          </a:p>
          <a:p>
            <a:endParaRPr lang="zh-CN" altLang="en-US" dirty="0"/>
          </a:p>
        </p:txBody>
      </p:sp>
    </p:spTree>
    <p:extLst>
      <p:ext uri="{BB962C8B-B14F-4D97-AF65-F5344CB8AC3E}">
        <p14:creationId xmlns:p14="http://schemas.microsoft.com/office/powerpoint/2010/main" val="40248007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聖經是否允許</a:t>
            </a:r>
            <a:r>
              <a:rPr lang="en-US" altLang="zh-CN" dirty="0"/>
              <a:t>46</a:t>
            </a:r>
            <a:r>
              <a:rPr lang="zh-CN" altLang="en-US" dirty="0"/>
              <a:t>億年的地球歷史？</a:t>
            </a:r>
          </a:p>
        </p:txBody>
      </p:sp>
      <p:sp>
        <p:nvSpPr>
          <p:cNvPr id="3" name="内容占位符 2"/>
          <p:cNvSpPr>
            <a:spLocks noGrp="1"/>
          </p:cNvSpPr>
          <p:nvPr>
            <p:ph idx="1"/>
          </p:nvPr>
        </p:nvSpPr>
        <p:spPr/>
        <p:txBody>
          <a:bodyPr/>
          <a:lstStyle/>
          <a:p>
            <a:r>
              <a:rPr lang="zh-CN" altLang="en-US" sz="4400" dirty="0">
                <a:solidFill>
                  <a:srgbClr val="FFFF00"/>
                </a:solidFill>
              </a:rPr>
              <a:t>一日千年論 </a:t>
            </a:r>
            <a:r>
              <a:rPr lang="en-US" altLang="zh-CN" sz="4400" dirty="0">
                <a:solidFill>
                  <a:srgbClr val="FFFF00"/>
                </a:solidFill>
              </a:rPr>
              <a:t>Day Age Theory</a:t>
            </a:r>
          </a:p>
          <a:p>
            <a:r>
              <a:rPr lang="zh-CN" altLang="en-US" sz="4400" dirty="0" smtClean="0"/>
              <a:t>間隙論 </a:t>
            </a:r>
            <a:r>
              <a:rPr lang="en-US" altLang="zh-CN" sz="4400" dirty="0"/>
              <a:t>Gap Theory</a:t>
            </a:r>
          </a:p>
          <a:p>
            <a:r>
              <a:rPr lang="zh-CN" altLang="en-US" sz="4400" dirty="0"/>
              <a:t>框架論 </a:t>
            </a:r>
            <a:r>
              <a:rPr lang="en-US" altLang="zh-CN" sz="4400" dirty="0"/>
              <a:t>Framework Hypothesis</a:t>
            </a:r>
          </a:p>
          <a:p>
            <a:endParaRPr lang="zh-CN" altLang="en-US" dirty="0"/>
          </a:p>
        </p:txBody>
      </p:sp>
    </p:spTree>
    <p:extLst>
      <p:ext uri="{BB962C8B-B14F-4D97-AF65-F5344CB8AC3E}">
        <p14:creationId xmlns:p14="http://schemas.microsoft.com/office/powerpoint/2010/main" val="3209176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r>
              <a:rPr lang="zh-CN" altLang="en-US" b="1" u="sng" dirty="0" smtClean="0"/>
              <a:t>創世記</a:t>
            </a:r>
            <a:r>
              <a:rPr lang="en-US" altLang="zh-CN" b="1" u="sng" dirty="0" smtClean="0"/>
              <a:t>5:3-32</a:t>
            </a:r>
            <a:endParaRPr lang="zh-CN" altLang="en-US" dirty="0"/>
          </a:p>
        </p:txBody>
      </p:sp>
      <p:sp>
        <p:nvSpPr>
          <p:cNvPr id="3" name="内容占位符 2"/>
          <p:cNvSpPr>
            <a:spLocks noGrp="1"/>
          </p:cNvSpPr>
          <p:nvPr>
            <p:ph idx="1"/>
          </p:nvPr>
        </p:nvSpPr>
        <p:spPr>
          <a:xfrm>
            <a:off x="107504" y="1600200"/>
            <a:ext cx="8856984" cy="5069160"/>
          </a:xfrm>
        </p:spPr>
        <p:txBody>
          <a:bodyPr>
            <a:noAutofit/>
          </a:bodyPr>
          <a:lstStyle/>
          <a:p>
            <a:pPr marL="0" indent="0">
              <a:buNone/>
            </a:pPr>
            <a:r>
              <a:rPr lang="en-US" altLang="zh-CN" sz="2800" dirty="0" smtClean="0"/>
              <a:t>3 </a:t>
            </a:r>
            <a:r>
              <a:rPr lang="zh-CN" altLang="zh-CN" sz="2800" dirty="0">
                <a:solidFill>
                  <a:srgbClr val="FFFF00"/>
                </a:solidFill>
              </a:rPr>
              <a:t>亞當活到一百三十歲，生了一個兒子</a:t>
            </a:r>
            <a:r>
              <a:rPr lang="zh-CN" altLang="zh-CN" sz="2800" dirty="0"/>
              <a:t>，形像樣式和自己相似，就給他</a:t>
            </a:r>
            <a:r>
              <a:rPr lang="zh-CN" altLang="zh-CN" sz="2800" dirty="0">
                <a:solidFill>
                  <a:srgbClr val="FFFF00"/>
                </a:solidFill>
              </a:rPr>
              <a:t>起名叫塞特</a:t>
            </a:r>
            <a:r>
              <a:rPr lang="zh-CN" altLang="zh-CN" sz="2800" dirty="0" smtClean="0"/>
              <a:t>。</a:t>
            </a:r>
            <a:r>
              <a:rPr lang="en-US" altLang="zh-CN" sz="2800" dirty="0" smtClean="0"/>
              <a:t>4 </a:t>
            </a:r>
            <a:r>
              <a:rPr lang="zh-CN" altLang="zh-CN" sz="2800" dirty="0"/>
              <a:t>亞當生塞特之後，又在世八百年，並且生兒養女</a:t>
            </a:r>
            <a:r>
              <a:rPr lang="zh-CN" altLang="zh-CN" sz="2800" dirty="0" smtClean="0"/>
              <a:t>。</a:t>
            </a:r>
            <a:r>
              <a:rPr lang="en-US" altLang="zh-CN" sz="2800" dirty="0" smtClean="0"/>
              <a:t>5 </a:t>
            </a:r>
            <a:r>
              <a:rPr lang="zh-CN" altLang="zh-CN" sz="2800" dirty="0"/>
              <a:t>亞當共活了九百三十歲就死了</a:t>
            </a:r>
            <a:r>
              <a:rPr lang="zh-CN" altLang="zh-CN" sz="2800" dirty="0" smtClean="0"/>
              <a:t>。</a:t>
            </a:r>
            <a:r>
              <a:rPr lang="en-US" altLang="zh-CN" sz="2800" dirty="0" smtClean="0"/>
              <a:t>6 </a:t>
            </a:r>
            <a:r>
              <a:rPr lang="zh-CN" altLang="zh-CN" sz="2800" dirty="0">
                <a:solidFill>
                  <a:srgbClr val="FFFF00"/>
                </a:solidFill>
              </a:rPr>
              <a:t>塞特活到一百零五歲，生了以挪士</a:t>
            </a:r>
            <a:r>
              <a:rPr lang="zh-CN" altLang="zh-CN" sz="2800" dirty="0" smtClean="0"/>
              <a:t>。</a:t>
            </a:r>
            <a:r>
              <a:rPr lang="en-US" altLang="zh-CN" sz="2800" dirty="0" smtClean="0"/>
              <a:t>7 </a:t>
            </a:r>
            <a:r>
              <a:rPr lang="zh-CN" altLang="zh-CN" sz="2800" dirty="0"/>
              <a:t>塞特生以挪士之後，又活了八百零七年，並且生兒養女</a:t>
            </a:r>
            <a:r>
              <a:rPr lang="zh-CN" altLang="zh-CN" sz="2800" dirty="0" smtClean="0"/>
              <a:t>。</a:t>
            </a:r>
            <a:r>
              <a:rPr lang="en-US" altLang="zh-CN" sz="2800" dirty="0" smtClean="0"/>
              <a:t>8 </a:t>
            </a:r>
            <a:r>
              <a:rPr lang="zh-CN" altLang="zh-CN" sz="2800" dirty="0"/>
              <a:t>塞特共活了九百一十二歲就死了</a:t>
            </a:r>
            <a:r>
              <a:rPr lang="zh-CN" altLang="zh-CN" sz="2800" dirty="0" smtClean="0"/>
              <a:t>。</a:t>
            </a:r>
            <a:r>
              <a:rPr lang="en-US" altLang="zh-CN" sz="2800" dirty="0"/>
              <a:t>9 </a:t>
            </a:r>
            <a:r>
              <a:rPr lang="zh-CN" altLang="zh-CN" sz="2800" dirty="0">
                <a:solidFill>
                  <a:srgbClr val="FFFF00"/>
                </a:solidFill>
              </a:rPr>
              <a:t>以挪士活到九十歲，生了該南</a:t>
            </a:r>
            <a:r>
              <a:rPr lang="zh-CN" altLang="zh-CN" sz="2800" dirty="0" smtClean="0"/>
              <a:t>。</a:t>
            </a:r>
            <a:r>
              <a:rPr lang="en-US" altLang="zh-CN" sz="2800" dirty="0"/>
              <a:t>10 </a:t>
            </a:r>
            <a:r>
              <a:rPr lang="zh-CN" altLang="zh-CN" sz="2800" dirty="0"/>
              <a:t>以挪士生該南之後，又活了八百一十五年，並且生兒養女。</a:t>
            </a:r>
            <a:r>
              <a:rPr lang="zh-CN" altLang="zh-CN" sz="2800" dirty="0" smtClean="0"/>
              <a:t>…</a:t>
            </a:r>
            <a:r>
              <a:rPr lang="en-US" altLang="zh-CN" sz="2800" dirty="0" smtClean="0"/>
              <a:t>…………</a:t>
            </a:r>
            <a:r>
              <a:rPr lang="zh-CN" altLang="zh-CN" sz="2800" dirty="0" smtClean="0"/>
              <a:t>…</a:t>
            </a:r>
            <a:r>
              <a:rPr lang="en-US" altLang="zh-CN" sz="2800" dirty="0"/>
              <a:t>28 </a:t>
            </a:r>
            <a:r>
              <a:rPr lang="zh-CN" altLang="zh-CN" sz="2800" dirty="0">
                <a:solidFill>
                  <a:srgbClr val="FFFF00"/>
                </a:solidFill>
              </a:rPr>
              <a:t>拉麥活到一百八十二歲，生了一個兒子，</a:t>
            </a:r>
            <a:r>
              <a:rPr lang="en-US" altLang="zh-CN" sz="2800" dirty="0">
                <a:solidFill>
                  <a:srgbClr val="FFFF00"/>
                </a:solidFill>
              </a:rPr>
              <a:t>29 </a:t>
            </a:r>
            <a:r>
              <a:rPr lang="zh-CN" altLang="zh-CN" sz="2800" dirty="0">
                <a:solidFill>
                  <a:srgbClr val="FFFF00"/>
                </a:solidFill>
              </a:rPr>
              <a:t>給他起名叫挪亞</a:t>
            </a:r>
            <a:r>
              <a:rPr lang="zh-CN" altLang="zh-CN" sz="2800" dirty="0" smtClean="0"/>
              <a:t>，</a:t>
            </a:r>
            <a:r>
              <a:rPr lang="en-US" altLang="zh-CN" sz="2800" dirty="0" smtClean="0"/>
              <a:t>…………31 </a:t>
            </a:r>
            <a:r>
              <a:rPr lang="zh-CN" altLang="zh-CN" sz="2800" dirty="0"/>
              <a:t>拉麥共活了七百七十七歲就死了。</a:t>
            </a:r>
            <a:r>
              <a:rPr lang="en-US" altLang="zh-CN" sz="2800" dirty="0"/>
              <a:t>32 </a:t>
            </a:r>
            <a:r>
              <a:rPr lang="zh-CN" altLang="zh-CN" sz="2800" dirty="0">
                <a:solidFill>
                  <a:srgbClr val="FFFF00"/>
                </a:solidFill>
              </a:rPr>
              <a:t>挪亞五百歲生了閃，含，雅弗</a:t>
            </a:r>
            <a:r>
              <a:rPr lang="zh-CN" altLang="zh-CN" sz="2800" dirty="0"/>
              <a:t>。</a:t>
            </a:r>
            <a:endParaRPr lang="zh-CN" altLang="en-US" sz="2800" dirty="0"/>
          </a:p>
          <a:p>
            <a:pPr marL="0" indent="0">
              <a:buNone/>
            </a:pPr>
            <a:endParaRPr lang="zh-CN" altLang="en-US" dirty="0"/>
          </a:p>
        </p:txBody>
      </p:sp>
    </p:spTree>
    <p:extLst>
      <p:ext uri="{BB962C8B-B14F-4D97-AF65-F5344CB8AC3E}">
        <p14:creationId xmlns:p14="http://schemas.microsoft.com/office/powerpoint/2010/main" val="1157052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一日千年論 </a:t>
            </a:r>
            <a:r>
              <a:rPr lang="en-US" altLang="zh-CN" dirty="0"/>
              <a:t>Day Age </a:t>
            </a:r>
            <a:r>
              <a:rPr lang="en-US" altLang="zh-CN" dirty="0" smtClean="0"/>
              <a:t>Theory</a:t>
            </a:r>
            <a:endParaRPr lang="zh-CN" altLang="en-US" dirty="0"/>
          </a:p>
        </p:txBody>
      </p:sp>
      <p:sp>
        <p:nvSpPr>
          <p:cNvPr id="3" name="内容占位符 2"/>
          <p:cNvSpPr>
            <a:spLocks noGrp="1"/>
          </p:cNvSpPr>
          <p:nvPr>
            <p:ph idx="1"/>
          </p:nvPr>
        </p:nvSpPr>
        <p:spPr>
          <a:xfrm>
            <a:off x="457200" y="1600200"/>
            <a:ext cx="8229600" cy="5257800"/>
          </a:xfrm>
        </p:spPr>
        <p:txBody>
          <a:bodyPr>
            <a:normAutofit/>
          </a:bodyPr>
          <a:lstStyle/>
          <a:p>
            <a:r>
              <a:rPr lang="zh-CN" altLang="en-US" dirty="0" smtClean="0"/>
              <a:t>號稱聖經的一日不是</a:t>
            </a:r>
            <a:r>
              <a:rPr lang="en-US" altLang="zh-CN" dirty="0" smtClean="0"/>
              <a:t>24</a:t>
            </a:r>
            <a:r>
              <a:rPr lang="zh-CN" altLang="en-US" dirty="0" smtClean="0"/>
              <a:t>小時正常的一天，而是</a:t>
            </a:r>
            <a:r>
              <a:rPr lang="zh-CN" altLang="en-US" dirty="0" smtClean="0">
                <a:solidFill>
                  <a:srgbClr val="FFFF00"/>
                </a:solidFill>
              </a:rPr>
              <a:t>幾億年</a:t>
            </a:r>
            <a:endParaRPr lang="en-US" altLang="zh-CN" dirty="0" smtClean="0">
              <a:solidFill>
                <a:srgbClr val="FFFF00"/>
              </a:solidFill>
            </a:endParaRPr>
          </a:p>
          <a:p>
            <a:r>
              <a:rPr lang="zh-CN" altLang="en-US" b="1" u="sng" dirty="0" smtClean="0"/>
              <a:t>創世記</a:t>
            </a:r>
            <a:r>
              <a:rPr lang="en-US" altLang="zh-TW" b="1" u="sng" dirty="0" smtClean="0"/>
              <a:t>1:8</a:t>
            </a:r>
            <a:r>
              <a:rPr lang="en-US" altLang="zh-TW" dirty="0" smtClean="0"/>
              <a:t> </a:t>
            </a:r>
            <a:r>
              <a:rPr lang="zh-TW" altLang="en-US" dirty="0" smtClean="0"/>
              <a:t>“</a:t>
            </a:r>
            <a:r>
              <a:rPr lang="zh-TW" altLang="en-US" dirty="0"/>
              <a:t>神稱空氣為天。</a:t>
            </a:r>
            <a:r>
              <a:rPr lang="zh-TW" altLang="en-US" dirty="0">
                <a:solidFill>
                  <a:srgbClr val="FFFF00"/>
                </a:solidFill>
              </a:rPr>
              <a:t>有晚上，有早晨</a:t>
            </a:r>
            <a:r>
              <a:rPr lang="zh-TW" altLang="en-US" dirty="0" smtClean="0">
                <a:solidFill>
                  <a:srgbClr val="FFFF00"/>
                </a:solidFill>
              </a:rPr>
              <a:t>，是</a:t>
            </a:r>
            <a:r>
              <a:rPr lang="zh-TW" altLang="en-US" dirty="0">
                <a:solidFill>
                  <a:srgbClr val="FFFF00"/>
                </a:solidFill>
              </a:rPr>
              <a:t>第二日</a:t>
            </a:r>
            <a:r>
              <a:rPr lang="zh-TW" altLang="en-US" dirty="0"/>
              <a:t>。</a:t>
            </a:r>
            <a:r>
              <a:rPr lang="zh-TW" altLang="en-US" dirty="0" smtClean="0"/>
              <a:t>”</a:t>
            </a:r>
            <a:endParaRPr lang="en-US" altLang="zh-TW" dirty="0" smtClean="0"/>
          </a:p>
          <a:p>
            <a:r>
              <a:rPr lang="zh-CN" altLang="en-US" dirty="0" smtClean="0">
                <a:cs typeface="+mj-cs"/>
              </a:rPr>
              <a:t>日 </a:t>
            </a:r>
            <a:r>
              <a:rPr lang="en-US" altLang="zh-CN" dirty="0" smtClean="0">
                <a:cs typeface="+mj-cs"/>
              </a:rPr>
              <a:t>“</a:t>
            </a:r>
            <a:r>
              <a:rPr lang="he-IL" altLang="zh-CN" dirty="0">
                <a:cs typeface="+mj-cs"/>
              </a:rPr>
              <a:t>יוֹם</a:t>
            </a:r>
            <a:r>
              <a:rPr lang="en-US" altLang="zh-CN" dirty="0" smtClean="0">
                <a:cs typeface="+mj-cs"/>
              </a:rPr>
              <a:t>” (Yom)</a:t>
            </a:r>
            <a:r>
              <a:rPr lang="zh-CN" altLang="en-US" dirty="0" smtClean="0">
                <a:cs typeface="+mj-cs"/>
              </a:rPr>
              <a:t>的語法：</a:t>
            </a:r>
            <a:endParaRPr lang="en-US" altLang="zh-CN" dirty="0" smtClean="0">
              <a:cs typeface="+mj-cs"/>
            </a:endParaRPr>
          </a:p>
          <a:p>
            <a:pPr lvl="1"/>
            <a:r>
              <a:rPr lang="zh-CN" altLang="en-US" dirty="0" smtClean="0">
                <a:cs typeface="+mj-cs"/>
              </a:rPr>
              <a:t>當與</a:t>
            </a:r>
            <a:r>
              <a:rPr lang="zh-CN" altLang="en-US" dirty="0" smtClean="0">
                <a:solidFill>
                  <a:srgbClr val="FFFF00"/>
                </a:solidFill>
                <a:cs typeface="+mj-cs"/>
              </a:rPr>
              <a:t>序數詞</a:t>
            </a:r>
            <a:r>
              <a:rPr lang="zh-CN" altLang="en-US" dirty="0" smtClean="0">
                <a:cs typeface="+mj-cs"/>
              </a:rPr>
              <a:t>一起用，必定表示</a:t>
            </a:r>
            <a:r>
              <a:rPr lang="en-US" altLang="zh-CN" dirty="0" smtClean="0">
                <a:cs typeface="+mj-cs"/>
              </a:rPr>
              <a:t>24</a:t>
            </a:r>
            <a:r>
              <a:rPr lang="zh-CN" altLang="en-US" dirty="0" smtClean="0">
                <a:cs typeface="+mj-cs"/>
              </a:rPr>
              <a:t>小時的一天</a:t>
            </a:r>
            <a:endParaRPr lang="en-US" altLang="zh-CN" dirty="0" smtClean="0">
              <a:cs typeface="+mj-cs"/>
            </a:endParaRPr>
          </a:p>
          <a:p>
            <a:pPr lvl="1"/>
            <a:r>
              <a:rPr lang="zh-CN" altLang="en-US" dirty="0" smtClean="0">
                <a:cs typeface="+mj-cs"/>
              </a:rPr>
              <a:t>當與</a:t>
            </a:r>
            <a:r>
              <a:rPr lang="zh-CN" altLang="en-US" dirty="0" smtClean="0">
                <a:solidFill>
                  <a:srgbClr val="FFFF00"/>
                </a:solidFill>
                <a:cs typeface="+mj-cs"/>
              </a:rPr>
              <a:t>早晨或晚上</a:t>
            </a:r>
            <a:r>
              <a:rPr lang="zh-CN" altLang="en-US" dirty="0" smtClean="0">
                <a:cs typeface="+mj-cs"/>
              </a:rPr>
              <a:t>一起用，</a:t>
            </a:r>
            <a:r>
              <a:rPr lang="zh-TW" altLang="en-US" dirty="0">
                <a:cs typeface="+mj-cs"/>
              </a:rPr>
              <a:t>必定表示</a:t>
            </a:r>
            <a:r>
              <a:rPr lang="en-US" altLang="zh-TW" dirty="0">
                <a:cs typeface="+mj-cs"/>
              </a:rPr>
              <a:t>24</a:t>
            </a:r>
            <a:r>
              <a:rPr lang="zh-TW" altLang="en-US" dirty="0">
                <a:cs typeface="+mj-cs"/>
              </a:rPr>
              <a:t>小時的</a:t>
            </a:r>
            <a:r>
              <a:rPr lang="zh-TW" altLang="en-US" dirty="0" smtClean="0">
                <a:cs typeface="+mj-cs"/>
              </a:rPr>
              <a:t>一天</a:t>
            </a:r>
            <a:endParaRPr lang="en-US" altLang="zh-TW" dirty="0" smtClean="0">
              <a:cs typeface="+mj-cs"/>
            </a:endParaRPr>
          </a:p>
          <a:p>
            <a:r>
              <a:rPr lang="zh-CN" altLang="en-US" sz="2800" dirty="0">
                <a:cs typeface="+mj-cs"/>
              </a:rPr>
              <a:t>此</a:t>
            </a:r>
            <a:r>
              <a:rPr lang="zh-CN" altLang="en-US" sz="2800" dirty="0" smtClean="0">
                <a:cs typeface="+mj-cs"/>
              </a:rPr>
              <a:t>處“晚上”和“早晨”均爲</a:t>
            </a:r>
            <a:r>
              <a:rPr lang="zh-CN" altLang="en-US" sz="2800" dirty="0" smtClean="0">
                <a:solidFill>
                  <a:srgbClr val="FFFF00"/>
                </a:solidFill>
                <a:cs typeface="+mj-cs"/>
              </a:rPr>
              <a:t>單數</a:t>
            </a:r>
            <a:r>
              <a:rPr lang="zh-CN" altLang="en-US" sz="2800" dirty="0" smtClean="0">
                <a:cs typeface="+mj-cs"/>
              </a:rPr>
              <a:t>，換言之，是</a:t>
            </a:r>
            <a:r>
              <a:rPr lang="zh-CN" altLang="en-US" sz="2800" dirty="0" smtClean="0">
                <a:solidFill>
                  <a:srgbClr val="FFFF00"/>
                </a:solidFill>
                <a:cs typeface="+mj-cs"/>
              </a:rPr>
              <a:t>一個晚上一個早晨</a:t>
            </a:r>
            <a:r>
              <a:rPr lang="zh-CN" altLang="en-US" sz="2800" dirty="0" smtClean="0">
                <a:cs typeface="+mj-cs"/>
              </a:rPr>
              <a:t>，怎麽可能是幾億年？</a:t>
            </a:r>
            <a:endParaRPr lang="zh-CN" altLang="en-US" sz="2800" dirty="0">
              <a:cs typeface="+mj-cs"/>
            </a:endParaRPr>
          </a:p>
        </p:txBody>
      </p:sp>
    </p:spTree>
    <p:extLst>
      <p:ext uri="{BB962C8B-B14F-4D97-AF65-F5344CB8AC3E}">
        <p14:creationId xmlns:p14="http://schemas.microsoft.com/office/powerpoint/2010/main" val="315538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聖經是否允許</a:t>
            </a:r>
            <a:r>
              <a:rPr lang="en-US" altLang="zh-CN" dirty="0"/>
              <a:t>46</a:t>
            </a:r>
            <a:r>
              <a:rPr lang="zh-CN" altLang="en-US" dirty="0"/>
              <a:t>億年的地球歷史？</a:t>
            </a:r>
          </a:p>
        </p:txBody>
      </p:sp>
      <p:sp>
        <p:nvSpPr>
          <p:cNvPr id="3" name="内容占位符 2"/>
          <p:cNvSpPr>
            <a:spLocks noGrp="1"/>
          </p:cNvSpPr>
          <p:nvPr>
            <p:ph idx="1"/>
          </p:nvPr>
        </p:nvSpPr>
        <p:spPr/>
        <p:txBody>
          <a:bodyPr/>
          <a:lstStyle/>
          <a:p>
            <a:r>
              <a:rPr lang="zh-CN" altLang="en-US" sz="4400" dirty="0"/>
              <a:t>一日千年論 </a:t>
            </a:r>
            <a:r>
              <a:rPr lang="en-US" altLang="zh-CN" sz="4400" dirty="0"/>
              <a:t>Day Age Theory</a:t>
            </a:r>
          </a:p>
          <a:p>
            <a:r>
              <a:rPr lang="zh-CN" altLang="en-US" sz="4400" dirty="0" smtClean="0">
                <a:solidFill>
                  <a:srgbClr val="FFFF00"/>
                </a:solidFill>
              </a:rPr>
              <a:t>間隙論 </a:t>
            </a:r>
            <a:r>
              <a:rPr lang="en-US" altLang="zh-CN" sz="4400" dirty="0">
                <a:solidFill>
                  <a:srgbClr val="FFFF00"/>
                </a:solidFill>
              </a:rPr>
              <a:t>Gap Theory</a:t>
            </a:r>
          </a:p>
          <a:p>
            <a:r>
              <a:rPr lang="zh-CN" altLang="en-US" sz="4400" dirty="0"/>
              <a:t>框架論 </a:t>
            </a:r>
            <a:r>
              <a:rPr lang="en-US" altLang="zh-CN" sz="4400" dirty="0"/>
              <a:t>Framework Hypothesis</a:t>
            </a:r>
          </a:p>
          <a:p>
            <a:endParaRPr lang="zh-CN" altLang="en-US" dirty="0"/>
          </a:p>
        </p:txBody>
      </p:sp>
    </p:spTree>
    <p:extLst>
      <p:ext uri="{BB962C8B-B14F-4D97-AF65-F5344CB8AC3E}">
        <p14:creationId xmlns:p14="http://schemas.microsoft.com/office/powerpoint/2010/main" val="200344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間隙論 </a:t>
            </a:r>
            <a:r>
              <a:rPr lang="en-US" altLang="zh-CN" dirty="0"/>
              <a:t>Gap </a:t>
            </a:r>
            <a:r>
              <a:rPr lang="en-US" altLang="zh-CN" dirty="0" smtClean="0"/>
              <a:t>Theory</a:t>
            </a:r>
            <a:endParaRPr lang="zh-CN" altLang="en-US" dirty="0"/>
          </a:p>
        </p:txBody>
      </p:sp>
      <p:sp>
        <p:nvSpPr>
          <p:cNvPr id="3" name="内容占位符 2"/>
          <p:cNvSpPr>
            <a:spLocks noGrp="1"/>
          </p:cNvSpPr>
          <p:nvPr>
            <p:ph idx="1"/>
          </p:nvPr>
        </p:nvSpPr>
        <p:spPr>
          <a:xfrm>
            <a:off x="457200" y="1600200"/>
            <a:ext cx="8229600" cy="5257800"/>
          </a:xfrm>
        </p:spPr>
        <p:txBody>
          <a:bodyPr>
            <a:normAutofit/>
          </a:bodyPr>
          <a:lstStyle/>
          <a:p>
            <a:r>
              <a:rPr lang="zh-CN" altLang="en-US" sz="3600" dirty="0"/>
              <a:t>號</a:t>
            </a:r>
            <a:r>
              <a:rPr lang="zh-CN" altLang="en-US" sz="3600" dirty="0" smtClean="0"/>
              <a:t>稱</a:t>
            </a:r>
            <a:r>
              <a:rPr lang="zh-CN" altLang="en-US" sz="3600" b="1" u="sng" dirty="0" smtClean="0">
                <a:solidFill>
                  <a:srgbClr val="FFFF00"/>
                </a:solidFill>
              </a:rPr>
              <a:t>創世記</a:t>
            </a:r>
            <a:r>
              <a:rPr lang="en-US" altLang="zh-CN" sz="3600" b="1" u="sng" dirty="0" smtClean="0">
                <a:solidFill>
                  <a:srgbClr val="FFFF00"/>
                </a:solidFill>
              </a:rPr>
              <a:t>1:1</a:t>
            </a:r>
            <a:r>
              <a:rPr lang="zh-CN" altLang="en-US" sz="3600" dirty="0" smtClean="0"/>
              <a:t>和</a:t>
            </a:r>
            <a:r>
              <a:rPr lang="zh-CN" altLang="en-US" sz="3600" b="1" u="sng" dirty="0" smtClean="0">
                <a:solidFill>
                  <a:srgbClr val="FFFF00"/>
                </a:solidFill>
              </a:rPr>
              <a:t>創世記</a:t>
            </a:r>
            <a:r>
              <a:rPr lang="en-US" altLang="zh-CN" sz="3600" b="1" u="sng" dirty="0" smtClean="0">
                <a:solidFill>
                  <a:srgbClr val="FFFF00"/>
                </a:solidFill>
              </a:rPr>
              <a:t>1:2</a:t>
            </a:r>
            <a:r>
              <a:rPr lang="zh-CN" altLang="en-US" sz="3600" dirty="0" smtClean="0"/>
              <a:t>中間</a:t>
            </a:r>
            <a:r>
              <a:rPr lang="zh-CN" altLang="en-US" sz="3600" dirty="0" smtClean="0">
                <a:solidFill>
                  <a:srgbClr val="FFFF00"/>
                </a:solidFill>
              </a:rPr>
              <a:t>有幾十億年的時間間隙</a:t>
            </a:r>
            <a:r>
              <a:rPr lang="zh-CN" altLang="en-US" sz="3600" dirty="0" smtClean="0"/>
              <a:t>！</a:t>
            </a:r>
            <a:endParaRPr lang="en-US" altLang="zh-CN" sz="3600" dirty="0" smtClean="0"/>
          </a:p>
          <a:p>
            <a:pPr lvl="1"/>
            <a:r>
              <a:rPr lang="zh-CN" altLang="en-US" dirty="0" smtClean="0"/>
              <a:t>神之前創造了地球上很多的生命 </a:t>
            </a:r>
            <a:r>
              <a:rPr lang="en-US" altLang="zh-CN" dirty="0" smtClean="0"/>
              <a:t>(</a:t>
            </a:r>
            <a:r>
              <a:rPr lang="zh-CN" altLang="en-US" b="1" u="sng" dirty="0"/>
              <a:t>創世記</a:t>
            </a:r>
            <a:r>
              <a:rPr lang="en-US" altLang="zh-CN" b="1" u="sng" dirty="0"/>
              <a:t>1:1</a:t>
            </a:r>
            <a:r>
              <a:rPr lang="en-US" altLang="zh-CN" dirty="0" smtClean="0"/>
              <a:t>)</a:t>
            </a:r>
          </a:p>
          <a:p>
            <a:pPr lvl="1"/>
            <a:r>
              <a:rPr lang="zh-TW" altLang="en-US" dirty="0"/>
              <a:t>然後因</a:t>
            </a:r>
            <a:r>
              <a:rPr lang="zh-TW" altLang="en-US" dirty="0" smtClean="0"/>
              <a:t>為</a:t>
            </a:r>
            <a:r>
              <a:rPr lang="zh-CN" altLang="en-US" dirty="0" smtClean="0"/>
              <a:t>撒旦</a:t>
            </a:r>
            <a:r>
              <a:rPr lang="zh-TW" altLang="en-US" dirty="0" smtClean="0"/>
              <a:t>犯罪</a:t>
            </a:r>
            <a:r>
              <a:rPr lang="zh-TW" altLang="en-US" dirty="0"/>
              <a:t>，地球被玷污</a:t>
            </a:r>
            <a:r>
              <a:rPr lang="zh-TW" altLang="en-US" dirty="0" smtClean="0"/>
              <a:t>了</a:t>
            </a:r>
            <a:endParaRPr lang="en-US" altLang="zh-TW" dirty="0" smtClean="0"/>
          </a:p>
          <a:p>
            <a:pPr lvl="1"/>
            <a:r>
              <a:rPr lang="zh-TW" altLang="en-US" dirty="0" smtClean="0"/>
              <a:t>神</a:t>
            </a:r>
            <a:r>
              <a:rPr lang="zh-TW" altLang="en-US" dirty="0"/>
              <a:t>就審判世界</a:t>
            </a:r>
            <a:r>
              <a:rPr lang="zh-TW" altLang="en-US" dirty="0" smtClean="0"/>
              <a:t>，導</a:t>
            </a:r>
            <a:r>
              <a:rPr lang="zh-TW" altLang="en-US" dirty="0"/>
              <a:t>致了今天世界上很多古老的</a:t>
            </a:r>
            <a:r>
              <a:rPr lang="zh-TW" altLang="en-US" dirty="0" smtClean="0"/>
              <a:t>化石</a:t>
            </a:r>
            <a:r>
              <a:rPr lang="zh-CN" altLang="en-US" dirty="0" smtClean="0"/>
              <a:t>。</a:t>
            </a:r>
            <a:r>
              <a:rPr lang="zh-TW" altLang="en-US" dirty="0" smtClean="0"/>
              <a:t>在</a:t>
            </a:r>
            <a:r>
              <a:rPr lang="zh-TW" altLang="en-US" dirty="0"/>
              <a:t>神審判世界之後，</a:t>
            </a:r>
            <a:r>
              <a:rPr lang="zh-TW" altLang="en-US" dirty="0" smtClean="0"/>
              <a:t>按照</a:t>
            </a:r>
            <a:r>
              <a:rPr lang="zh-CN" altLang="en-US" b="1" u="sng" dirty="0" smtClean="0"/>
              <a:t>創世記</a:t>
            </a:r>
            <a:r>
              <a:rPr lang="en-US" altLang="zh-CN" b="1" u="sng" dirty="0" smtClean="0"/>
              <a:t>1:2</a:t>
            </a:r>
            <a:r>
              <a:rPr lang="zh-TW" altLang="en-US" dirty="0" smtClean="0"/>
              <a:t>地</a:t>
            </a:r>
            <a:r>
              <a:rPr lang="zh-TW" altLang="en-US" dirty="0"/>
              <a:t>變得“空虛混沌，淵面黑暗</a:t>
            </a:r>
            <a:r>
              <a:rPr lang="zh-TW" altLang="en-US" dirty="0" smtClean="0"/>
              <a:t>”</a:t>
            </a:r>
            <a:endParaRPr lang="en-US" altLang="zh-TW" dirty="0" smtClean="0"/>
          </a:p>
          <a:p>
            <a:pPr lvl="1"/>
            <a:r>
              <a:rPr lang="zh-TW" altLang="en-US" dirty="0" smtClean="0"/>
              <a:t>從</a:t>
            </a:r>
            <a:r>
              <a:rPr lang="zh-CN" altLang="en-US" b="1" u="sng" dirty="0"/>
              <a:t>創世記</a:t>
            </a:r>
            <a:r>
              <a:rPr lang="en-US" altLang="zh-TW" b="1" u="sng" dirty="0" smtClean="0"/>
              <a:t>1:3</a:t>
            </a:r>
            <a:r>
              <a:rPr lang="zh-TW" altLang="en-US" dirty="0"/>
              <a:t>開始，神重新創造了世界，也就是我們今天的</a:t>
            </a:r>
            <a:r>
              <a:rPr lang="zh-TW" altLang="en-US" dirty="0" smtClean="0"/>
              <a:t>世界</a:t>
            </a:r>
            <a:r>
              <a:rPr lang="zh-CN" altLang="en-US" dirty="0" smtClean="0"/>
              <a:t>。</a:t>
            </a:r>
            <a:endParaRPr lang="en-US" altLang="zh-CN" dirty="0" smtClean="0"/>
          </a:p>
          <a:p>
            <a:r>
              <a:rPr lang="zh-CN" altLang="en-US" sz="3600" dirty="0" smtClean="0"/>
              <a:t>這個</a:t>
            </a:r>
            <a:r>
              <a:rPr lang="zh-CN" altLang="en-US" sz="3600" dirty="0" smtClean="0">
                <a:solidFill>
                  <a:srgbClr val="FFFF00"/>
                </a:solidFill>
              </a:rPr>
              <a:t>時</a:t>
            </a:r>
            <a:r>
              <a:rPr lang="zh-CN" altLang="en-US" sz="3600" dirty="0">
                <a:solidFill>
                  <a:srgbClr val="FFFF00"/>
                </a:solidFill>
              </a:rPr>
              <a:t>間</a:t>
            </a:r>
            <a:r>
              <a:rPr lang="zh-CN" altLang="en-US" sz="3600" dirty="0" smtClean="0">
                <a:solidFill>
                  <a:srgbClr val="FFFF00"/>
                </a:solidFill>
              </a:rPr>
              <a:t>間隙</a:t>
            </a:r>
            <a:r>
              <a:rPr lang="zh-CN" altLang="en-US" sz="3600" dirty="0" smtClean="0"/>
              <a:t>是</a:t>
            </a:r>
            <a:r>
              <a:rPr lang="zh-CN" altLang="en-US" sz="3600" dirty="0" smtClean="0">
                <a:solidFill>
                  <a:srgbClr val="FFFF00"/>
                </a:solidFill>
              </a:rPr>
              <a:t>聖經語法</a:t>
            </a:r>
            <a:r>
              <a:rPr lang="zh-CN" altLang="en-US" sz="3600" dirty="0" smtClean="0"/>
              <a:t>所不允許的</a:t>
            </a:r>
            <a:endParaRPr lang="zh-CN" altLang="en-US" sz="3600" dirty="0"/>
          </a:p>
        </p:txBody>
      </p:sp>
    </p:spTree>
    <p:extLst>
      <p:ext uri="{BB962C8B-B14F-4D97-AF65-F5344CB8AC3E}">
        <p14:creationId xmlns:p14="http://schemas.microsoft.com/office/powerpoint/2010/main" val="129022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間隙論 </a:t>
            </a:r>
            <a:r>
              <a:rPr lang="en-US" altLang="zh-CN" dirty="0"/>
              <a:t>Gap Theory</a:t>
            </a:r>
            <a:endParaRPr lang="zh-CN" altLang="en-US" dirty="0"/>
          </a:p>
        </p:txBody>
      </p:sp>
      <p:sp>
        <p:nvSpPr>
          <p:cNvPr id="3" name="内容占位符 2"/>
          <p:cNvSpPr>
            <a:spLocks noGrp="1"/>
          </p:cNvSpPr>
          <p:nvPr>
            <p:ph idx="1"/>
          </p:nvPr>
        </p:nvSpPr>
        <p:spPr/>
        <p:txBody>
          <a:bodyPr/>
          <a:lstStyle/>
          <a:p>
            <a:r>
              <a:rPr lang="zh-CN" altLang="en-US" sz="3600" b="1" u="sng" dirty="0"/>
              <a:t>創世記</a:t>
            </a:r>
            <a:r>
              <a:rPr lang="en-US" altLang="zh-CN" sz="3600" b="1" u="sng" dirty="0" smtClean="0"/>
              <a:t>1:2</a:t>
            </a:r>
            <a:r>
              <a:rPr lang="zh-CN" altLang="en-US" sz="3600" dirty="0" smtClean="0"/>
              <a:t>開頭的語法稱爲</a:t>
            </a:r>
            <a:r>
              <a:rPr lang="en-US" altLang="zh-CN" sz="3600" dirty="0" err="1" smtClean="0">
                <a:solidFill>
                  <a:srgbClr val="FFFF00"/>
                </a:solidFill>
              </a:rPr>
              <a:t>Waw</a:t>
            </a:r>
            <a:r>
              <a:rPr lang="en-US" altLang="zh-CN" sz="3600" dirty="0" smtClean="0">
                <a:solidFill>
                  <a:srgbClr val="FFFF00"/>
                </a:solidFill>
              </a:rPr>
              <a:t>-non-verb</a:t>
            </a:r>
            <a:r>
              <a:rPr lang="en-US" altLang="zh-CN" sz="3600" dirty="0" smtClean="0"/>
              <a:t>, </a:t>
            </a:r>
            <a:r>
              <a:rPr lang="zh-CN" altLang="en-US" sz="3600" dirty="0" smtClean="0"/>
              <a:t>也叫</a:t>
            </a:r>
            <a:r>
              <a:rPr lang="en-US" altLang="zh-CN" sz="3600" dirty="0" err="1" smtClean="0">
                <a:solidFill>
                  <a:srgbClr val="FFFF00"/>
                </a:solidFill>
              </a:rPr>
              <a:t>Waw</a:t>
            </a:r>
            <a:r>
              <a:rPr lang="en-US" altLang="zh-CN" sz="3600" dirty="0" smtClean="0">
                <a:solidFill>
                  <a:srgbClr val="FFFF00"/>
                </a:solidFill>
              </a:rPr>
              <a:t>-disjunctive</a:t>
            </a:r>
            <a:r>
              <a:rPr lang="zh-CN" altLang="en-US" sz="3600" dirty="0" smtClean="0"/>
              <a:t>。</a:t>
            </a:r>
            <a:endParaRPr lang="en-US" altLang="zh-CN" sz="3600" dirty="0" smtClean="0"/>
          </a:p>
          <a:p>
            <a:r>
              <a:rPr lang="zh-TW" altLang="en-US" sz="3600" dirty="0" smtClean="0"/>
              <a:t>這</a:t>
            </a:r>
            <a:r>
              <a:rPr lang="zh-TW" altLang="en-US" sz="3600" dirty="0"/>
              <a:t>個語</a:t>
            </a:r>
            <a:r>
              <a:rPr lang="zh-TW" altLang="en-US" sz="3600" dirty="0" smtClean="0"/>
              <a:t>法</a:t>
            </a:r>
            <a:r>
              <a:rPr lang="zh-CN" altLang="en-US" sz="3600" dirty="0" smtClean="0"/>
              <a:t>的</a:t>
            </a:r>
            <a:r>
              <a:rPr lang="zh-TW" altLang="en-US" sz="3600" dirty="0" smtClean="0"/>
              <a:t>出現就</a:t>
            </a:r>
            <a:r>
              <a:rPr lang="zh-TW" altLang="en-US" sz="3600" dirty="0"/>
              <a:t>說明</a:t>
            </a:r>
            <a:r>
              <a:rPr lang="zh-TW" altLang="en-US" sz="3600" dirty="0" smtClean="0"/>
              <a:t>：</a:t>
            </a:r>
            <a:r>
              <a:rPr lang="zh-TW" altLang="en-US" sz="3600" dirty="0" smtClean="0">
                <a:solidFill>
                  <a:srgbClr val="FFFF00"/>
                </a:solidFill>
              </a:rPr>
              <a:t>後</a:t>
            </a:r>
            <a:r>
              <a:rPr lang="zh-TW" altLang="en-US" sz="3600" dirty="0">
                <a:solidFill>
                  <a:srgbClr val="FFFF00"/>
                </a:solidFill>
              </a:rPr>
              <a:t>面那句話和前面那句話不</a:t>
            </a:r>
            <a:r>
              <a:rPr lang="zh-TW" altLang="en-US" sz="3600" dirty="0" smtClean="0">
                <a:solidFill>
                  <a:srgbClr val="FFFF00"/>
                </a:solidFill>
              </a:rPr>
              <a:t>存在</a:t>
            </a:r>
            <a:r>
              <a:rPr lang="zh-CN" altLang="en-US" sz="3600" dirty="0" smtClean="0">
                <a:solidFill>
                  <a:srgbClr val="FFFF00"/>
                </a:solidFill>
              </a:rPr>
              <a:t>時間</a:t>
            </a:r>
            <a:r>
              <a:rPr lang="zh-TW" altLang="en-US" sz="3600" dirty="0" smtClean="0">
                <a:solidFill>
                  <a:srgbClr val="FFFF00"/>
                </a:solidFill>
              </a:rPr>
              <a:t>先</a:t>
            </a:r>
            <a:r>
              <a:rPr lang="zh-TW" altLang="en-US" sz="3600" dirty="0">
                <a:solidFill>
                  <a:srgbClr val="FFFF00"/>
                </a:solidFill>
              </a:rPr>
              <a:t>後關</a:t>
            </a:r>
            <a:r>
              <a:rPr lang="zh-TW" altLang="en-US" sz="3600" dirty="0" smtClean="0">
                <a:solidFill>
                  <a:srgbClr val="FFFF00"/>
                </a:solidFill>
              </a:rPr>
              <a:t>係</a:t>
            </a:r>
            <a:r>
              <a:rPr lang="zh-CN" altLang="en-US" sz="3600" dirty="0" smtClean="0"/>
              <a:t>。</a:t>
            </a:r>
            <a:r>
              <a:rPr lang="zh-TW" altLang="en-US" sz="3600" dirty="0" smtClean="0"/>
              <a:t>這</a:t>
            </a:r>
            <a:r>
              <a:rPr lang="zh-TW" altLang="en-US" sz="3600" dirty="0"/>
              <a:t>兩句話是在描述</a:t>
            </a:r>
            <a:r>
              <a:rPr lang="zh-TW" altLang="en-US" sz="3600" dirty="0">
                <a:solidFill>
                  <a:srgbClr val="FFFF00"/>
                </a:solidFill>
              </a:rPr>
              <a:t>同一時間</a:t>
            </a:r>
            <a:r>
              <a:rPr lang="zh-TW" altLang="en-US" sz="3600" dirty="0"/>
              <a:t>的</a:t>
            </a:r>
            <a:r>
              <a:rPr lang="zh-TW" altLang="en-US" sz="3600" dirty="0" smtClean="0"/>
              <a:t>事情</a:t>
            </a:r>
            <a:r>
              <a:rPr lang="zh-CN" altLang="en-US" sz="3600" dirty="0" smtClean="0"/>
              <a:t>。</a:t>
            </a:r>
            <a:endParaRPr lang="en-US" altLang="zh-CN" sz="3600" dirty="0" smtClean="0"/>
          </a:p>
          <a:p>
            <a:r>
              <a:rPr lang="zh-CN" altLang="en-US" sz="3600" dirty="0" smtClean="0"/>
              <a:t>可以理解爲</a:t>
            </a:r>
            <a:r>
              <a:rPr lang="zh-CN" altLang="en-US" sz="3600" dirty="0">
                <a:sym typeface="Wingdings" pitchFamily="2" charset="2"/>
              </a:rPr>
              <a:t> </a:t>
            </a:r>
            <a:r>
              <a:rPr lang="en-US" altLang="zh-CN" sz="3600" dirty="0" smtClean="0">
                <a:sym typeface="Wingdings" pitchFamily="2" charset="2"/>
              </a:rPr>
              <a:t>(1) </a:t>
            </a:r>
            <a:r>
              <a:rPr lang="zh-CN" altLang="en-US" sz="3600" dirty="0" smtClean="0">
                <a:solidFill>
                  <a:srgbClr val="FFFF00"/>
                </a:solidFill>
                <a:sym typeface="Wingdings" pitchFamily="2" charset="2"/>
              </a:rPr>
              <a:t>但是</a:t>
            </a:r>
            <a:r>
              <a:rPr lang="en-US" altLang="zh-CN" sz="3600" dirty="0" smtClean="0">
                <a:sym typeface="Wingdings" pitchFamily="2" charset="2"/>
              </a:rPr>
              <a:t>; (2) </a:t>
            </a:r>
            <a:r>
              <a:rPr lang="zh-CN" altLang="en-US" sz="3600" dirty="0" smtClean="0">
                <a:solidFill>
                  <a:srgbClr val="FFFF00"/>
                </a:solidFill>
                <a:sym typeface="Wingdings" pitchFamily="2" charset="2"/>
              </a:rPr>
              <a:t>後面對前面那句話的補充説明</a:t>
            </a:r>
            <a:r>
              <a:rPr lang="zh-CN" altLang="en-US" sz="3600" dirty="0" smtClean="0">
                <a:sym typeface="Wingdings" pitchFamily="2" charset="2"/>
              </a:rPr>
              <a:t>。</a:t>
            </a:r>
            <a:r>
              <a:rPr lang="en-US" altLang="zh-CN" sz="3600" dirty="0" smtClean="0">
                <a:sym typeface="Wingdings" pitchFamily="2" charset="2"/>
              </a:rPr>
              <a:t>(</a:t>
            </a:r>
            <a:r>
              <a:rPr lang="zh-CN" altLang="en-US" sz="3600" dirty="0" smtClean="0">
                <a:sym typeface="Wingdings" pitchFamily="2" charset="2"/>
              </a:rPr>
              <a:t>次處為</a:t>
            </a:r>
            <a:r>
              <a:rPr lang="en-US" altLang="zh-CN" sz="3600" dirty="0" smtClean="0">
                <a:sym typeface="Wingdings" pitchFamily="2" charset="2"/>
              </a:rPr>
              <a:t>(2))</a:t>
            </a:r>
          </a:p>
          <a:p>
            <a:endParaRPr lang="zh-CN" altLang="en-US" dirty="0"/>
          </a:p>
        </p:txBody>
      </p:sp>
    </p:spTree>
    <p:extLst>
      <p:ext uri="{BB962C8B-B14F-4D97-AF65-F5344CB8AC3E}">
        <p14:creationId xmlns:p14="http://schemas.microsoft.com/office/powerpoint/2010/main" val="60854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260648"/>
            <a:ext cx="8229600" cy="6597352"/>
          </a:xfrm>
        </p:spPr>
        <p:txBody>
          <a:bodyPr>
            <a:normAutofit/>
          </a:bodyPr>
          <a:lstStyle/>
          <a:p>
            <a:r>
              <a:rPr lang="zh-CN" altLang="en-US" sz="4000" b="1" u="sng" dirty="0" smtClean="0"/>
              <a:t>撒母耳记上</a:t>
            </a:r>
            <a:r>
              <a:rPr lang="en-US" altLang="zh-TW" sz="4000" b="1" u="sng" dirty="0" smtClean="0"/>
              <a:t>3:6-7</a:t>
            </a:r>
            <a:r>
              <a:rPr lang="en-US" altLang="zh-TW" sz="4000" dirty="0" smtClean="0"/>
              <a:t> </a:t>
            </a:r>
            <a:r>
              <a:rPr lang="en-US" altLang="zh-TW" sz="4000" dirty="0"/>
              <a:t>“6</a:t>
            </a:r>
            <a:r>
              <a:rPr lang="zh-TW" altLang="en-US" sz="4000" dirty="0"/>
              <a:t>耶和華又呼喚撒母耳。撒母耳起來，到以利那裡，說，你呼喚我。我在這裡。以利回答說，我的兒，我沒有呼喚你，你去睡吧。</a:t>
            </a:r>
            <a:r>
              <a:rPr lang="en-US" altLang="zh-TW" sz="4000" dirty="0">
                <a:solidFill>
                  <a:srgbClr val="FFFF00"/>
                </a:solidFill>
              </a:rPr>
              <a:t>7</a:t>
            </a:r>
            <a:r>
              <a:rPr lang="zh-TW" altLang="en-US" sz="4000" dirty="0">
                <a:solidFill>
                  <a:srgbClr val="FFFF00"/>
                </a:solidFill>
              </a:rPr>
              <a:t>那</a:t>
            </a:r>
            <a:r>
              <a:rPr lang="zh-TW" altLang="en-US" sz="4000" dirty="0" smtClean="0">
                <a:solidFill>
                  <a:srgbClr val="FFFF00"/>
                </a:solidFill>
              </a:rPr>
              <a:t>時</a:t>
            </a:r>
            <a:r>
              <a:rPr lang="en-US" altLang="zh-TW" sz="4000" dirty="0" smtClean="0">
                <a:solidFill>
                  <a:srgbClr val="FFFF00"/>
                </a:solidFill>
              </a:rPr>
              <a:t>(</a:t>
            </a:r>
            <a:r>
              <a:rPr lang="en-US" altLang="zh-CN" sz="4000" dirty="0" err="1">
                <a:solidFill>
                  <a:srgbClr val="FFFF00"/>
                </a:solidFill>
              </a:rPr>
              <a:t>Waw</a:t>
            </a:r>
            <a:r>
              <a:rPr lang="en-US" altLang="zh-CN" sz="4000" dirty="0">
                <a:solidFill>
                  <a:srgbClr val="FFFF00"/>
                </a:solidFill>
              </a:rPr>
              <a:t>-non-verb</a:t>
            </a:r>
            <a:r>
              <a:rPr lang="en-US" altLang="zh-TW" sz="4000" dirty="0" smtClean="0">
                <a:solidFill>
                  <a:srgbClr val="FFFF00"/>
                </a:solidFill>
              </a:rPr>
              <a:t>)</a:t>
            </a:r>
            <a:r>
              <a:rPr lang="zh-TW" altLang="en-US" sz="4000" dirty="0" smtClean="0"/>
              <a:t>撒</a:t>
            </a:r>
            <a:r>
              <a:rPr lang="zh-TW" altLang="en-US" sz="4000" dirty="0"/>
              <a:t>母耳還未認識耶和華，也未得耶和華的默示。</a:t>
            </a:r>
            <a:r>
              <a:rPr lang="zh-TW" altLang="en-US" sz="4000" dirty="0" smtClean="0"/>
              <a:t>”</a:t>
            </a:r>
            <a:endParaRPr lang="en-US" altLang="zh-TW" sz="4000" dirty="0" smtClean="0"/>
          </a:p>
          <a:p>
            <a:r>
              <a:rPr lang="zh-CN" altLang="en-US" sz="4000" dirty="0">
                <a:latin typeface="楷体" pitchFamily="49" charset="-122"/>
                <a:ea typeface="楷体" pitchFamily="49" charset="-122"/>
              </a:rPr>
              <a:t>間隙</a:t>
            </a:r>
            <a:r>
              <a:rPr lang="zh-CN" altLang="en-US" sz="4000" dirty="0" smtClean="0">
                <a:latin typeface="楷体" pitchFamily="49" charset="-122"/>
                <a:ea typeface="楷体" pitchFamily="49" charset="-122"/>
              </a:rPr>
              <a:t>論的邏輯是</a:t>
            </a:r>
            <a:r>
              <a:rPr lang="zh-CN" altLang="en-US" sz="4000" dirty="0" smtClean="0">
                <a:solidFill>
                  <a:srgbClr val="FFFF00"/>
                </a:solidFill>
                <a:latin typeface="楷体" pitchFamily="49" charset="-122"/>
                <a:ea typeface="楷体" pitchFamily="49" charset="-122"/>
              </a:rPr>
              <a:t>第</a:t>
            </a:r>
            <a:r>
              <a:rPr lang="en-US" altLang="zh-CN" sz="4000" dirty="0" smtClean="0">
                <a:solidFill>
                  <a:srgbClr val="FFFF00"/>
                </a:solidFill>
                <a:latin typeface="楷体" pitchFamily="49" charset="-122"/>
                <a:ea typeface="楷体" pitchFamily="49" charset="-122"/>
              </a:rPr>
              <a:t>6</a:t>
            </a:r>
            <a:r>
              <a:rPr lang="zh-CN" altLang="en-US" sz="4000" dirty="0" smtClean="0">
                <a:solidFill>
                  <a:srgbClr val="FFFF00"/>
                </a:solidFill>
                <a:latin typeface="楷体" pitchFamily="49" charset="-122"/>
                <a:ea typeface="楷体" pitchFamily="49" charset="-122"/>
              </a:rPr>
              <a:t>和第</a:t>
            </a:r>
            <a:r>
              <a:rPr lang="en-US" altLang="zh-CN" sz="4000" dirty="0" smtClean="0">
                <a:solidFill>
                  <a:srgbClr val="FFFF00"/>
                </a:solidFill>
                <a:latin typeface="楷体" pitchFamily="49" charset="-122"/>
                <a:ea typeface="楷体" pitchFamily="49" charset="-122"/>
              </a:rPr>
              <a:t>7</a:t>
            </a:r>
            <a:r>
              <a:rPr lang="zh-CN" altLang="en-US" sz="4000" dirty="0" smtClean="0">
                <a:solidFill>
                  <a:srgbClr val="FFFF00"/>
                </a:solidFill>
                <a:latin typeface="楷体" pitchFamily="49" charset="-122"/>
                <a:ea typeface="楷体" pitchFamily="49" charset="-122"/>
              </a:rPr>
              <a:t>節之間有一段很長很長的時間</a:t>
            </a:r>
            <a:r>
              <a:rPr lang="en-US" altLang="zh-CN" sz="4000" dirty="0" smtClean="0">
                <a:solidFill>
                  <a:srgbClr val="FFFF00"/>
                </a:solidFill>
                <a:latin typeface="楷体" pitchFamily="49" charset="-122"/>
                <a:ea typeface="楷体" pitchFamily="49" charset="-122"/>
              </a:rPr>
              <a:t>(</a:t>
            </a:r>
            <a:r>
              <a:rPr lang="zh-CN" altLang="en-US" sz="4000" dirty="0" smtClean="0">
                <a:solidFill>
                  <a:srgbClr val="FFFF00"/>
                </a:solidFill>
                <a:latin typeface="楷体" pitchFamily="49" charset="-122"/>
                <a:ea typeface="楷体" pitchFamily="49" charset="-122"/>
              </a:rPr>
              <a:t>比如</a:t>
            </a:r>
            <a:r>
              <a:rPr lang="en-US" altLang="zh-CN" sz="4000" dirty="0" smtClean="0">
                <a:solidFill>
                  <a:srgbClr val="FFFF00"/>
                </a:solidFill>
                <a:latin typeface="楷体" pitchFamily="49" charset="-122"/>
                <a:ea typeface="楷体" pitchFamily="49" charset="-122"/>
              </a:rPr>
              <a:t>20</a:t>
            </a:r>
            <a:r>
              <a:rPr lang="zh-CN" altLang="en-US" sz="4000" dirty="0" smtClean="0">
                <a:solidFill>
                  <a:srgbClr val="FFFF00"/>
                </a:solidFill>
                <a:latin typeface="楷体" pitchFamily="49" charset="-122"/>
                <a:ea typeface="楷体" pitchFamily="49" charset="-122"/>
              </a:rPr>
              <a:t>年</a:t>
            </a:r>
            <a:r>
              <a:rPr lang="en-US" altLang="zh-CN" sz="4000" dirty="0" smtClean="0">
                <a:solidFill>
                  <a:srgbClr val="FFFF00"/>
                </a:solidFill>
                <a:latin typeface="楷体" pitchFamily="49" charset="-122"/>
                <a:ea typeface="楷体" pitchFamily="49" charset="-122"/>
              </a:rPr>
              <a:t>)</a:t>
            </a:r>
            <a:r>
              <a:rPr lang="zh-CN" altLang="en-US" sz="4000" dirty="0" smtClean="0">
                <a:latin typeface="楷体" pitchFamily="49" charset="-122"/>
                <a:ea typeface="楷体" pitchFamily="49" charset="-122"/>
              </a:rPr>
              <a:t>。這</a:t>
            </a:r>
            <a:r>
              <a:rPr lang="zh-CN" altLang="en-US" sz="4000" dirty="0">
                <a:latin typeface="楷体" pitchFamily="49" charset="-122"/>
                <a:ea typeface="楷体" pitchFamily="49" charset="-122"/>
              </a:rPr>
              <a:t>明顯</a:t>
            </a:r>
            <a:r>
              <a:rPr lang="zh-CN" altLang="en-US" sz="4000" dirty="0" smtClean="0">
                <a:latin typeface="楷体" pitchFamily="49" charset="-122"/>
                <a:ea typeface="楷体" pitchFamily="49" charset="-122"/>
              </a:rPr>
              <a:t>是違反語法的。</a:t>
            </a:r>
            <a:endParaRPr lang="zh-CN" altLang="en-US" sz="4000" dirty="0">
              <a:latin typeface="楷体" pitchFamily="49" charset="-122"/>
              <a:ea typeface="楷体" pitchFamily="49" charset="-122"/>
            </a:endParaRPr>
          </a:p>
        </p:txBody>
      </p:sp>
    </p:spTree>
    <p:extLst>
      <p:ext uri="{BB962C8B-B14F-4D97-AF65-F5344CB8AC3E}">
        <p14:creationId xmlns:p14="http://schemas.microsoft.com/office/powerpoint/2010/main" val="376445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聖經是否允許</a:t>
            </a:r>
            <a:r>
              <a:rPr lang="en-US" altLang="zh-CN" dirty="0"/>
              <a:t>46</a:t>
            </a:r>
            <a:r>
              <a:rPr lang="zh-CN" altLang="en-US" dirty="0"/>
              <a:t>億年的地球歷史？</a:t>
            </a:r>
          </a:p>
        </p:txBody>
      </p:sp>
      <p:sp>
        <p:nvSpPr>
          <p:cNvPr id="3" name="内容占位符 2"/>
          <p:cNvSpPr>
            <a:spLocks noGrp="1"/>
          </p:cNvSpPr>
          <p:nvPr>
            <p:ph idx="1"/>
          </p:nvPr>
        </p:nvSpPr>
        <p:spPr/>
        <p:txBody>
          <a:bodyPr/>
          <a:lstStyle/>
          <a:p>
            <a:r>
              <a:rPr lang="zh-CN" altLang="en-US" sz="4400" dirty="0"/>
              <a:t>一日千年論 </a:t>
            </a:r>
            <a:r>
              <a:rPr lang="en-US" altLang="zh-CN" sz="4400" dirty="0"/>
              <a:t>Day Age Theory</a:t>
            </a:r>
          </a:p>
          <a:p>
            <a:r>
              <a:rPr lang="zh-CN" altLang="en-US" sz="4400" dirty="0" smtClean="0"/>
              <a:t>間隙論 </a:t>
            </a:r>
            <a:r>
              <a:rPr lang="en-US" altLang="zh-CN" sz="4400" dirty="0"/>
              <a:t>Gap Theory</a:t>
            </a:r>
          </a:p>
          <a:p>
            <a:r>
              <a:rPr lang="zh-CN" altLang="en-US" sz="4400" dirty="0">
                <a:solidFill>
                  <a:srgbClr val="FFFF00"/>
                </a:solidFill>
              </a:rPr>
              <a:t>框架論 </a:t>
            </a:r>
            <a:r>
              <a:rPr lang="en-US" altLang="zh-CN" sz="4400" dirty="0">
                <a:solidFill>
                  <a:srgbClr val="FFFF00"/>
                </a:solidFill>
              </a:rPr>
              <a:t>Framework Hypothesis</a:t>
            </a:r>
          </a:p>
          <a:p>
            <a:endParaRPr lang="zh-CN" altLang="en-US" dirty="0"/>
          </a:p>
        </p:txBody>
      </p:sp>
    </p:spTree>
    <p:extLst>
      <p:ext uri="{BB962C8B-B14F-4D97-AF65-F5344CB8AC3E}">
        <p14:creationId xmlns:p14="http://schemas.microsoft.com/office/powerpoint/2010/main" val="19684147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框架論 </a:t>
            </a:r>
            <a:r>
              <a:rPr lang="en-US" altLang="zh-CN" dirty="0"/>
              <a:t>Framework </a:t>
            </a:r>
            <a:r>
              <a:rPr lang="en-US" altLang="zh-CN" dirty="0" smtClean="0"/>
              <a:t>Hypothesis</a:t>
            </a:r>
            <a:endParaRPr lang="zh-CN" altLang="en-US" dirty="0"/>
          </a:p>
        </p:txBody>
      </p:sp>
      <p:sp>
        <p:nvSpPr>
          <p:cNvPr id="3" name="内容占位符 2"/>
          <p:cNvSpPr>
            <a:spLocks noGrp="1"/>
          </p:cNvSpPr>
          <p:nvPr>
            <p:ph idx="1"/>
          </p:nvPr>
        </p:nvSpPr>
        <p:spPr/>
        <p:txBody>
          <a:bodyPr/>
          <a:lstStyle/>
          <a:p>
            <a:r>
              <a:rPr lang="zh-CN" altLang="en-US" dirty="0" smtClean="0"/>
              <a:t>號稱</a:t>
            </a:r>
            <a:r>
              <a:rPr lang="zh-CN" altLang="en-US" b="1" u="sng" dirty="0" smtClean="0"/>
              <a:t>創世記</a:t>
            </a:r>
            <a:r>
              <a:rPr lang="en-US" altLang="zh-CN" b="1" u="sng" dirty="0" smtClean="0"/>
              <a:t>1</a:t>
            </a:r>
            <a:r>
              <a:rPr lang="zh-CN" altLang="en-US" b="1" u="sng" dirty="0" smtClean="0"/>
              <a:t>章</a:t>
            </a:r>
            <a:r>
              <a:rPr lang="zh-TW" altLang="en-US" dirty="0" smtClean="0"/>
              <a:t>其</a:t>
            </a:r>
            <a:r>
              <a:rPr lang="zh-TW" altLang="en-US" dirty="0"/>
              <a:t>實不是真的歷史，僅僅</a:t>
            </a:r>
            <a:r>
              <a:rPr lang="zh-TW" altLang="en-US" dirty="0" smtClean="0"/>
              <a:t>是</a:t>
            </a:r>
            <a:r>
              <a:rPr lang="zh-TW" altLang="en-US" dirty="0" smtClean="0">
                <a:solidFill>
                  <a:srgbClr val="FFFF00"/>
                </a:solidFill>
              </a:rPr>
              <a:t>詩歌</a:t>
            </a:r>
            <a:r>
              <a:rPr lang="zh-CN" altLang="en-US" dirty="0" smtClean="0"/>
              <a:t>。</a:t>
            </a:r>
            <a:r>
              <a:rPr lang="zh-CN" altLang="en-US" dirty="0" smtClean="0">
                <a:solidFill>
                  <a:srgbClr val="FFFF00"/>
                </a:solidFill>
              </a:rPr>
              <a:t>所以不能當作歷史來理解</a:t>
            </a:r>
            <a:r>
              <a:rPr lang="zh-CN" altLang="en-US" dirty="0" smtClean="0"/>
              <a:t>。</a:t>
            </a:r>
            <a:endParaRPr lang="en-US" altLang="zh-CN" dirty="0" smtClean="0"/>
          </a:p>
          <a:p>
            <a:r>
              <a:rPr lang="zh-CN" altLang="en-US" b="1" u="sng" dirty="0"/>
              <a:t>創世</a:t>
            </a:r>
            <a:r>
              <a:rPr lang="zh-CN" altLang="en-US" b="1" u="sng" dirty="0" smtClean="0"/>
              <a:t>記</a:t>
            </a:r>
            <a:r>
              <a:rPr lang="en-US" altLang="zh-CN" b="1" u="sng" dirty="0" smtClean="0"/>
              <a:t>1</a:t>
            </a:r>
            <a:r>
              <a:rPr lang="zh-CN" altLang="en-US" b="1" u="sng" dirty="0" smtClean="0"/>
              <a:t>章</a:t>
            </a:r>
            <a:r>
              <a:rPr lang="zh-CN" altLang="en-US" dirty="0" smtClean="0"/>
              <a:t>中有一個反復出現希伯來語語法結構叫</a:t>
            </a:r>
            <a:r>
              <a:rPr lang="en-US" altLang="zh-CN" dirty="0" err="1" smtClean="0">
                <a:solidFill>
                  <a:srgbClr val="FFFF00"/>
                </a:solidFill>
              </a:rPr>
              <a:t>Wayyiqtol</a:t>
            </a:r>
            <a:r>
              <a:rPr lang="zh-CN" altLang="en-US" dirty="0" smtClean="0"/>
              <a:t>，也稱爲</a:t>
            </a:r>
            <a:r>
              <a:rPr lang="en-US" altLang="zh-CN" dirty="0" err="1" smtClean="0">
                <a:solidFill>
                  <a:srgbClr val="FFFF00"/>
                </a:solidFill>
              </a:rPr>
              <a:t>Waw</a:t>
            </a:r>
            <a:r>
              <a:rPr lang="en-US" altLang="zh-CN" dirty="0" smtClean="0">
                <a:solidFill>
                  <a:srgbClr val="FFFF00"/>
                </a:solidFill>
              </a:rPr>
              <a:t>-Consecutive</a:t>
            </a:r>
            <a:r>
              <a:rPr lang="zh-CN" altLang="en-US" dirty="0" smtClean="0">
                <a:solidFill>
                  <a:srgbClr val="FFFF00"/>
                </a:solidFill>
              </a:rPr>
              <a:t>。</a:t>
            </a:r>
            <a:endParaRPr lang="en-US" altLang="zh-CN" dirty="0" smtClean="0">
              <a:solidFill>
                <a:srgbClr val="FFFF00"/>
              </a:solidFill>
            </a:endParaRPr>
          </a:p>
          <a:p>
            <a:r>
              <a:rPr lang="zh-CN" altLang="en-US" dirty="0"/>
              <a:t>這個語法結構的出現就表示：這段經文</a:t>
            </a:r>
            <a:r>
              <a:rPr lang="zh-CN" altLang="en-US" dirty="0">
                <a:solidFill>
                  <a:srgbClr val="FFFF00"/>
                </a:solidFill>
              </a:rPr>
              <a:t>不是詩</a:t>
            </a:r>
            <a:r>
              <a:rPr lang="zh-CN" altLang="en-US" dirty="0" smtClean="0">
                <a:solidFill>
                  <a:srgbClr val="FFFF00"/>
                </a:solidFill>
              </a:rPr>
              <a:t>歌，而是</a:t>
            </a:r>
            <a:r>
              <a:rPr lang="zh-CN" altLang="en-US" dirty="0">
                <a:solidFill>
                  <a:srgbClr val="FFFF00"/>
                </a:solidFill>
              </a:rPr>
              <a:t>歷史</a:t>
            </a:r>
          </a:p>
        </p:txBody>
      </p:sp>
    </p:spTree>
    <p:extLst>
      <p:ext uri="{BB962C8B-B14F-4D97-AF65-F5344CB8AC3E}">
        <p14:creationId xmlns:p14="http://schemas.microsoft.com/office/powerpoint/2010/main" val="370475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24748"/>
          <a:stretch/>
        </p:blipFill>
        <p:spPr bwMode="auto">
          <a:xfrm>
            <a:off x="521550" y="-1"/>
            <a:ext cx="81009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连接符 4"/>
          <p:cNvCxnSpPr/>
          <p:nvPr/>
        </p:nvCxnSpPr>
        <p:spPr>
          <a:xfrm>
            <a:off x="3419872" y="6237312"/>
            <a:ext cx="7920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9228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24961"/>
          <a:stretch/>
        </p:blipFill>
        <p:spPr bwMode="auto">
          <a:xfrm>
            <a:off x="510099" y="0"/>
            <a:ext cx="81238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连接符 4"/>
          <p:cNvCxnSpPr/>
          <p:nvPr/>
        </p:nvCxnSpPr>
        <p:spPr>
          <a:xfrm>
            <a:off x="2627784" y="6309320"/>
            <a:ext cx="7920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5868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24961"/>
          <a:stretch/>
        </p:blipFill>
        <p:spPr bwMode="auto">
          <a:xfrm>
            <a:off x="510099" y="0"/>
            <a:ext cx="81238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连接符 4"/>
          <p:cNvCxnSpPr/>
          <p:nvPr/>
        </p:nvCxnSpPr>
        <p:spPr>
          <a:xfrm>
            <a:off x="2627784" y="6309320"/>
            <a:ext cx="7920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57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57200" y="4581128"/>
            <a:ext cx="8229600" cy="1907540"/>
          </a:xfrm>
        </p:spPr>
        <p:txBody>
          <a:bodyPr>
            <a:normAutofit/>
          </a:bodyPr>
          <a:lstStyle/>
          <a:p>
            <a:r>
              <a:rPr lang="zh-CN" altLang="en-US" sz="2800" dirty="0"/>
              <a:t>亞</a:t>
            </a:r>
            <a:r>
              <a:rPr lang="zh-CN" altLang="en-US" sz="2800" dirty="0" smtClean="0"/>
              <a:t>當是地球被造之後第</a:t>
            </a:r>
            <a:r>
              <a:rPr lang="en-US" altLang="zh-CN" sz="2800" dirty="0" smtClean="0"/>
              <a:t>6</a:t>
            </a:r>
            <a:r>
              <a:rPr lang="zh-CN" altLang="en-US" sz="2800" dirty="0" smtClean="0"/>
              <a:t>天被造</a:t>
            </a:r>
            <a:endParaRPr lang="en-US" altLang="zh-CN" sz="2800" dirty="0" smtClean="0"/>
          </a:p>
          <a:p>
            <a:r>
              <a:rPr lang="zh-CN" altLang="en-US" sz="2800" dirty="0"/>
              <a:t>亞</a:t>
            </a:r>
            <a:r>
              <a:rPr lang="zh-CN" altLang="en-US" sz="2800" dirty="0" smtClean="0"/>
              <a:t>當的年齡和地球的年齡只差</a:t>
            </a:r>
            <a:r>
              <a:rPr lang="en-US" altLang="zh-CN" sz="2800" dirty="0" smtClean="0"/>
              <a:t>6</a:t>
            </a:r>
            <a:r>
              <a:rPr lang="zh-CN" altLang="en-US" sz="2800" dirty="0" smtClean="0"/>
              <a:t>天，可忽略不計</a:t>
            </a:r>
            <a:endParaRPr lang="en-US" altLang="zh-CN" sz="2800" dirty="0" smtClean="0"/>
          </a:p>
          <a:p>
            <a:r>
              <a:rPr lang="zh-CN" altLang="en-US" sz="2800" dirty="0" smtClean="0">
                <a:solidFill>
                  <a:srgbClr val="FFFF00"/>
                </a:solidFill>
              </a:rPr>
              <a:t>從地球被造到挪亞的兒子閃出生一共</a:t>
            </a:r>
            <a:r>
              <a:rPr lang="en-US" altLang="zh-CN" sz="2800" dirty="0" smtClean="0">
                <a:solidFill>
                  <a:srgbClr val="FFFF00"/>
                </a:solidFill>
              </a:rPr>
              <a:t>1558</a:t>
            </a:r>
            <a:r>
              <a:rPr lang="zh-CN" altLang="en-US" sz="2800" dirty="0" smtClean="0">
                <a:solidFill>
                  <a:srgbClr val="FFFF00"/>
                </a:solidFill>
              </a:rPr>
              <a:t>年</a:t>
            </a:r>
            <a:endParaRPr lang="en-US" altLang="zh-CN" sz="2800" dirty="0" smtClean="0">
              <a:solidFill>
                <a:srgbClr val="FFFF00"/>
              </a:solidFill>
            </a:endParaRPr>
          </a:p>
          <a:p>
            <a:endParaRPr lang="zh-CN" altLang="en-US" dirty="0"/>
          </a:p>
        </p:txBody>
      </p:sp>
      <p:pic>
        <p:nvPicPr>
          <p:cNvPr id="4" name="Picture 2" descr="F:\Preaching\Interactive studies\Q&amp;A\Young Earth Creationism\age of ear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3883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1576" y="6488668"/>
            <a:ext cx="7884368" cy="369332"/>
          </a:xfrm>
          <a:prstGeom prst="rect">
            <a:avLst/>
          </a:prstGeom>
        </p:spPr>
        <p:txBody>
          <a:bodyPr wrap="square">
            <a:spAutoFit/>
          </a:bodyPr>
          <a:lstStyle/>
          <a:p>
            <a:r>
              <a:rPr lang="en-US" altLang="zh-CN" dirty="0">
                <a:solidFill>
                  <a:schemeClr val="bg1"/>
                </a:solidFill>
              </a:rPr>
              <a:t>https://answersingenesis.org/bible-characters/ancient-patriarchs-in-genesis/</a:t>
            </a:r>
            <a:endParaRPr lang="zh-CN" altLang="en-US" dirty="0">
              <a:solidFill>
                <a:schemeClr val="bg1"/>
              </a:solidFill>
            </a:endParaRPr>
          </a:p>
        </p:txBody>
      </p:sp>
      <p:sp>
        <p:nvSpPr>
          <p:cNvPr id="6" name="下箭头 5"/>
          <p:cNvSpPr/>
          <p:nvPr/>
        </p:nvSpPr>
        <p:spPr>
          <a:xfrm rot="2181866">
            <a:off x="6618448" y="2383855"/>
            <a:ext cx="746510" cy="1913704"/>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553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25581"/>
          <a:stretch/>
        </p:blipFill>
        <p:spPr bwMode="auto">
          <a:xfrm>
            <a:off x="476250" y="0"/>
            <a:ext cx="8191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连接符 4"/>
          <p:cNvCxnSpPr/>
          <p:nvPr/>
        </p:nvCxnSpPr>
        <p:spPr>
          <a:xfrm>
            <a:off x="2627784" y="6309320"/>
            <a:ext cx="7920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3323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25116"/>
          <a:stretch/>
        </p:blipFill>
        <p:spPr bwMode="auto">
          <a:xfrm>
            <a:off x="501690" y="0"/>
            <a:ext cx="81406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连接符 4"/>
          <p:cNvCxnSpPr/>
          <p:nvPr/>
        </p:nvCxnSpPr>
        <p:spPr>
          <a:xfrm>
            <a:off x="3419872" y="6309320"/>
            <a:ext cx="7920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4137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聖經是否允許</a:t>
            </a:r>
            <a:r>
              <a:rPr lang="en-US" altLang="zh-CN" dirty="0"/>
              <a:t>46</a:t>
            </a:r>
            <a:r>
              <a:rPr lang="zh-CN" altLang="en-US" dirty="0"/>
              <a:t>億年的地球歷史？</a:t>
            </a:r>
          </a:p>
        </p:txBody>
      </p:sp>
      <p:sp>
        <p:nvSpPr>
          <p:cNvPr id="3" name="内容占位符 2"/>
          <p:cNvSpPr>
            <a:spLocks noGrp="1"/>
          </p:cNvSpPr>
          <p:nvPr>
            <p:ph idx="1"/>
          </p:nvPr>
        </p:nvSpPr>
        <p:spPr/>
        <p:txBody>
          <a:bodyPr/>
          <a:lstStyle/>
          <a:p>
            <a:r>
              <a:rPr lang="zh-CN" altLang="en-US" sz="4400" dirty="0"/>
              <a:t>一日千年論 </a:t>
            </a:r>
            <a:r>
              <a:rPr lang="en-US" altLang="zh-CN" sz="4400" dirty="0"/>
              <a:t>Day Age Theory</a:t>
            </a:r>
          </a:p>
          <a:p>
            <a:r>
              <a:rPr lang="zh-CN" altLang="en-US" sz="4400" dirty="0" smtClean="0"/>
              <a:t>間隙論 </a:t>
            </a:r>
            <a:r>
              <a:rPr lang="en-US" altLang="zh-CN" sz="4400" dirty="0"/>
              <a:t>Gap Theory</a:t>
            </a:r>
          </a:p>
          <a:p>
            <a:r>
              <a:rPr lang="zh-CN" altLang="en-US" sz="4400" dirty="0"/>
              <a:t>框架論 </a:t>
            </a:r>
            <a:r>
              <a:rPr lang="en-US" altLang="zh-CN" sz="4400" dirty="0"/>
              <a:t>Framework Hypothesis</a:t>
            </a:r>
          </a:p>
          <a:p>
            <a:endParaRPr lang="zh-CN" altLang="en-US" dirty="0"/>
          </a:p>
        </p:txBody>
      </p:sp>
    </p:spTree>
    <p:extLst>
      <p:ext uri="{BB962C8B-B14F-4D97-AF65-F5344CB8AC3E}">
        <p14:creationId xmlns:p14="http://schemas.microsoft.com/office/powerpoint/2010/main" val="26141460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a:bodyPr>
          <a:lstStyle/>
          <a:p>
            <a:r>
              <a:rPr lang="zh-CN" altLang="en-US" sz="4000" b="1" u="sng" dirty="0" smtClean="0"/>
              <a:t>出埃及記</a:t>
            </a:r>
            <a:r>
              <a:rPr lang="en-US" altLang="zh-TW" sz="4000" b="1" u="sng" dirty="0" smtClean="0"/>
              <a:t>20:11</a:t>
            </a:r>
            <a:r>
              <a:rPr lang="en-US" altLang="zh-TW" sz="4000" dirty="0" smtClean="0"/>
              <a:t> </a:t>
            </a:r>
            <a:r>
              <a:rPr lang="en-US" altLang="zh-TW" sz="4000" dirty="0"/>
              <a:t>“</a:t>
            </a:r>
            <a:r>
              <a:rPr lang="zh-TW" altLang="en-US" sz="4000" dirty="0"/>
              <a:t>因為</a:t>
            </a:r>
            <a:r>
              <a:rPr lang="zh-TW" altLang="en-US" sz="4000" dirty="0">
                <a:solidFill>
                  <a:srgbClr val="FFFF00"/>
                </a:solidFill>
              </a:rPr>
              <a:t>六日之內</a:t>
            </a:r>
            <a:r>
              <a:rPr lang="zh-TW" altLang="en-US" sz="4000" dirty="0"/>
              <a:t>，耶和華造</a:t>
            </a:r>
            <a:r>
              <a:rPr lang="zh-TW" altLang="en-US" sz="4000" dirty="0">
                <a:solidFill>
                  <a:srgbClr val="FFFF00"/>
                </a:solidFill>
              </a:rPr>
              <a:t>天，地，海，和其中的萬物</a:t>
            </a:r>
            <a:r>
              <a:rPr lang="zh-TW" altLang="en-US" sz="4000" dirty="0"/>
              <a:t>，第七日便安息，所以耶和華賜福與安息日，定為聖日。”</a:t>
            </a:r>
            <a:endParaRPr lang="zh-CN" altLang="en-US" sz="4000" dirty="0"/>
          </a:p>
        </p:txBody>
      </p:sp>
    </p:spTree>
    <p:extLst>
      <p:ext uri="{BB962C8B-B14F-4D97-AF65-F5344CB8AC3E}">
        <p14:creationId xmlns:p14="http://schemas.microsoft.com/office/powerpoint/2010/main" val="23431205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a:t>在一切問題上</a:t>
            </a:r>
            <a:r>
              <a:rPr lang="en-US" altLang="zh-TW" dirty="0"/>
              <a:t>(</a:t>
            </a:r>
            <a:r>
              <a:rPr lang="zh-TW" altLang="en-US" dirty="0"/>
              <a:t>包括地球年</a:t>
            </a:r>
            <a:r>
              <a:rPr lang="zh-TW" altLang="en-US" dirty="0" smtClean="0"/>
              <a:t>齡</a:t>
            </a:r>
            <a:r>
              <a:rPr lang="en-US" altLang="zh-TW" dirty="0" smtClean="0"/>
              <a:t>)</a:t>
            </a:r>
            <a:r>
              <a:rPr lang="zh-TW" altLang="en-US" dirty="0" smtClean="0"/>
              <a:t>絕</a:t>
            </a:r>
            <a:r>
              <a:rPr lang="zh-TW" altLang="en-US" dirty="0"/>
              <a:t>不要因為人的</a:t>
            </a:r>
            <a:r>
              <a:rPr lang="zh-TW" altLang="en-US" dirty="0" smtClean="0"/>
              <a:t>智慧</a:t>
            </a:r>
            <a:r>
              <a:rPr lang="zh-CN" altLang="en-US" dirty="0" smtClean="0"/>
              <a:t>，</a:t>
            </a:r>
            <a:r>
              <a:rPr lang="zh-TW" altLang="en-US" dirty="0" smtClean="0"/>
              <a:t>去</a:t>
            </a:r>
            <a:r>
              <a:rPr lang="zh-TW" altLang="en-US" dirty="0"/>
              <a:t>懷疑神的智慧</a:t>
            </a:r>
            <a:endParaRPr lang="zh-CN" altLang="en-US" dirty="0"/>
          </a:p>
        </p:txBody>
      </p:sp>
      <p:sp>
        <p:nvSpPr>
          <p:cNvPr id="3" name="内容占位符 2"/>
          <p:cNvSpPr>
            <a:spLocks noGrp="1"/>
          </p:cNvSpPr>
          <p:nvPr>
            <p:ph idx="1"/>
          </p:nvPr>
        </p:nvSpPr>
        <p:spPr>
          <a:xfrm>
            <a:off x="457200" y="1988840"/>
            <a:ext cx="8229600" cy="4137323"/>
          </a:xfrm>
        </p:spPr>
        <p:txBody>
          <a:bodyPr/>
          <a:lstStyle/>
          <a:p>
            <a:r>
              <a:rPr lang="zh-CN" altLang="en-US" dirty="0" smtClean="0"/>
              <a:t>基督徒</a:t>
            </a:r>
            <a:r>
              <a:rPr lang="zh-CN" altLang="en-US" dirty="0"/>
              <a:t>是否可以相信</a:t>
            </a:r>
            <a:r>
              <a:rPr lang="en-US" altLang="zh-CN" dirty="0"/>
              <a:t>46</a:t>
            </a:r>
            <a:r>
              <a:rPr lang="zh-CN" altLang="en-US" dirty="0"/>
              <a:t>億年的地球歷史？</a:t>
            </a:r>
          </a:p>
          <a:p>
            <a:r>
              <a:rPr lang="zh-CN" altLang="en-US" dirty="0" smtClean="0"/>
              <a:t>聖</a:t>
            </a:r>
            <a:r>
              <a:rPr lang="zh-CN" altLang="en-US" dirty="0"/>
              <a:t>經是否允許</a:t>
            </a:r>
            <a:r>
              <a:rPr lang="en-US" altLang="zh-CN" dirty="0"/>
              <a:t>46</a:t>
            </a:r>
            <a:r>
              <a:rPr lang="zh-CN" altLang="en-US" dirty="0"/>
              <a:t>億年的地球歷史？</a:t>
            </a:r>
          </a:p>
          <a:p>
            <a:r>
              <a:rPr lang="zh-CN" altLang="en-US" dirty="0">
                <a:solidFill>
                  <a:srgbClr val="FFFF00"/>
                </a:solidFill>
              </a:rPr>
              <a:t>碳</a:t>
            </a:r>
            <a:r>
              <a:rPr lang="en-US" altLang="zh-CN" dirty="0" smtClean="0">
                <a:solidFill>
                  <a:srgbClr val="FFFF00"/>
                </a:solidFill>
              </a:rPr>
              <a:t>14</a:t>
            </a:r>
            <a:r>
              <a:rPr lang="zh-CN" altLang="en-US" dirty="0" smtClean="0">
                <a:solidFill>
                  <a:srgbClr val="FFFF00"/>
                </a:solidFill>
              </a:rPr>
              <a:t>和氬</a:t>
            </a:r>
            <a:r>
              <a:rPr lang="zh-CN" altLang="en-US" dirty="0">
                <a:solidFill>
                  <a:srgbClr val="FFFF00"/>
                </a:solidFill>
              </a:rPr>
              <a:t>氬</a:t>
            </a:r>
            <a:r>
              <a:rPr lang="zh-CN" altLang="en-US" dirty="0" smtClean="0">
                <a:solidFill>
                  <a:srgbClr val="FFFF00"/>
                </a:solidFill>
              </a:rPr>
              <a:t>放射性</a:t>
            </a:r>
            <a:r>
              <a:rPr lang="zh-CN" altLang="en-US" dirty="0">
                <a:solidFill>
                  <a:srgbClr val="FFFF00"/>
                </a:solidFill>
              </a:rPr>
              <a:t>年齡測定法</a:t>
            </a:r>
          </a:p>
        </p:txBody>
      </p:sp>
    </p:spTree>
    <p:extLst>
      <p:ext uri="{BB962C8B-B14F-4D97-AF65-F5344CB8AC3E}">
        <p14:creationId xmlns:p14="http://schemas.microsoft.com/office/powerpoint/2010/main" val="38523319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碳</a:t>
            </a:r>
            <a:r>
              <a:rPr lang="en-US" altLang="zh-CN" dirty="0" smtClean="0"/>
              <a:t>14</a:t>
            </a:r>
            <a:r>
              <a:rPr lang="zh-CN" altLang="en-US" dirty="0" smtClean="0"/>
              <a:t>放射性年齡測定法</a:t>
            </a:r>
            <a:endParaRPr lang="zh-CN" altLang="en-US" dirty="0"/>
          </a:p>
        </p:txBody>
      </p:sp>
      <p:sp>
        <p:nvSpPr>
          <p:cNvPr id="3" name="内容占位符 2"/>
          <p:cNvSpPr>
            <a:spLocks noGrp="1"/>
          </p:cNvSpPr>
          <p:nvPr>
            <p:ph idx="1"/>
          </p:nvPr>
        </p:nvSpPr>
        <p:spPr>
          <a:xfrm>
            <a:off x="457200" y="1600200"/>
            <a:ext cx="5122912" cy="5257800"/>
          </a:xfrm>
        </p:spPr>
        <p:txBody>
          <a:bodyPr>
            <a:normAutofit/>
          </a:bodyPr>
          <a:lstStyle/>
          <a:p>
            <a:r>
              <a:rPr lang="zh-CN" altLang="en-US" sz="2800" dirty="0" smtClean="0"/>
              <a:t>講員削土豆的故事</a:t>
            </a:r>
            <a:endParaRPr lang="en-US" altLang="zh-CN" sz="2800" dirty="0" smtClean="0"/>
          </a:p>
          <a:p>
            <a:r>
              <a:rPr lang="zh-CN" altLang="en-US" sz="2800" dirty="0" smtClean="0">
                <a:solidFill>
                  <a:srgbClr val="FFFF00"/>
                </a:solidFill>
              </a:rPr>
              <a:t>在正</a:t>
            </a:r>
            <a:r>
              <a:rPr lang="zh-CN" altLang="en-US" sz="2800" dirty="0">
                <a:solidFill>
                  <a:srgbClr val="FFFF00"/>
                </a:solidFill>
              </a:rPr>
              <a:t>正好</a:t>
            </a:r>
            <a:r>
              <a:rPr lang="zh-CN" altLang="en-US" sz="2800" dirty="0" smtClean="0">
                <a:solidFill>
                  <a:srgbClr val="FFFF00"/>
                </a:solidFill>
              </a:rPr>
              <a:t>好</a:t>
            </a:r>
            <a:r>
              <a:rPr lang="en-US" altLang="zh-CN" sz="2800" dirty="0" smtClean="0">
                <a:solidFill>
                  <a:srgbClr val="FFFF00"/>
                </a:solidFill>
              </a:rPr>
              <a:t>1</a:t>
            </a:r>
            <a:r>
              <a:rPr lang="zh-CN" altLang="en-US" sz="2800" dirty="0" smtClean="0">
                <a:solidFill>
                  <a:srgbClr val="FFFF00"/>
                </a:solidFill>
              </a:rPr>
              <a:t>分鐘裏</a:t>
            </a:r>
            <a:endParaRPr lang="en-US" altLang="zh-CN" sz="2800" dirty="0" smtClean="0">
              <a:solidFill>
                <a:srgbClr val="FFFF00"/>
              </a:solidFill>
            </a:endParaRPr>
          </a:p>
          <a:p>
            <a:pPr lvl="1"/>
            <a:r>
              <a:rPr lang="zh-CN" altLang="en-US" sz="2400" dirty="0" smtClean="0"/>
              <a:t>講員給土豆削皮，</a:t>
            </a:r>
            <a:endParaRPr lang="en-US" altLang="zh-CN" sz="2400" dirty="0" smtClean="0"/>
          </a:p>
          <a:p>
            <a:pPr lvl="1"/>
            <a:r>
              <a:rPr lang="zh-CN" altLang="en-US" sz="2400" dirty="0" smtClean="0"/>
              <a:t>把土豆放回鍋裏，</a:t>
            </a:r>
            <a:endParaRPr lang="en-US" altLang="zh-CN" sz="2400" dirty="0" smtClean="0"/>
          </a:p>
          <a:p>
            <a:pPr lvl="1"/>
            <a:r>
              <a:rPr lang="zh-CN" altLang="en-US" sz="2400" dirty="0" smtClean="0"/>
              <a:t>拿起第二個土豆</a:t>
            </a:r>
            <a:endParaRPr lang="en-US" altLang="zh-CN" sz="2400" dirty="0" smtClean="0"/>
          </a:p>
          <a:p>
            <a:r>
              <a:rPr lang="zh-CN" altLang="en-US" sz="2800" dirty="0"/>
              <a:t>你觀</a:t>
            </a:r>
            <a:r>
              <a:rPr lang="zh-CN" altLang="en-US" sz="2800" dirty="0" smtClean="0"/>
              <a:t>察了</a:t>
            </a:r>
            <a:r>
              <a:rPr lang="en-US" altLang="zh-CN" sz="2800" dirty="0" smtClean="0">
                <a:solidFill>
                  <a:srgbClr val="FFFF00"/>
                </a:solidFill>
              </a:rPr>
              <a:t>10</a:t>
            </a:r>
            <a:r>
              <a:rPr lang="zh-CN" altLang="en-US" sz="2800" dirty="0" smtClean="0">
                <a:solidFill>
                  <a:srgbClr val="FFFF00"/>
                </a:solidFill>
              </a:rPr>
              <a:t>分鐘</a:t>
            </a:r>
            <a:r>
              <a:rPr lang="zh-CN" altLang="en-US" sz="2800" dirty="0" smtClean="0"/>
              <a:t>，講員精準的削了</a:t>
            </a:r>
            <a:r>
              <a:rPr lang="en-US" altLang="zh-CN" sz="2800" dirty="0" smtClean="0">
                <a:solidFill>
                  <a:srgbClr val="FFFF00"/>
                </a:solidFill>
              </a:rPr>
              <a:t>10</a:t>
            </a:r>
            <a:r>
              <a:rPr lang="zh-CN" altLang="en-US" sz="2800" dirty="0" smtClean="0">
                <a:solidFill>
                  <a:srgbClr val="FFFF00"/>
                </a:solidFill>
              </a:rPr>
              <a:t>個土豆</a:t>
            </a:r>
            <a:r>
              <a:rPr lang="zh-CN" altLang="en-US" sz="2800" dirty="0" smtClean="0"/>
              <a:t>的皮。</a:t>
            </a:r>
            <a:endParaRPr lang="en-US" altLang="zh-CN" sz="2800" dirty="0" smtClean="0"/>
          </a:p>
          <a:p>
            <a:r>
              <a:rPr lang="zh-CN" altLang="en-US" sz="2800" dirty="0" smtClean="0"/>
              <a:t>你數了一下，發現</a:t>
            </a:r>
            <a:r>
              <a:rPr lang="zh-CN" altLang="en-US" sz="2800" dirty="0" smtClean="0">
                <a:solidFill>
                  <a:srgbClr val="FFFF00"/>
                </a:solidFill>
              </a:rPr>
              <a:t>鍋裏總共有</a:t>
            </a:r>
            <a:r>
              <a:rPr lang="en-US" altLang="zh-CN" sz="2800" dirty="0" smtClean="0">
                <a:solidFill>
                  <a:srgbClr val="FFFF00"/>
                </a:solidFill>
              </a:rPr>
              <a:t>35</a:t>
            </a:r>
            <a:r>
              <a:rPr lang="zh-CN" altLang="en-US" sz="2800" dirty="0" smtClean="0">
                <a:solidFill>
                  <a:srgbClr val="FFFF00"/>
                </a:solidFill>
              </a:rPr>
              <a:t>個削過皮的土豆</a:t>
            </a:r>
            <a:r>
              <a:rPr lang="zh-CN" altLang="en-US" sz="2800" dirty="0" smtClean="0"/>
              <a:t>。</a:t>
            </a:r>
            <a:endParaRPr lang="en-US" altLang="zh-CN" sz="2800" dirty="0" smtClean="0"/>
          </a:p>
          <a:p>
            <a:r>
              <a:rPr lang="zh-CN" altLang="en-US" sz="2800" dirty="0" smtClean="0"/>
              <a:t>所以得到結論：</a:t>
            </a:r>
            <a:r>
              <a:rPr lang="zh-CN" altLang="en-US" sz="2800" dirty="0" smtClean="0">
                <a:solidFill>
                  <a:srgbClr val="FFFF00"/>
                </a:solidFill>
              </a:rPr>
              <a:t>這個講員在臺上已經削了</a:t>
            </a:r>
            <a:r>
              <a:rPr lang="en-US" altLang="zh-CN" sz="2800" dirty="0" smtClean="0">
                <a:solidFill>
                  <a:srgbClr val="FFFF00"/>
                </a:solidFill>
              </a:rPr>
              <a:t>35</a:t>
            </a:r>
            <a:r>
              <a:rPr lang="zh-CN" altLang="en-US" sz="2800" dirty="0" smtClean="0">
                <a:solidFill>
                  <a:srgbClr val="FFFF00"/>
                </a:solidFill>
              </a:rPr>
              <a:t>分鐘的土豆。</a:t>
            </a:r>
            <a:endParaRPr lang="en-US" altLang="zh-CN" sz="2800" dirty="0" smtClean="0">
              <a:solidFill>
                <a:srgbClr val="FFFF00"/>
              </a:solidFill>
            </a:endParaRPr>
          </a:p>
          <a:p>
            <a:endParaRPr lang="zh-CN" altLang="en-US" sz="2800" dirty="0"/>
          </a:p>
        </p:txBody>
      </p:sp>
      <p:pic>
        <p:nvPicPr>
          <p:cNvPr id="9218" name="Picture 2" descr="F:\Preaching\Creation\Age of Earth\Pictures\pota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1268760"/>
            <a:ext cx="3024336" cy="540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93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講員削土豆的</a:t>
            </a:r>
            <a:r>
              <a:rPr lang="zh-CN" altLang="en-US" dirty="0" smtClean="0"/>
              <a:t>故事分析</a:t>
            </a:r>
            <a:endParaRPr lang="zh-CN" altLang="en-US" dirty="0"/>
          </a:p>
        </p:txBody>
      </p:sp>
      <p:sp>
        <p:nvSpPr>
          <p:cNvPr id="3" name="内容占位符 2"/>
          <p:cNvSpPr>
            <a:spLocks noGrp="1"/>
          </p:cNvSpPr>
          <p:nvPr>
            <p:ph idx="1"/>
          </p:nvPr>
        </p:nvSpPr>
        <p:spPr>
          <a:xfrm>
            <a:off x="457200" y="1600200"/>
            <a:ext cx="8229600" cy="5257800"/>
          </a:xfrm>
        </p:spPr>
        <p:txBody>
          <a:bodyPr>
            <a:normAutofit/>
          </a:bodyPr>
          <a:lstStyle/>
          <a:p>
            <a:r>
              <a:rPr lang="zh-CN" altLang="en-US" sz="2800" dirty="0" smtClean="0"/>
              <a:t>第一，</a:t>
            </a:r>
            <a:r>
              <a:rPr lang="zh-CN" altLang="en-US" sz="2800" dirty="0"/>
              <a:t>我們不知道</a:t>
            </a:r>
            <a:r>
              <a:rPr lang="en-US" altLang="zh-CN" sz="2800" dirty="0" smtClean="0">
                <a:solidFill>
                  <a:srgbClr val="FFFF00"/>
                </a:solidFill>
              </a:rPr>
              <a:t>10</a:t>
            </a:r>
            <a:r>
              <a:rPr lang="zh-CN" altLang="en-US" sz="2800" dirty="0" smtClean="0">
                <a:solidFill>
                  <a:srgbClr val="FFFF00"/>
                </a:solidFill>
              </a:rPr>
              <a:t>分鐘之前，他削皮的速度</a:t>
            </a:r>
            <a:r>
              <a:rPr lang="zh-CN" altLang="en-US" sz="2800" dirty="0" smtClean="0"/>
              <a:t>。講員不一定從頭到尾都是</a:t>
            </a:r>
            <a:r>
              <a:rPr lang="en-US" altLang="zh-CN" sz="2800" dirty="0" smtClean="0"/>
              <a:t>1</a:t>
            </a:r>
            <a:r>
              <a:rPr lang="zh-CN" altLang="en-US" sz="2800" dirty="0" smtClean="0"/>
              <a:t>分鐘削</a:t>
            </a:r>
            <a:r>
              <a:rPr lang="en-US" altLang="zh-CN" sz="2800" dirty="0" smtClean="0"/>
              <a:t>1</a:t>
            </a:r>
            <a:r>
              <a:rPr lang="zh-CN" altLang="en-US" sz="2800" dirty="0" smtClean="0"/>
              <a:t>個土豆。</a:t>
            </a:r>
            <a:endParaRPr lang="en-US" altLang="zh-CN" sz="2800" dirty="0" smtClean="0"/>
          </a:p>
          <a:p>
            <a:r>
              <a:rPr lang="zh-CN" altLang="en-US" sz="2800" dirty="0" smtClean="0"/>
              <a:t>第二，</a:t>
            </a:r>
            <a:r>
              <a:rPr lang="zh-CN" altLang="en-US" sz="2800" dirty="0"/>
              <a:t>我們不知道在我們來之前</a:t>
            </a:r>
            <a:r>
              <a:rPr lang="zh-CN" altLang="en-US" sz="2800" dirty="0" smtClean="0">
                <a:solidFill>
                  <a:srgbClr val="FFFF00"/>
                </a:solidFill>
              </a:rPr>
              <a:t>，是否有人從鍋裏已經拿走了一些削完皮的土豆</a:t>
            </a:r>
            <a:endParaRPr lang="en-US" altLang="zh-CN" sz="2800" dirty="0" smtClean="0">
              <a:solidFill>
                <a:srgbClr val="FFFF00"/>
              </a:solidFill>
            </a:endParaRPr>
          </a:p>
          <a:p>
            <a:r>
              <a:rPr lang="zh-CN" altLang="en-US" sz="2800" dirty="0" smtClean="0"/>
              <a:t>第三，我們不知道講員在上臺的時候，鍋裏</a:t>
            </a:r>
            <a:r>
              <a:rPr lang="zh-CN" altLang="en-US" sz="2800" dirty="0" smtClean="0">
                <a:solidFill>
                  <a:srgbClr val="FFFF00"/>
                </a:solidFill>
              </a:rPr>
              <a:t>是否已經有削過皮的土豆</a:t>
            </a:r>
            <a:r>
              <a:rPr lang="zh-CN" altLang="en-US" sz="2800" dirty="0" smtClean="0"/>
              <a:t>。</a:t>
            </a:r>
            <a:endParaRPr lang="en-US" altLang="zh-CN" sz="2800" dirty="0" smtClean="0"/>
          </a:p>
          <a:p>
            <a:r>
              <a:rPr lang="zh-CN" altLang="en-US" sz="2800" dirty="0"/>
              <a:t>基於這</a:t>
            </a:r>
            <a:r>
              <a:rPr lang="zh-CN" altLang="en-US" sz="2800" dirty="0" smtClean="0"/>
              <a:t>些不確定因素，</a:t>
            </a:r>
            <a:r>
              <a:rPr lang="en-US" altLang="zh-CN" sz="2800" dirty="0" smtClean="0">
                <a:solidFill>
                  <a:srgbClr val="FFFF00"/>
                </a:solidFill>
              </a:rPr>
              <a:t>35</a:t>
            </a:r>
            <a:r>
              <a:rPr lang="zh-CN" altLang="en-US" sz="2800" dirty="0" smtClean="0">
                <a:solidFill>
                  <a:srgbClr val="FFFF00"/>
                </a:solidFill>
              </a:rPr>
              <a:t>分鐘的結論絕不是一個可靠的結論</a:t>
            </a:r>
            <a:r>
              <a:rPr lang="zh-CN" altLang="en-US" sz="2800" dirty="0" smtClean="0"/>
              <a:t>。應該問問講員本人，他到底削皮多久了。</a:t>
            </a:r>
            <a:endParaRPr lang="en-US" altLang="zh-CN" sz="2800" dirty="0" smtClean="0"/>
          </a:p>
          <a:p>
            <a:endParaRPr lang="zh-CN" altLang="en-US" dirty="0"/>
          </a:p>
        </p:txBody>
      </p:sp>
    </p:spTree>
    <p:extLst>
      <p:ext uri="{BB962C8B-B14F-4D97-AF65-F5344CB8AC3E}">
        <p14:creationId xmlns:p14="http://schemas.microsoft.com/office/powerpoint/2010/main" val="113791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講員削土豆的故事分析</a:t>
            </a:r>
          </a:p>
        </p:txBody>
      </p:sp>
      <p:sp>
        <p:nvSpPr>
          <p:cNvPr id="3" name="内容占位符 2"/>
          <p:cNvSpPr>
            <a:spLocks noGrp="1"/>
          </p:cNvSpPr>
          <p:nvPr>
            <p:ph idx="1"/>
          </p:nvPr>
        </p:nvSpPr>
        <p:spPr>
          <a:xfrm>
            <a:off x="457200" y="1600200"/>
            <a:ext cx="8229600" cy="5257800"/>
          </a:xfrm>
        </p:spPr>
        <p:txBody>
          <a:bodyPr>
            <a:normAutofit/>
          </a:bodyPr>
          <a:lstStyle/>
          <a:p>
            <a:r>
              <a:rPr lang="zh-TW" altLang="en-US" sz="4000" dirty="0" smtClean="0">
                <a:solidFill>
                  <a:srgbClr val="FFFF00"/>
                </a:solidFill>
              </a:rPr>
              <a:t>放射性</a:t>
            </a:r>
            <a:r>
              <a:rPr lang="zh-TW" altLang="en-US" sz="4000" dirty="0">
                <a:solidFill>
                  <a:srgbClr val="FFFF00"/>
                </a:solidFill>
              </a:rPr>
              <a:t>測定法得到</a:t>
            </a:r>
            <a:r>
              <a:rPr lang="zh-TW" altLang="en-US" sz="4000" dirty="0" smtClean="0">
                <a:solidFill>
                  <a:srgbClr val="FFFF00"/>
                </a:solidFill>
              </a:rPr>
              <a:t>的</a:t>
            </a:r>
            <a:r>
              <a:rPr lang="zh-CN" altLang="en-US" sz="4000" dirty="0">
                <a:solidFill>
                  <a:srgbClr val="FFFF00"/>
                </a:solidFill>
              </a:rPr>
              <a:t>結論</a:t>
            </a:r>
            <a:r>
              <a:rPr lang="zh-TW" altLang="en-US" sz="4000" dirty="0" smtClean="0"/>
              <a:t>就</a:t>
            </a:r>
            <a:r>
              <a:rPr lang="zh-CN" altLang="en-US" sz="4000" dirty="0" smtClean="0"/>
              <a:t>好比</a:t>
            </a:r>
            <a:r>
              <a:rPr lang="zh-TW" altLang="en-US" sz="4000" dirty="0" smtClean="0"/>
              <a:t>這</a:t>
            </a:r>
            <a:r>
              <a:rPr lang="zh-TW" altLang="en-US" sz="4000" dirty="0"/>
              <a:t>個</a:t>
            </a:r>
            <a:r>
              <a:rPr lang="en-US" altLang="zh-TW" sz="4000" dirty="0">
                <a:solidFill>
                  <a:srgbClr val="FFFF00"/>
                </a:solidFill>
              </a:rPr>
              <a:t>35</a:t>
            </a:r>
            <a:r>
              <a:rPr lang="zh-TW" altLang="en-US" sz="4000" dirty="0">
                <a:solidFill>
                  <a:srgbClr val="FFFF00"/>
                </a:solidFill>
              </a:rPr>
              <a:t>分鐘的結</a:t>
            </a:r>
            <a:r>
              <a:rPr lang="zh-TW" altLang="en-US" sz="4000" dirty="0" smtClean="0">
                <a:solidFill>
                  <a:srgbClr val="FFFF00"/>
                </a:solidFill>
              </a:rPr>
              <a:t>論</a:t>
            </a:r>
            <a:r>
              <a:rPr lang="zh-CN" altLang="en-US" sz="4000" dirty="0" smtClean="0"/>
              <a:t>。</a:t>
            </a:r>
            <a:endParaRPr lang="en-US" altLang="zh-CN" sz="4000" dirty="0" smtClean="0"/>
          </a:p>
          <a:p>
            <a:r>
              <a:rPr lang="zh-CN" altLang="en-US" sz="4000" dirty="0"/>
              <a:t>不管</a:t>
            </a:r>
            <a:r>
              <a:rPr lang="zh-CN" altLang="en-US" sz="4000" dirty="0" smtClean="0"/>
              <a:t>你信不信耶穌，</a:t>
            </a:r>
            <a:r>
              <a:rPr lang="zh-CN" altLang="en-US" sz="4000" dirty="0" smtClean="0">
                <a:solidFill>
                  <a:srgbClr val="FFFF00"/>
                </a:solidFill>
              </a:rPr>
              <a:t>這都不是可靠的結論</a:t>
            </a:r>
            <a:r>
              <a:rPr lang="zh-CN" altLang="en-US" sz="4000" dirty="0" smtClean="0"/>
              <a:t>。</a:t>
            </a:r>
            <a:r>
              <a:rPr lang="zh-CN" altLang="en-US" sz="4000" dirty="0"/>
              <a:t>對</a:t>
            </a:r>
            <a:r>
              <a:rPr lang="zh-CN" altLang="en-US" sz="4000" dirty="0" smtClean="0"/>
              <a:t>於信的人更是如此。</a:t>
            </a:r>
            <a:endParaRPr lang="en-US" altLang="zh-CN" sz="4000" dirty="0" smtClean="0"/>
          </a:p>
          <a:p>
            <a:r>
              <a:rPr lang="zh-CN" altLang="en-US" sz="4000" dirty="0" smtClean="0"/>
              <a:t>但今天的世界不允許我們詢問見證人，反而</a:t>
            </a:r>
            <a:r>
              <a:rPr lang="zh-CN" altLang="en-US" sz="4000" dirty="0" smtClean="0">
                <a:solidFill>
                  <a:srgbClr val="FFFF00"/>
                </a:solidFill>
              </a:rPr>
              <a:t>强迫我們相信這個不可靠的結論</a:t>
            </a:r>
            <a:r>
              <a:rPr lang="zh-CN" altLang="en-US" sz="4000" dirty="0"/>
              <a:t>。</a:t>
            </a:r>
          </a:p>
        </p:txBody>
      </p:sp>
    </p:spTree>
    <p:extLst>
      <p:ext uri="{BB962C8B-B14F-4D97-AF65-F5344CB8AC3E}">
        <p14:creationId xmlns:p14="http://schemas.microsoft.com/office/powerpoint/2010/main" val="12670314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原子 </a:t>
            </a:r>
            <a:r>
              <a:rPr lang="en-US" altLang="zh-CN" dirty="0"/>
              <a:t>(Atom)</a:t>
            </a:r>
            <a:endParaRPr lang="zh-CN" altLang="en-US" dirty="0"/>
          </a:p>
        </p:txBody>
      </p:sp>
      <p:sp>
        <p:nvSpPr>
          <p:cNvPr id="3" name="内容占位符 2"/>
          <p:cNvSpPr>
            <a:spLocks noGrp="1"/>
          </p:cNvSpPr>
          <p:nvPr>
            <p:ph idx="1"/>
          </p:nvPr>
        </p:nvSpPr>
        <p:spPr/>
        <p:txBody>
          <a:bodyPr/>
          <a:lstStyle/>
          <a:p>
            <a:r>
              <a:rPr lang="zh-CN" altLang="en-US" dirty="0" smtClean="0"/>
              <a:t>每</a:t>
            </a:r>
            <a:r>
              <a:rPr lang="zh-CN" altLang="en-US" dirty="0"/>
              <a:t>個原子是由一定數量的</a:t>
            </a:r>
            <a:r>
              <a:rPr lang="zh-CN" altLang="en-US" dirty="0">
                <a:solidFill>
                  <a:srgbClr val="FFFF00"/>
                </a:solidFill>
              </a:rPr>
              <a:t>質子</a:t>
            </a:r>
            <a:r>
              <a:rPr lang="zh-CN" altLang="en-US" dirty="0"/>
              <a:t> </a:t>
            </a:r>
            <a:r>
              <a:rPr lang="en-US" altLang="zh-CN" dirty="0"/>
              <a:t>(Proton)</a:t>
            </a:r>
            <a:r>
              <a:rPr lang="zh-CN" altLang="en-US" dirty="0"/>
              <a:t>，</a:t>
            </a:r>
            <a:r>
              <a:rPr lang="zh-CN" altLang="en-US" dirty="0">
                <a:solidFill>
                  <a:srgbClr val="FFFF00"/>
                </a:solidFill>
              </a:rPr>
              <a:t>中子</a:t>
            </a:r>
            <a:r>
              <a:rPr lang="zh-CN" altLang="en-US" dirty="0"/>
              <a:t> </a:t>
            </a:r>
            <a:r>
              <a:rPr lang="en-US" altLang="zh-CN" dirty="0"/>
              <a:t>(Neutron)</a:t>
            </a:r>
            <a:r>
              <a:rPr lang="zh-CN" altLang="en-US" dirty="0"/>
              <a:t>，</a:t>
            </a:r>
            <a:r>
              <a:rPr lang="zh-CN" altLang="en-US" dirty="0">
                <a:solidFill>
                  <a:srgbClr val="FFFF00"/>
                </a:solidFill>
              </a:rPr>
              <a:t>電子</a:t>
            </a:r>
            <a:r>
              <a:rPr lang="zh-CN" altLang="en-US" dirty="0"/>
              <a:t> </a:t>
            </a:r>
            <a:r>
              <a:rPr lang="en-US" altLang="zh-CN" dirty="0"/>
              <a:t>(Electron</a:t>
            </a:r>
            <a:r>
              <a:rPr lang="en-US" altLang="zh-CN" dirty="0" smtClean="0"/>
              <a:t>)</a:t>
            </a:r>
            <a:r>
              <a:rPr lang="zh-CN" altLang="en-US" dirty="0" smtClean="0"/>
              <a:t> 組成</a:t>
            </a:r>
            <a:endParaRPr lang="en-US" altLang="zh-CN" dirty="0" smtClean="0"/>
          </a:p>
          <a:p>
            <a:r>
              <a:rPr lang="zh-CN" altLang="en-US" dirty="0" smtClean="0"/>
              <a:t>原子核由</a:t>
            </a:r>
            <a:r>
              <a:rPr lang="zh-CN" altLang="en-US" dirty="0" smtClean="0">
                <a:solidFill>
                  <a:srgbClr val="FFFF00"/>
                </a:solidFill>
              </a:rPr>
              <a:t>質子</a:t>
            </a:r>
            <a:r>
              <a:rPr lang="zh-CN" altLang="en-US" dirty="0" smtClean="0"/>
              <a:t>和</a:t>
            </a:r>
            <a:r>
              <a:rPr lang="zh-CN" altLang="en-US" dirty="0" smtClean="0">
                <a:solidFill>
                  <a:srgbClr val="FFFF00"/>
                </a:solidFill>
              </a:rPr>
              <a:t>中子</a:t>
            </a:r>
            <a:r>
              <a:rPr lang="zh-CN" altLang="en-US" dirty="0" smtClean="0"/>
              <a:t>組成</a:t>
            </a:r>
            <a:endParaRPr lang="en-US" altLang="zh-CN" dirty="0" smtClean="0"/>
          </a:p>
          <a:p>
            <a:r>
              <a:rPr lang="zh-TW" altLang="en-US" b="1" dirty="0">
                <a:solidFill>
                  <a:srgbClr val="FFFF00"/>
                </a:solidFill>
              </a:rPr>
              <a:t>質子的數量</a:t>
            </a:r>
            <a:r>
              <a:rPr lang="zh-TW" altLang="en-US" dirty="0"/>
              <a:t>決定這個原子是什麼原子</a:t>
            </a:r>
            <a:endParaRPr lang="en-US" altLang="zh-CN" dirty="0" smtClean="0"/>
          </a:p>
          <a:p>
            <a:pPr lvl="1"/>
            <a:endParaRPr lang="zh-CN" altLang="en-US" dirty="0"/>
          </a:p>
        </p:txBody>
      </p:sp>
      <p:grpSp>
        <p:nvGrpSpPr>
          <p:cNvPr id="5" name="Group 4"/>
          <p:cNvGrpSpPr>
            <a:grpSpLocks/>
          </p:cNvGrpSpPr>
          <p:nvPr/>
        </p:nvGrpSpPr>
        <p:grpSpPr bwMode="auto">
          <a:xfrm>
            <a:off x="5772150" y="4057650"/>
            <a:ext cx="2590800" cy="2533650"/>
            <a:chOff x="3636" y="2556"/>
            <a:chExt cx="1632" cy="1596"/>
          </a:xfrm>
        </p:grpSpPr>
        <p:sp>
          <p:nvSpPr>
            <p:cNvPr id="6" name="Oval 5"/>
            <p:cNvSpPr>
              <a:spLocks noChangeArrowheads="1"/>
            </p:cNvSpPr>
            <p:nvPr/>
          </p:nvSpPr>
          <p:spPr bwMode="auto">
            <a:xfrm>
              <a:off x="3708" y="2592"/>
              <a:ext cx="1560" cy="156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7" name="Oval 6"/>
            <p:cNvSpPr>
              <a:spLocks noChangeArrowheads="1"/>
            </p:cNvSpPr>
            <p:nvPr/>
          </p:nvSpPr>
          <p:spPr bwMode="auto">
            <a:xfrm>
              <a:off x="3948" y="2832"/>
              <a:ext cx="1068" cy="1068"/>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8" name="Oval 7"/>
            <p:cNvSpPr>
              <a:spLocks noChangeArrowheads="1"/>
            </p:cNvSpPr>
            <p:nvPr/>
          </p:nvSpPr>
          <p:spPr bwMode="auto">
            <a:xfrm>
              <a:off x="4872" y="2676"/>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9" name="Oval 8"/>
            <p:cNvSpPr>
              <a:spLocks noChangeArrowheads="1"/>
            </p:cNvSpPr>
            <p:nvPr/>
          </p:nvSpPr>
          <p:spPr bwMode="auto">
            <a:xfrm>
              <a:off x="3636" y="3456"/>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0" name="Oval 9"/>
            <p:cNvSpPr>
              <a:spLocks noChangeArrowheads="1"/>
            </p:cNvSpPr>
            <p:nvPr/>
          </p:nvSpPr>
          <p:spPr bwMode="auto">
            <a:xfrm>
              <a:off x="3708" y="3648"/>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1" name="Oval 10"/>
            <p:cNvSpPr>
              <a:spLocks noChangeArrowheads="1"/>
            </p:cNvSpPr>
            <p:nvPr/>
          </p:nvSpPr>
          <p:spPr bwMode="auto">
            <a:xfrm>
              <a:off x="4644" y="2556"/>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2" name="Oval 11"/>
            <p:cNvSpPr>
              <a:spLocks noChangeArrowheads="1"/>
            </p:cNvSpPr>
            <p:nvPr/>
          </p:nvSpPr>
          <p:spPr bwMode="auto">
            <a:xfrm>
              <a:off x="3900" y="3300"/>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3" name="Oval 12"/>
            <p:cNvSpPr>
              <a:spLocks noChangeArrowheads="1"/>
            </p:cNvSpPr>
            <p:nvPr/>
          </p:nvSpPr>
          <p:spPr bwMode="auto">
            <a:xfrm>
              <a:off x="4944" y="3252"/>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grpSp>
          <p:nvGrpSpPr>
            <p:cNvPr id="14" name="Group 13"/>
            <p:cNvGrpSpPr>
              <a:grpSpLocks/>
            </p:cNvGrpSpPr>
            <p:nvPr/>
          </p:nvGrpSpPr>
          <p:grpSpPr bwMode="auto">
            <a:xfrm>
              <a:off x="4248" y="3096"/>
              <a:ext cx="461" cy="468"/>
              <a:chOff x="4248" y="3096"/>
              <a:chExt cx="461" cy="468"/>
            </a:xfrm>
          </p:grpSpPr>
          <p:sp>
            <p:nvSpPr>
              <p:cNvPr id="15" name="Oval 14"/>
              <p:cNvSpPr>
                <a:spLocks noChangeArrowheads="1"/>
              </p:cNvSpPr>
              <p:nvPr/>
            </p:nvSpPr>
            <p:spPr bwMode="auto">
              <a:xfrm>
                <a:off x="4248" y="3228"/>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6" name="Oval 15"/>
              <p:cNvSpPr>
                <a:spLocks noChangeArrowheads="1"/>
              </p:cNvSpPr>
              <p:nvPr/>
            </p:nvSpPr>
            <p:spPr bwMode="auto">
              <a:xfrm>
                <a:off x="4428" y="3180"/>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7" name="Oval 16"/>
              <p:cNvSpPr>
                <a:spLocks noChangeArrowheads="1"/>
              </p:cNvSpPr>
              <p:nvPr/>
            </p:nvSpPr>
            <p:spPr bwMode="auto">
              <a:xfrm>
                <a:off x="4344" y="3324"/>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8" name="Oval 17"/>
              <p:cNvSpPr>
                <a:spLocks noChangeArrowheads="1"/>
              </p:cNvSpPr>
              <p:nvPr/>
            </p:nvSpPr>
            <p:spPr bwMode="auto">
              <a:xfrm>
                <a:off x="4488" y="3384"/>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9" name="Oval 18"/>
              <p:cNvSpPr>
                <a:spLocks noChangeArrowheads="1"/>
              </p:cNvSpPr>
              <p:nvPr/>
            </p:nvSpPr>
            <p:spPr bwMode="auto">
              <a:xfrm>
                <a:off x="4440" y="3300"/>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0" name="Oval 19"/>
              <p:cNvSpPr>
                <a:spLocks noChangeArrowheads="1"/>
              </p:cNvSpPr>
              <p:nvPr/>
            </p:nvSpPr>
            <p:spPr bwMode="auto">
              <a:xfrm>
                <a:off x="4332" y="3168"/>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1" name="Oval 20"/>
              <p:cNvSpPr>
                <a:spLocks noChangeArrowheads="1"/>
              </p:cNvSpPr>
              <p:nvPr/>
            </p:nvSpPr>
            <p:spPr bwMode="auto">
              <a:xfrm>
                <a:off x="4380" y="3096"/>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2" name="Oval 21"/>
              <p:cNvSpPr>
                <a:spLocks noChangeArrowheads="1"/>
              </p:cNvSpPr>
              <p:nvPr/>
            </p:nvSpPr>
            <p:spPr bwMode="auto">
              <a:xfrm>
                <a:off x="4248" y="3300"/>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3" name="Oval 22"/>
              <p:cNvSpPr>
                <a:spLocks noChangeArrowheads="1"/>
              </p:cNvSpPr>
              <p:nvPr/>
            </p:nvSpPr>
            <p:spPr bwMode="auto">
              <a:xfrm>
                <a:off x="4524" y="3216"/>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4" name="Oval 23"/>
              <p:cNvSpPr>
                <a:spLocks noChangeArrowheads="1"/>
              </p:cNvSpPr>
              <p:nvPr/>
            </p:nvSpPr>
            <p:spPr bwMode="auto">
              <a:xfrm>
                <a:off x="4344" y="3420"/>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5" name="Oval 24"/>
              <p:cNvSpPr>
                <a:spLocks noChangeArrowheads="1"/>
              </p:cNvSpPr>
              <p:nvPr/>
            </p:nvSpPr>
            <p:spPr bwMode="auto">
              <a:xfrm>
                <a:off x="4565" y="3247"/>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grpSp>
      </p:grpSp>
      <p:sp>
        <p:nvSpPr>
          <p:cNvPr id="26" name="Text Box 25"/>
          <p:cNvSpPr txBox="1">
            <a:spLocks noChangeArrowheads="1"/>
          </p:cNvSpPr>
          <p:nvPr/>
        </p:nvSpPr>
        <p:spPr bwMode="auto">
          <a:xfrm>
            <a:off x="1907703" y="5481638"/>
            <a:ext cx="306434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zh-CN" altLang="en-US" sz="3600" b="1" dirty="0">
                <a:solidFill>
                  <a:schemeClr val="bg1"/>
                </a:solidFill>
                <a:effectLst>
                  <a:outerShdw blurRad="38100" dist="38100" dir="2700000" algn="tl">
                    <a:srgbClr val="000000"/>
                  </a:outerShdw>
                </a:effectLst>
                <a:ea typeface="宋体" charset="-122"/>
              </a:rPr>
              <a:t>電</a:t>
            </a:r>
            <a:r>
              <a:rPr lang="zh-CN" altLang="en-US" sz="3600" b="1" dirty="0" smtClean="0">
                <a:solidFill>
                  <a:schemeClr val="bg1"/>
                </a:solidFill>
                <a:effectLst>
                  <a:outerShdw blurRad="38100" dist="38100" dir="2700000" algn="tl">
                    <a:srgbClr val="000000"/>
                  </a:outerShdw>
                </a:effectLst>
                <a:ea typeface="宋体" charset="-122"/>
              </a:rPr>
              <a:t>子</a:t>
            </a:r>
            <a:r>
              <a:rPr lang="en-US" altLang="zh-CN" sz="3600" b="1" dirty="0" smtClean="0">
                <a:solidFill>
                  <a:schemeClr val="bg1"/>
                </a:solidFill>
                <a:effectLst>
                  <a:outerShdw blurRad="38100" dist="38100" dir="2700000" algn="tl">
                    <a:srgbClr val="000000"/>
                  </a:outerShdw>
                </a:effectLst>
                <a:ea typeface="宋体" charset="-122"/>
              </a:rPr>
              <a:t>Electron</a:t>
            </a:r>
          </a:p>
        </p:txBody>
      </p:sp>
      <p:sp>
        <p:nvSpPr>
          <p:cNvPr id="27" name="Text Box 26"/>
          <p:cNvSpPr txBox="1">
            <a:spLocks noChangeArrowheads="1"/>
          </p:cNvSpPr>
          <p:nvPr/>
        </p:nvSpPr>
        <p:spPr bwMode="auto">
          <a:xfrm>
            <a:off x="1835696" y="4485739"/>
            <a:ext cx="35809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zh-CN" altLang="en-US" sz="3600" b="1" dirty="0" smtClean="0">
                <a:solidFill>
                  <a:schemeClr val="bg1"/>
                </a:solidFill>
                <a:effectLst>
                  <a:outerShdw blurRad="38100" dist="38100" dir="2700000" algn="tl">
                    <a:srgbClr val="000000"/>
                  </a:outerShdw>
                </a:effectLst>
                <a:ea typeface="宋体" charset="-122"/>
              </a:rPr>
              <a:t>原子核</a:t>
            </a:r>
            <a:r>
              <a:rPr lang="en-US" altLang="zh-CN" sz="3600" b="1" dirty="0" smtClean="0">
                <a:solidFill>
                  <a:schemeClr val="bg1"/>
                </a:solidFill>
                <a:effectLst>
                  <a:outerShdw blurRad="38100" dist="38100" dir="2700000" algn="tl">
                    <a:srgbClr val="000000"/>
                  </a:outerShdw>
                </a:effectLst>
                <a:ea typeface="宋体" charset="-122"/>
              </a:rPr>
              <a:t>Nucleus</a:t>
            </a:r>
          </a:p>
        </p:txBody>
      </p:sp>
      <p:sp>
        <p:nvSpPr>
          <p:cNvPr id="28" name="Line 27"/>
          <p:cNvSpPr>
            <a:spLocks noChangeShapeType="1"/>
          </p:cNvSpPr>
          <p:nvPr/>
        </p:nvSpPr>
        <p:spPr bwMode="auto">
          <a:xfrm flipV="1">
            <a:off x="4705350" y="5638800"/>
            <a:ext cx="1085850" cy="1143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9" name="Line 28"/>
          <p:cNvSpPr>
            <a:spLocks noChangeShapeType="1"/>
          </p:cNvSpPr>
          <p:nvPr/>
        </p:nvSpPr>
        <p:spPr bwMode="auto">
          <a:xfrm>
            <a:off x="5010150" y="4876800"/>
            <a:ext cx="1752600" cy="228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Tree>
    <p:extLst>
      <p:ext uri="{BB962C8B-B14F-4D97-AF65-F5344CB8AC3E}">
        <p14:creationId xmlns:p14="http://schemas.microsoft.com/office/powerpoint/2010/main" val="422012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 </a:t>
            </a:r>
            <a:r>
              <a:rPr lang="en-US" altLang="zh-CN" dirty="0"/>
              <a:t>(Atom)</a:t>
            </a:r>
            <a:endParaRPr lang="zh-CN" altLang="en-US" dirty="0"/>
          </a:p>
        </p:txBody>
      </p:sp>
      <p:sp>
        <p:nvSpPr>
          <p:cNvPr id="3" name="内容占位符 2"/>
          <p:cNvSpPr>
            <a:spLocks noGrp="1"/>
          </p:cNvSpPr>
          <p:nvPr>
            <p:ph idx="1"/>
          </p:nvPr>
        </p:nvSpPr>
        <p:spPr>
          <a:xfrm>
            <a:off x="457200" y="1600200"/>
            <a:ext cx="8229600" cy="5257800"/>
          </a:xfrm>
        </p:spPr>
        <p:txBody>
          <a:bodyPr/>
          <a:lstStyle/>
          <a:p>
            <a:r>
              <a:rPr lang="zh-CN" altLang="en-US" dirty="0" smtClean="0"/>
              <a:t>原子的重量集中在</a:t>
            </a:r>
            <a:r>
              <a:rPr lang="zh-CN" altLang="en-US" dirty="0" smtClean="0">
                <a:solidFill>
                  <a:srgbClr val="FFFF00"/>
                </a:solidFill>
              </a:rPr>
              <a:t>質子和中子</a:t>
            </a:r>
            <a:r>
              <a:rPr lang="zh-CN" altLang="en-US" dirty="0" smtClean="0"/>
              <a:t>上</a:t>
            </a:r>
            <a:endParaRPr lang="en-US" altLang="zh-CN" dirty="0" smtClean="0"/>
          </a:p>
          <a:p>
            <a:r>
              <a:rPr lang="zh-CN" altLang="en-US" dirty="0"/>
              <a:t>電</a:t>
            </a:r>
            <a:r>
              <a:rPr lang="zh-CN" altLang="en-US" dirty="0" smtClean="0"/>
              <a:t>子的重量</a:t>
            </a:r>
            <a:r>
              <a:rPr lang="zh-CN" altLang="en-US" dirty="0" smtClean="0">
                <a:solidFill>
                  <a:srgbClr val="FFFF00"/>
                </a:solidFill>
              </a:rPr>
              <a:t>忽略不計</a:t>
            </a:r>
            <a:r>
              <a:rPr lang="zh-CN" altLang="en-US" dirty="0" smtClean="0"/>
              <a:t>。</a:t>
            </a:r>
            <a:endParaRPr lang="en-US" altLang="zh-CN" dirty="0" smtClean="0"/>
          </a:p>
          <a:p>
            <a:r>
              <a:rPr lang="zh-CN" altLang="en-US" dirty="0" smtClean="0"/>
              <a:t>一個</a:t>
            </a:r>
            <a:r>
              <a:rPr lang="zh-CN" altLang="en-US" dirty="0" smtClean="0">
                <a:solidFill>
                  <a:srgbClr val="FFFF00"/>
                </a:solidFill>
              </a:rPr>
              <a:t>質子</a:t>
            </a:r>
            <a:r>
              <a:rPr lang="zh-CN" altLang="en-US" dirty="0" smtClean="0"/>
              <a:t>和一個</a:t>
            </a:r>
            <a:r>
              <a:rPr lang="zh-CN" altLang="en-US" dirty="0" smtClean="0">
                <a:solidFill>
                  <a:srgbClr val="FFFF00"/>
                </a:solidFill>
              </a:rPr>
              <a:t>中子</a:t>
            </a:r>
            <a:r>
              <a:rPr lang="zh-CN" altLang="en-US" dirty="0" smtClean="0"/>
              <a:t>的</a:t>
            </a:r>
            <a:r>
              <a:rPr lang="zh-CN" altLang="en-US" dirty="0" smtClean="0">
                <a:solidFill>
                  <a:srgbClr val="FFFF00"/>
                </a:solidFill>
              </a:rPr>
              <a:t>重量差不多</a:t>
            </a:r>
            <a:endParaRPr lang="en-US" altLang="zh-CN" dirty="0" smtClean="0">
              <a:solidFill>
                <a:srgbClr val="FFFF00"/>
              </a:solidFill>
            </a:endParaRPr>
          </a:p>
          <a:p>
            <a:r>
              <a:rPr lang="zh-CN" altLang="en-US" dirty="0" smtClean="0"/>
              <a:t>大約爲</a:t>
            </a:r>
            <a:r>
              <a:rPr lang="en-US" altLang="zh-CN" dirty="0" smtClean="0"/>
              <a:t>1.67 </a:t>
            </a:r>
            <a:r>
              <a:rPr lang="en-US" altLang="zh-CN" dirty="0"/>
              <a:t>× </a:t>
            </a:r>
            <a:r>
              <a:rPr lang="en-US" altLang="zh-CN" dirty="0" smtClean="0"/>
              <a:t>10</a:t>
            </a:r>
            <a:r>
              <a:rPr lang="en-US" altLang="zh-CN" baseline="30000" dirty="0" smtClean="0"/>
              <a:t>-24</a:t>
            </a:r>
            <a:r>
              <a:rPr lang="zh-CN" altLang="en-US" dirty="0" smtClean="0"/>
              <a:t>克</a:t>
            </a:r>
            <a:endParaRPr lang="en-US" altLang="zh-CN" dirty="0" smtClean="0"/>
          </a:p>
          <a:p>
            <a:r>
              <a:rPr lang="zh-CN" altLang="en-US" dirty="0" smtClean="0"/>
              <a:t>為方便計算，</a:t>
            </a:r>
            <a:r>
              <a:rPr lang="zh-CN" altLang="en-US" dirty="0" smtClean="0">
                <a:solidFill>
                  <a:srgbClr val="FFFF00"/>
                </a:solidFill>
              </a:rPr>
              <a:t>我們會把質子和中子的重量都算爲</a:t>
            </a:r>
            <a:r>
              <a:rPr lang="en-US" altLang="zh-CN" dirty="0" smtClean="0">
                <a:solidFill>
                  <a:srgbClr val="FFFF00"/>
                </a:solidFill>
              </a:rPr>
              <a:t>1 </a:t>
            </a:r>
            <a:r>
              <a:rPr lang="en-US" altLang="zh-CN" dirty="0" smtClean="0"/>
              <a:t>(</a:t>
            </a:r>
            <a:r>
              <a:rPr lang="zh-CN" altLang="en-US" dirty="0" smtClean="0"/>
              <a:t>這裏的</a:t>
            </a:r>
            <a:r>
              <a:rPr lang="en-US" altLang="zh-CN" dirty="0" smtClean="0"/>
              <a:t>1</a:t>
            </a:r>
            <a:r>
              <a:rPr lang="zh-CN" altLang="en-US" dirty="0" smtClean="0"/>
              <a:t>是相對質量，代表</a:t>
            </a:r>
            <a:r>
              <a:rPr lang="en-US" altLang="zh-CN" dirty="0"/>
              <a:t>1.67 × 10</a:t>
            </a:r>
            <a:r>
              <a:rPr lang="en-US" altLang="zh-CN" baseline="30000" dirty="0"/>
              <a:t>-24</a:t>
            </a:r>
            <a:r>
              <a:rPr lang="zh-CN" altLang="en-US" dirty="0" smtClean="0"/>
              <a:t>克</a:t>
            </a:r>
            <a:r>
              <a:rPr lang="en-US" altLang="zh-CN" dirty="0" smtClean="0"/>
              <a:t>)</a:t>
            </a:r>
          </a:p>
          <a:p>
            <a:r>
              <a:rPr lang="zh-CN" altLang="en-US" dirty="0" smtClean="0"/>
              <a:t>所以，如果一個原子有</a:t>
            </a:r>
            <a:r>
              <a:rPr lang="en-US" altLang="zh-CN" dirty="0" smtClean="0">
                <a:solidFill>
                  <a:srgbClr val="FFFF00"/>
                </a:solidFill>
              </a:rPr>
              <a:t>3</a:t>
            </a:r>
            <a:r>
              <a:rPr lang="zh-CN" altLang="en-US" dirty="0" smtClean="0">
                <a:solidFill>
                  <a:srgbClr val="FFFF00"/>
                </a:solidFill>
              </a:rPr>
              <a:t>個質子，</a:t>
            </a:r>
            <a:r>
              <a:rPr lang="en-US" altLang="zh-CN" dirty="0" smtClean="0">
                <a:solidFill>
                  <a:srgbClr val="FFFF00"/>
                </a:solidFill>
              </a:rPr>
              <a:t>3</a:t>
            </a:r>
            <a:r>
              <a:rPr lang="zh-CN" altLang="en-US" dirty="0" smtClean="0">
                <a:solidFill>
                  <a:srgbClr val="FFFF00"/>
                </a:solidFill>
              </a:rPr>
              <a:t>個中子</a:t>
            </a:r>
            <a:r>
              <a:rPr lang="zh-CN" altLang="en-US" dirty="0" smtClean="0"/>
              <a:t>，請問他的質量多少？</a:t>
            </a:r>
            <a:endParaRPr lang="zh-CN" altLang="en-US" dirty="0"/>
          </a:p>
        </p:txBody>
      </p:sp>
      <p:grpSp>
        <p:nvGrpSpPr>
          <p:cNvPr id="4" name="Group 4"/>
          <p:cNvGrpSpPr>
            <a:grpSpLocks/>
          </p:cNvGrpSpPr>
          <p:nvPr/>
        </p:nvGrpSpPr>
        <p:grpSpPr bwMode="auto">
          <a:xfrm>
            <a:off x="7039341" y="1311190"/>
            <a:ext cx="1709344" cy="1671638"/>
            <a:chOff x="3636" y="2556"/>
            <a:chExt cx="1632" cy="1596"/>
          </a:xfrm>
        </p:grpSpPr>
        <p:sp>
          <p:nvSpPr>
            <p:cNvPr id="5" name="Oval 5"/>
            <p:cNvSpPr>
              <a:spLocks noChangeArrowheads="1"/>
            </p:cNvSpPr>
            <p:nvPr/>
          </p:nvSpPr>
          <p:spPr bwMode="auto">
            <a:xfrm>
              <a:off x="3708" y="2592"/>
              <a:ext cx="1560" cy="156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6" name="Oval 6"/>
            <p:cNvSpPr>
              <a:spLocks noChangeArrowheads="1"/>
            </p:cNvSpPr>
            <p:nvPr/>
          </p:nvSpPr>
          <p:spPr bwMode="auto">
            <a:xfrm>
              <a:off x="3948" y="2832"/>
              <a:ext cx="1068" cy="1068"/>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7" name="Oval 7"/>
            <p:cNvSpPr>
              <a:spLocks noChangeArrowheads="1"/>
            </p:cNvSpPr>
            <p:nvPr/>
          </p:nvSpPr>
          <p:spPr bwMode="auto">
            <a:xfrm>
              <a:off x="4872" y="2676"/>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8" name="Oval 8"/>
            <p:cNvSpPr>
              <a:spLocks noChangeArrowheads="1"/>
            </p:cNvSpPr>
            <p:nvPr/>
          </p:nvSpPr>
          <p:spPr bwMode="auto">
            <a:xfrm>
              <a:off x="3636" y="3456"/>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9" name="Oval 9"/>
            <p:cNvSpPr>
              <a:spLocks noChangeArrowheads="1"/>
            </p:cNvSpPr>
            <p:nvPr/>
          </p:nvSpPr>
          <p:spPr bwMode="auto">
            <a:xfrm>
              <a:off x="3708" y="3648"/>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0" name="Oval 10"/>
            <p:cNvSpPr>
              <a:spLocks noChangeArrowheads="1"/>
            </p:cNvSpPr>
            <p:nvPr/>
          </p:nvSpPr>
          <p:spPr bwMode="auto">
            <a:xfrm>
              <a:off x="4644" y="2556"/>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1" name="Oval 11"/>
            <p:cNvSpPr>
              <a:spLocks noChangeArrowheads="1"/>
            </p:cNvSpPr>
            <p:nvPr/>
          </p:nvSpPr>
          <p:spPr bwMode="auto">
            <a:xfrm>
              <a:off x="3900" y="3300"/>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2" name="Oval 12"/>
            <p:cNvSpPr>
              <a:spLocks noChangeArrowheads="1"/>
            </p:cNvSpPr>
            <p:nvPr/>
          </p:nvSpPr>
          <p:spPr bwMode="auto">
            <a:xfrm>
              <a:off x="4944" y="3252"/>
              <a:ext cx="144" cy="144"/>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grpSp>
          <p:nvGrpSpPr>
            <p:cNvPr id="13" name="Group 13"/>
            <p:cNvGrpSpPr>
              <a:grpSpLocks/>
            </p:cNvGrpSpPr>
            <p:nvPr/>
          </p:nvGrpSpPr>
          <p:grpSpPr bwMode="auto">
            <a:xfrm>
              <a:off x="4248" y="3096"/>
              <a:ext cx="461" cy="468"/>
              <a:chOff x="4248" y="3096"/>
              <a:chExt cx="461" cy="468"/>
            </a:xfrm>
          </p:grpSpPr>
          <p:sp>
            <p:nvSpPr>
              <p:cNvPr id="14" name="Oval 14"/>
              <p:cNvSpPr>
                <a:spLocks noChangeArrowheads="1"/>
              </p:cNvSpPr>
              <p:nvPr/>
            </p:nvSpPr>
            <p:spPr bwMode="auto">
              <a:xfrm>
                <a:off x="4248" y="3228"/>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5" name="Oval 15"/>
              <p:cNvSpPr>
                <a:spLocks noChangeArrowheads="1"/>
              </p:cNvSpPr>
              <p:nvPr/>
            </p:nvSpPr>
            <p:spPr bwMode="auto">
              <a:xfrm>
                <a:off x="4428" y="3180"/>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6" name="Oval 16"/>
              <p:cNvSpPr>
                <a:spLocks noChangeArrowheads="1"/>
              </p:cNvSpPr>
              <p:nvPr/>
            </p:nvSpPr>
            <p:spPr bwMode="auto">
              <a:xfrm>
                <a:off x="4344" y="3324"/>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7" name="Oval 17"/>
              <p:cNvSpPr>
                <a:spLocks noChangeArrowheads="1"/>
              </p:cNvSpPr>
              <p:nvPr/>
            </p:nvSpPr>
            <p:spPr bwMode="auto">
              <a:xfrm>
                <a:off x="4488" y="3384"/>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8" name="Oval 18"/>
              <p:cNvSpPr>
                <a:spLocks noChangeArrowheads="1"/>
              </p:cNvSpPr>
              <p:nvPr/>
            </p:nvSpPr>
            <p:spPr bwMode="auto">
              <a:xfrm>
                <a:off x="4440" y="3300"/>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9" name="Oval 19"/>
              <p:cNvSpPr>
                <a:spLocks noChangeArrowheads="1"/>
              </p:cNvSpPr>
              <p:nvPr/>
            </p:nvSpPr>
            <p:spPr bwMode="auto">
              <a:xfrm>
                <a:off x="4332" y="3168"/>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0" name="Oval 20"/>
              <p:cNvSpPr>
                <a:spLocks noChangeArrowheads="1"/>
              </p:cNvSpPr>
              <p:nvPr/>
            </p:nvSpPr>
            <p:spPr bwMode="auto">
              <a:xfrm>
                <a:off x="4380" y="3096"/>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1" name="Oval 21"/>
              <p:cNvSpPr>
                <a:spLocks noChangeArrowheads="1"/>
              </p:cNvSpPr>
              <p:nvPr/>
            </p:nvSpPr>
            <p:spPr bwMode="auto">
              <a:xfrm>
                <a:off x="4248" y="3300"/>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2" name="Oval 22"/>
              <p:cNvSpPr>
                <a:spLocks noChangeArrowheads="1"/>
              </p:cNvSpPr>
              <p:nvPr/>
            </p:nvSpPr>
            <p:spPr bwMode="auto">
              <a:xfrm>
                <a:off x="4524" y="3216"/>
                <a:ext cx="144" cy="14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3" name="Oval 23"/>
              <p:cNvSpPr>
                <a:spLocks noChangeArrowheads="1"/>
              </p:cNvSpPr>
              <p:nvPr/>
            </p:nvSpPr>
            <p:spPr bwMode="auto">
              <a:xfrm>
                <a:off x="4344" y="3420"/>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4" name="Oval 24"/>
              <p:cNvSpPr>
                <a:spLocks noChangeArrowheads="1"/>
              </p:cNvSpPr>
              <p:nvPr/>
            </p:nvSpPr>
            <p:spPr bwMode="auto">
              <a:xfrm>
                <a:off x="4565" y="3247"/>
                <a:ext cx="144" cy="144"/>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grpSp>
      </p:grpSp>
    </p:spTree>
    <p:extLst>
      <p:ext uri="{BB962C8B-B14F-4D97-AF65-F5344CB8AC3E}">
        <p14:creationId xmlns:p14="http://schemas.microsoft.com/office/powerpoint/2010/main" val="194638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u="sng" dirty="0" smtClean="0"/>
              <a:t>創世記</a:t>
            </a:r>
            <a:r>
              <a:rPr lang="en-US" altLang="zh-CN" b="1" u="sng" dirty="0" smtClean="0"/>
              <a:t>11:10-26</a:t>
            </a:r>
            <a:endParaRPr lang="zh-CN" altLang="en-US" dirty="0"/>
          </a:p>
        </p:txBody>
      </p:sp>
      <p:sp>
        <p:nvSpPr>
          <p:cNvPr id="3" name="内容占位符 2"/>
          <p:cNvSpPr>
            <a:spLocks noGrp="1"/>
          </p:cNvSpPr>
          <p:nvPr>
            <p:ph idx="1"/>
          </p:nvPr>
        </p:nvSpPr>
        <p:spPr>
          <a:xfrm>
            <a:off x="323528" y="1600201"/>
            <a:ext cx="8496944" cy="5189172"/>
          </a:xfrm>
        </p:spPr>
        <p:txBody>
          <a:bodyPr>
            <a:normAutofit/>
          </a:bodyPr>
          <a:lstStyle/>
          <a:p>
            <a:pPr marL="57150" indent="0">
              <a:buNone/>
            </a:pPr>
            <a:r>
              <a:rPr lang="en-US" altLang="zh-CN" dirty="0"/>
              <a:t>10 </a:t>
            </a:r>
            <a:r>
              <a:rPr lang="zh-CN" altLang="zh-CN" dirty="0">
                <a:solidFill>
                  <a:srgbClr val="FFFF00"/>
                </a:solidFill>
              </a:rPr>
              <a:t>閃的後代記在下面</a:t>
            </a:r>
            <a:r>
              <a:rPr lang="zh-CN" altLang="zh-CN" dirty="0"/>
              <a:t>。洪水以後二年，</a:t>
            </a:r>
            <a:r>
              <a:rPr lang="zh-CN" altLang="zh-CN" dirty="0">
                <a:solidFill>
                  <a:srgbClr val="FFFF00"/>
                </a:solidFill>
              </a:rPr>
              <a:t>閃一百歲生了亞法撒</a:t>
            </a:r>
            <a:r>
              <a:rPr lang="zh-CN" altLang="zh-CN" dirty="0" smtClean="0"/>
              <a:t>。</a:t>
            </a:r>
            <a:r>
              <a:rPr lang="en-US" altLang="zh-CN" dirty="0" smtClean="0"/>
              <a:t>11 </a:t>
            </a:r>
            <a:r>
              <a:rPr lang="zh-CN" altLang="zh-CN" dirty="0"/>
              <a:t>閃生亞法撒之後，又活了五百年，並且生兒養女</a:t>
            </a:r>
            <a:r>
              <a:rPr lang="zh-CN" altLang="zh-CN" dirty="0" smtClean="0"/>
              <a:t>。</a:t>
            </a:r>
            <a:r>
              <a:rPr lang="en-US" altLang="zh-CN" dirty="0" smtClean="0"/>
              <a:t>12 </a:t>
            </a:r>
            <a:r>
              <a:rPr lang="zh-CN" altLang="zh-CN" dirty="0">
                <a:solidFill>
                  <a:srgbClr val="FFFF00"/>
                </a:solidFill>
              </a:rPr>
              <a:t>亞法撒活到三十五歲，生了沙拉</a:t>
            </a:r>
            <a:r>
              <a:rPr lang="zh-CN" altLang="zh-CN" dirty="0" smtClean="0"/>
              <a:t>。</a:t>
            </a:r>
            <a:r>
              <a:rPr lang="en-US" altLang="zh-CN" dirty="0" smtClean="0"/>
              <a:t>13 </a:t>
            </a:r>
            <a:r>
              <a:rPr lang="zh-CN" altLang="zh-CN" dirty="0"/>
              <a:t>亞法撒生沙拉之後，又活了四百零三年，並且生兒養女</a:t>
            </a:r>
            <a:r>
              <a:rPr lang="zh-CN" altLang="zh-CN" dirty="0" smtClean="0"/>
              <a:t>。</a:t>
            </a:r>
            <a:r>
              <a:rPr lang="en-US" altLang="zh-CN" dirty="0" smtClean="0"/>
              <a:t>14 </a:t>
            </a:r>
            <a:r>
              <a:rPr lang="zh-CN" altLang="zh-CN" dirty="0">
                <a:solidFill>
                  <a:srgbClr val="FFFF00"/>
                </a:solidFill>
              </a:rPr>
              <a:t>沙拉活到三十歲，生了希伯</a:t>
            </a:r>
            <a:r>
              <a:rPr lang="zh-CN" altLang="zh-CN" dirty="0" smtClean="0"/>
              <a:t>。</a:t>
            </a:r>
            <a:r>
              <a:rPr lang="en-US" altLang="zh-CN" dirty="0" smtClean="0"/>
              <a:t>15 </a:t>
            </a:r>
            <a:r>
              <a:rPr lang="zh-CN" altLang="zh-CN" dirty="0"/>
              <a:t>沙拉生希伯之後又活了四百零三年，並且生兒養女</a:t>
            </a:r>
            <a:r>
              <a:rPr lang="zh-CN" altLang="zh-CN" dirty="0" smtClean="0"/>
              <a:t>。……</a:t>
            </a:r>
            <a:r>
              <a:rPr lang="en-US" altLang="zh-CN" dirty="0"/>
              <a:t>……</a:t>
            </a:r>
            <a:r>
              <a:rPr lang="en-US" altLang="zh-CN" dirty="0" smtClean="0"/>
              <a:t>24 </a:t>
            </a:r>
            <a:r>
              <a:rPr lang="zh-CN" altLang="zh-CN" dirty="0">
                <a:solidFill>
                  <a:srgbClr val="FFFF00"/>
                </a:solidFill>
              </a:rPr>
              <a:t>拿鶴活到二十九歲，生了他拉</a:t>
            </a:r>
            <a:r>
              <a:rPr lang="zh-CN" altLang="zh-CN" dirty="0" smtClean="0"/>
              <a:t>。</a:t>
            </a:r>
            <a:r>
              <a:rPr lang="en-US" altLang="zh-CN" dirty="0" smtClean="0"/>
              <a:t>25 </a:t>
            </a:r>
            <a:r>
              <a:rPr lang="zh-CN" altLang="zh-CN" dirty="0"/>
              <a:t>拿鶴生他拉之後，又活了一百一十九年，並且生兒養女</a:t>
            </a:r>
            <a:r>
              <a:rPr lang="zh-CN" altLang="zh-CN" dirty="0" smtClean="0"/>
              <a:t>。</a:t>
            </a:r>
            <a:r>
              <a:rPr lang="en-US" altLang="zh-CN" dirty="0" smtClean="0"/>
              <a:t>26 </a:t>
            </a:r>
            <a:r>
              <a:rPr lang="zh-CN" altLang="zh-CN" b="1" u="sng" dirty="0">
                <a:solidFill>
                  <a:srgbClr val="FFFF00"/>
                </a:solidFill>
              </a:rPr>
              <a:t>他拉活到七十歲，生了亞伯蘭</a:t>
            </a:r>
            <a:r>
              <a:rPr lang="zh-CN" altLang="zh-CN" dirty="0"/>
              <a:t>，拿鶴，哈蘭</a:t>
            </a:r>
            <a:r>
              <a:rPr lang="zh-CN" altLang="zh-CN" dirty="0" smtClean="0"/>
              <a:t>。</a:t>
            </a:r>
            <a:endParaRPr lang="zh-CN" altLang="zh-CN" dirty="0"/>
          </a:p>
          <a:p>
            <a:endParaRPr lang="zh-CN" altLang="en-US" dirty="0"/>
          </a:p>
        </p:txBody>
      </p:sp>
    </p:spTree>
    <p:extLst>
      <p:ext uri="{BB962C8B-B14F-4D97-AF65-F5344CB8AC3E}">
        <p14:creationId xmlns:p14="http://schemas.microsoft.com/office/powerpoint/2010/main" val="42238389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碳</a:t>
            </a:r>
            <a:r>
              <a:rPr lang="en-US" altLang="zh-CN" dirty="0"/>
              <a:t>14</a:t>
            </a:r>
            <a:r>
              <a:rPr lang="zh-CN" altLang="en-US" dirty="0"/>
              <a:t>放射性年齡測定法</a:t>
            </a:r>
          </a:p>
        </p:txBody>
      </p:sp>
      <p:sp>
        <p:nvSpPr>
          <p:cNvPr id="3" name="内容占位符 2"/>
          <p:cNvSpPr>
            <a:spLocks noGrp="1"/>
          </p:cNvSpPr>
          <p:nvPr>
            <p:ph idx="1"/>
          </p:nvPr>
        </p:nvSpPr>
        <p:spPr/>
        <p:txBody>
          <a:bodyPr>
            <a:normAutofit/>
          </a:bodyPr>
          <a:lstStyle/>
          <a:p>
            <a:r>
              <a:rPr lang="zh-TW" altLang="en-US" sz="4400" dirty="0">
                <a:solidFill>
                  <a:srgbClr val="FFFF00"/>
                </a:solidFill>
              </a:rPr>
              <a:t>什麼是“碳”</a:t>
            </a:r>
          </a:p>
          <a:p>
            <a:r>
              <a:rPr lang="zh-TW" altLang="en-US" sz="4400" dirty="0"/>
              <a:t>什麼是“</a:t>
            </a:r>
            <a:r>
              <a:rPr lang="en-US" altLang="zh-TW" sz="4400" dirty="0"/>
              <a:t>14”</a:t>
            </a:r>
          </a:p>
          <a:p>
            <a:r>
              <a:rPr lang="zh-TW" altLang="en-US" sz="4400" dirty="0"/>
              <a:t>什麼是“放射性”</a:t>
            </a:r>
            <a:endParaRPr lang="zh-CN" altLang="en-US" sz="4400" dirty="0"/>
          </a:p>
        </p:txBody>
      </p:sp>
    </p:spTree>
    <p:extLst>
      <p:ext uri="{BB962C8B-B14F-4D97-AF65-F5344CB8AC3E}">
        <p14:creationId xmlns:p14="http://schemas.microsoft.com/office/powerpoint/2010/main" val="18354784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8" name="Picture 4" descr="http://www.vocy.cn/vocyarticle/20190402/7a7f9b99-fca9-4d35-9879-702b6b82b33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6" y="432641"/>
            <a:ext cx="9127623" cy="599271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084168" y="1412776"/>
            <a:ext cx="1440160"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295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1143000"/>
          </a:xfrm>
        </p:spPr>
        <p:txBody>
          <a:bodyPr/>
          <a:lstStyle/>
          <a:p>
            <a:r>
              <a:rPr lang="zh-CN" altLang="en-US" dirty="0"/>
              <a:t>碳</a:t>
            </a:r>
            <a:r>
              <a:rPr lang="en-US" altLang="zh-CN" dirty="0"/>
              <a:t>14</a:t>
            </a:r>
            <a:r>
              <a:rPr lang="zh-CN" altLang="en-US" dirty="0"/>
              <a:t>放射性年齡測定法</a:t>
            </a:r>
          </a:p>
        </p:txBody>
      </p:sp>
      <p:pic>
        <p:nvPicPr>
          <p:cNvPr id="4" name="Picture 4" descr="http://www.vocy.cn/vocyarticle/20190402/7a7f9b99-fca9-4d35-9879-702b6b82b337.jpeg"/>
          <p:cNvPicPr>
            <a:picLocks noChangeAspect="1" noChangeArrowheads="1"/>
          </p:cNvPicPr>
          <p:nvPr/>
        </p:nvPicPr>
        <p:blipFill rotWithShape="1">
          <a:blip r:embed="rId2">
            <a:extLst>
              <a:ext uri="{28A0092B-C50C-407E-A947-70E740481C1C}">
                <a14:useLocalDpi xmlns:a14="http://schemas.microsoft.com/office/drawing/2010/main" val="0"/>
              </a:ext>
            </a:extLst>
          </a:blip>
          <a:srcRect l="66978" t="16856" r="18357" b="73311"/>
          <a:stretch/>
        </p:blipFill>
        <p:spPr bwMode="auto">
          <a:xfrm>
            <a:off x="2123728" y="2924944"/>
            <a:ext cx="5234054" cy="23042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箭头连接符 5"/>
          <p:cNvCxnSpPr/>
          <p:nvPr/>
        </p:nvCxnSpPr>
        <p:spPr>
          <a:xfrm flipV="1">
            <a:off x="3563888" y="2348880"/>
            <a:ext cx="1368152" cy="7920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267070" y="1631610"/>
            <a:ext cx="5876930" cy="584775"/>
          </a:xfrm>
          <a:prstGeom prst="rect">
            <a:avLst/>
          </a:prstGeom>
        </p:spPr>
        <p:txBody>
          <a:bodyPr wrap="none">
            <a:spAutoFit/>
          </a:bodyPr>
          <a:lstStyle/>
          <a:p>
            <a:r>
              <a:rPr lang="zh-CN" altLang="en-US" sz="3200" dirty="0">
                <a:solidFill>
                  <a:schemeClr val="bg1"/>
                </a:solidFill>
              </a:rPr>
              <a:t>簡</a:t>
            </a:r>
            <a:r>
              <a:rPr lang="zh-CN" altLang="en-US" sz="3200" dirty="0" smtClean="0">
                <a:solidFill>
                  <a:schemeClr val="bg1"/>
                </a:solidFill>
              </a:rPr>
              <a:t>寫，因此</a:t>
            </a:r>
            <a:r>
              <a:rPr lang="zh-CN" altLang="en-US" sz="3200" dirty="0" smtClean="0">
                <a:solidFill>
                  <a:srgbClr val="FFFF00"/>
                </a:solidFill>
              </a:rPr>
              <a:t>碳</a:t>
            </a:r>
            <a:r>
              <a:rPr lang="en-US" altLang="zh-CN" sz="3200" dirty="0" smtClean="0">
                <a:solidFill>
                  <a:srgbClr val="FFFF00"/>
                </a:solidFill>
              </a:rPr>
              <a:t>14</a:t>
            </a:r>
            <a:r>
              <a:rPr lang="zh-CN" altLang="en-US" sz="3200" dirty="0" smtClean="0">
                <a:solidFill>
                  <a:schemeClr val="bg1"/>
                </a:solidFill>
              </a:rPr>
              <a:t>也</a:t>
            </a:r>
            <a:r>
              <a:rPr lang="zh-CN" altLang="en-US" sz="3200" dirty="0" smtClean="0">
                <a:solidFill>
                  <a:schemeClr val="bg1"/>
                </a:solidFill>
              </a:rPr>
              <a:t>可以寫成</a:t>
            </a:r>
            <a:r>
              <a:rPr lang="en-US" altLang="zh-CN" sz="3200" dirty="0" smtClean="0">
                <a:solidFill>
                  <a:srgbClr val="FFFF00"/>
                </a:solidFill>
              </a:rPr>
              <a:t>C</a:t>
            </a:r>
            <a:r>
              <a:rPr lang="en-US" altLang="zh-CN" sz="3200" dirty="0" smtClean="0">
                <a:solidFill>
                  <a:schemeClr val="bg1"/>
                </a:solidFill>
              </a:rPr>
              <a:t>-14</a:t>
            </a:r>
            <a:endParaRPr lang="zh-CN" altLang="en-US" sz="3200" dirty="0">
              <a:solidFill>
                <a:schemeClr val="bg1"/>
              </a:solidFill>
            </a:endParaRPr>
          </a:p>
        </p:txBody>
      </p:sp>
      <p:cxnSp>
        <p:nvCxnSpPr>
          <p:cNvPr id="9" name="直接箭头连接符 8"/>
          <p:cNvCxnSpPr/>
          <p:nvPr/>
        </p:nvCxnSpPr>
        <p:spPr>
          <a:xfrm flipH="1" flipV="1">
            <a:off x="1763689" y="2501280"/>
            <a:ext cx="704452" cy="6396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79512" y="1803440"/>
            <a:ext cx="2646878" cy="584775"/>
          </a:xfrm>
          <a:prstGeom prst="rect">
            <a:avLst/>
          </a:prstGeom>
        </p:spPr>
        <p:txBody>
          <a:bodyPr wrap="none">
            <a:spAutoFit/>
          </a:bodyPr>
          <a:lstStyle/>
          <a:p>
            <a:r>
              <a:rPr lang="zh-CN" altLang="en-US" sz="3200" dirty="0" smtClean="0">
                <a:solidFill>
                  <a:schemeClr val="bg1"/>
                </a:solidFill>
              </a:rPr>
              <a:t>碳原子</a:t>
            </a:r>
            <a:r>
              <a:rPr lang="zh-CN" altLang="en-US" sz="3200" dirty="0" smtClean="0">
                <a:solidFill>
                  <a:srgbClr val="FFFF00"/>
                </a:solidFill>
              </a:rPr>
              <a:t>質子數</a:t>
            </a:r>
            <a:endParaRPr lang="zh-CN" altLang="en-US" sz="3200" dirty="0">
              <a:solidFill>
                <a:srgbClr val="FFFF00"/>
              </a:solidFill>
            </a:endParaRPr>
          </a:p>
        </p:txBody>
      </p:sp>
      <p:cxnSp>
        <p:nvCxnSpPr>
          <p:cNvPr id="13" name="直接箭头连接符 12"/>
          <p:cNvCxnSpPr/>
          <p:nvPr/>
        </p:nvCxnSpPr>
        <p:spPr>
          <a:xfrm flipH="1">
            <a:off x="2178318" y="5085184"/>
            <a:ext cx="579646" cy="6066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331640" y="5805264"/>
            <a:ext cx="3474028" cy="1077218"/>
          </a:xfrm>
          <a:prstGeom prst="rect">
            <a:avLst/>
          </a:prstGeom>
        </p:spPr>
        <p:txBody>
          <a:bodyPr wrap="none">
            <a:spAutoFit/>
          </a:bodyPr>
          <a:lstStyle/>
          <a:p>
            <a:r>
              <a:rPr lang="zh-CN" altLang="en-US" sz="3200" dirty="0" smtClean="0">
                <a:solidFill>
                  <a:schemeClr val="bg1"/>
                </a:solidFill>
              </a:rPr>
              <a:t>碳原子的質量為</a:t>
            </a:r>
            <a:r>
              <a:rPr lang="en-US" altLang="zh-CN" sz="3200" dirty="0" smtClean="0">
                <a:solidFill>
                  <a:srgbClr val="FFFF00"/>
                </a:solidFill>
              </a:rPr>
              <a:t>12</a:t>
            </a:r>
          </a:p>
          <a:p>
            <a:r>
              <a:rPr lang="zh-CN" altLang="en-US" sz="3200" dirty="0">
                <a:solidFill>
                  <a:schemeClr val="bg1"/>
                </a:solidFill>
              </a:rPr>
              <a:t>寫</a:t>
            </a:r>
            <a:r>
              <a:rPr lang="zh-CN" altLang="en-US" sz="3200" dirty="0">
                <a:solidFill>
                  <a:schemeClr val="bg1"/>
                </a:solidFill>
              </a:rPr>
              <a:t>成</a:t>
            </a:r>
            <a:r>
              <a:rPr lang="en-US" altLang="zh-CN" sz="3200" dirty="0" smtClean="0">
                <a:solidFill>
                  <a:srgbClr val="FFFF00"/>
                </a:solidFill>
              </a:rPr>
              <a:t>C-12</a:t>
            </a:r>
            <a:endParaRPr lang="zh-CN" altLang="en-US" sz="3200" dirty="0">
              <a:solidFill>
                <a:srgbClr val="FFFF00"/>
              </a:solidFill>
            </a:endParaRPr>
          </a:p>
        </p:txBody>
      </p:sp>
    </p:spTree>
    <p:extLst>
      <p:ext uri="{BB962C8B-B14F-4D97-AF65-F5344CB8AC3E}">
        <p14:creationId xmlns:p14="http://schemas.microsoft.com/office/powerpoint/2010/main" val="296364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碳</a:t>
            </a:r>
            <a:r>
              <a:rPr lang="en-US" altLang="zh-CN" dirty="0"/>
              <a:t>14</a:t>
            </a:r>
            <a:r>
              <a:rPr lang="zh-CN" altLang="en-US" dirty="0"/>
              <a:t>放射性年齡測定法</a:t>
            </a:r>
          </a:p>
        </p:txBody>
      </p:sp>
      <p:sp>
        <p:nvSpPr>
          <p:cNvPr id="3" name="内容占位符 2"/>
          <p:cNvSpPr>
            <a:spLocks noGrp="1"/>
          </p:cNvSpPr>
          <p:nvPr>
            <p:ph idx="1"/>
          </p:nvPr>
        </p:nvSpPr>
        <p:spPr/>
        <p:txBody>
          <a:bodyPr>
            <a:normAutofit/>
          </a:bodyPr>
          <a:lstStyle/>
          <a:p>
            <a:r>
              <a:rPr lang="zh-TW" altLang="en-US" sz="4400" dirty="0"/>
              <a:t>什麼是“碳”</a:t>
            </a:r>
          </a:p>
          <a:p>
            <a:r>
              <a:rPr lang="zh-TW" altLang="en-US" sz="4400" dirty="0">
                <a:solidFill>
                  <a:srgbClr val="FFFF00"/>
                </a:solidFill>
              </a:rPr>
              <a:t>什麼是“</a:t>
            </a:r>
            <a:r>
              <a:rPr lang="en-US" altLang="zh-TW" sz="4400" dirty="0">
                <a:solidFill>
                  <a:srgbClr val="FFFF00"/>
                </a:solidFill>
              </a:rPr>
              <a:t>14”</a:t>
            </a:r>
          </a:p>
          <a:p>
            <a:r>
              <a:rPr lang="zh-TW" altLang="en-US" sz="4400" dirty="0"/>
              <a:t>什麼是“放射性”</a:t>
            </a:r>
            <a:endParaRPr lang="zh-CN" altLang="en-US" sz="4400" dirty="0"/>
          </a:p>
        </p:txBody>
      </p:sp>
    </p:spTree>
    <p:extLst>
      <p:ext uri="{BB962C8B-B14F-4D97-AF65-F5344CB8AC3E}">
        <p14:creationId xmlns:p14="http://schemas.microsoft.com/office/powerpoint/2010/main" val="2094697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同位素 </a:t>
            </a:r>
            <a:r>
              <a:rPr lang="en-US" altLang="zh-CN" dirty="0"/>
              <a:t>(isotope)</a:t>
            </a:r>
            <a:endParaRPr lang="zh-CN" altLang="en-US" dirty="0"/>
          </a:p>
        </p:txBody>
      </p:sp>
      <p:sp>
        <p:nvSpPr>
          <p:cNvPr id="3" name="内容占位符 2"/>
          <p:cNvSpPr>
            <a:spLocks noGrp="1"/>
          </p:cNvSpPr>
          <p:nvPr>
            <p:ph idx="1"/>
          </p:nvPr>
        </p:nvSpPr>
        <p:spPr/>
        <p:txBody>
          <a:bodyPr/>
          <a:lstStyle/>
          <a:p>
            <a:r>
              <a:rPr lang="zh-CN" altLang="en-US" dirty="0" smtClean="0"/>
              <a:t>相同元素，相同質子數，不同中子數</a:t>
            </a:r>
            <a:endParaRPr lang="zh-CN" altLang="en-US" dirty="0"/>
          </a:p>
        </p:txBody>
      </p:sp>
      <p:grpSp>
        <p:nvGrpSpPr>
          <p:cNvPr id="5" name="组合 4"/>
          <p:cNvGrpSpPr/>
          <p:nvPr/>
        </p:nvGrpSpPr>
        <p:grpSpPr>
          <a:xfrm>
            <a:off x="0" y="2492896"/>
            <a:ext cx="9144000" cy="3776473"/>
            <a:chOff x="0" y="2492896"/>
            <a:chExt cx="9144000" cy="3776473"/>
          </a:xfrm>
        </p:grpSpPr>
        <p:pic>
          <p:nvPicPr>
            <p:cNvPr id="10242" name="Picture 2" descr="Three Isotopes of Car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2896"/>
              <a:ext cx="9144000" cy="377647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115616" y="2639834"/>
              <a:ext cx="1800200" cy="523220"/>
            </a:xfrm>
            <a:prstGeom prst="rect">
              <a:avLst/>
            </a:prstGeom>
            <a:solidFill>
              <a:schemeClr val="bg1"/>
            </a:solidFill>
          </p:spPr>
          <p:txBody>
            <a:bodyPr wrap="square">
              <a:spAutoFit/>
            </a:bodyPr>
            <a:lstStyle/>
            <a:p>
              <a:r>
                <a:rPr lang="zh-CN" altLang="en-US" sz="2800" b="1" dirty="0" smtClean="0"/>
                <a:t>質子</a:t>
              </a:r>
              <a:endParaRPr lang="zh-CN" altLang="en-US" sz="2800" b="1" dirty="0"/>
            </a:p>
          </p:txBody>
        </p:sp>
        <p:sp>
          <p:nvSpPr>
            <p:cNvPr id="6" name="矩形 5"/>
            <p:cNvSpPr/>
            <p:nvPr/>
          </p:nvSpPr>
          <p:spPr>
            <a:xfrm>
              <a:off x="4158104" y="2639834"/>
              <a:ext cx="1656184" cy="523220"/>
            </a:xfrm>
            <a:prstGeom prst="rect">
              <a:avLst/>
            </a:prstGeom>
            <a:solidFill>
              <a:schemeClr val="bg1"/>
            </a:solidFill>
          </p:spPr>
          <p:txBody>
            <a:bodyPr wrap="square">
              <a:spAutoFit/>
            </a:bodyPr>
            <a:lstStyle/>
            <a:p>
              <a:r>
                <a:rPr lang="zh-CN" altLang="en-US" sz="2800" b="1" dirty="0"/>
                <a:t>中子</a:t>
              </a:r>
            </a:p>
          </p:txBody>
        </p:sp>
        <p:sp>
          <p:nvSpPr>
            <p:cNvPr id="7" name="矩形 6"/>
            <p:cNvSpPr/>
            <p:nvPr/>
          </p:nvSpPr>
          <p:spPr>
            <a:xfrm>
              <a:off x="7487816" y="2639834"/>
              <a:ext cx="1656184" cy="523220"/>
            </a:xfrm>
            <a:prstGeom prst="rect">
              <a:avLst/>
            </a:prstGeom>
            <a:solidFill>
              <a:schemeClr val="bg1"/>
            </a:solidFill>
          </p:spPr>
          <p:txBody>
            <a:bodyPr wrap="square">
              <a:spAutoFit/>
            </a:bodyPr>
            <a:lstStyle/>
            <a:p>
              <a:r>
                <a:rPr lang="zh-CN" altLang="en-US" sz="2800" b="1" dirty="0" smtClean="0"/>
                <a:t>電子</a:t>
              </a:r>
              <a:endParaRPr lang="zh-CN" altLang="en-US" sz="2800" b="1" dirty="0"/>
            </a:p>
          </p:txBody>
        </p:sp>
      </p:grpSp>
      <p:sp>
        <p:nvSpPr>
          <p:cNvPr id="8" name="矩形 7"/>
          <p:cNvSpPr/>
          <p:nvPr/>
        </p:nvSpPr>
        <p:spPr>
          <a:xfrm>
            <a:off x="395536" y="6261912"/>
            <a:ext cx="1800200" cy="523220"/>
          </a:xfrm>
          <a:prstGeom prst="rect">
            <a:avLst/>
          </a:prstGeom>
          <a:solidFill>
            <a:schemeClr val="bg1"/>
          </a:solidFill>
        </p:spPr>
        <p:txBody>
          <a:bodyPr wrap="square">
            <a:spAutoFit/>
          </a:bodyPr>
          <a:lstStyle/>
          <a:p>
            <a:r>
              <a:rPr lang="zh-CN" altLang="en-US" sz="2800" b="1" dirty="0" smtClean="0"/>
              <a:t>碳</a:t>
            </a:r>
            <a:r>
              <a:rPr lang="en-US" altLang="zh-CN" sz="2800" b="1" dirty="0" smtClean="0"/>
              <a:t>12</a:t>
            </a:r>
            <a:r>
              <a:rPr lang="zh-CN" altLang="en-US" sz="2800" b="1" dirty="0" smtClean="0"/>
              <a:t>穩定</a:t>
            </a:r>
            <a:endParaRPr lang="zh-CN" altLang="en-US" sz="2800" b="1" dirty="0"/>
          </a:p>
        </p:txBody>
      </p:sp>
      <p:sp>
        <p:nvSpPr>
          <p:cNvPr id="9" name="矩形 8"/>
          <p:cNvSpPr/>
          <p:nvPr/>
        </p:nvSpPr>
        <p:spPr>
          <a:xfrm>
            <a:off x="3563888" y="6261912"/>
            <a:ext cx="1800200" cy="523220"/>
          </a:xfrm>
          <a:prstGeom prst="rect">
            <a:avLst/>
          </a:prstGeom>
          <a:solidFill>
            <a:schemeClr val="bg1"/>
          </a:solidFill>
        </p:spPr>
        <p:txBody>
          <a:bodyPr wrap="square">
            <a:spAutoFit/>
          </a:bodyPr>
          <a:lstStyle/>
          <a:p>
            <a:r>
              <a:rPr lang="zh-CN" altLang="en-US" sz="2800" b="1" dirty="0" smtClean="0"/>
              <a:t>碳</a:t>
            </a:r>
            <a:r>
              <a:rPr lang="en-US" altLang="zh-CN" sz="2800" b="1" dirty="0" smtClean="0"/>
              <a:t>13</a:t>
            </a:r>
            <a:r>
              <a:rPr lang="zh-CN" altLang="en-US" sz="2800" b="1" dirty="0" smtClean="0"/>
              <a:t>穩定</a:t>
            </a:r>
            <a:endParaRPr lang="zh-CN" altLang="en-US" sz="2800" b="1" dirty="0"/>
          </a:p>
        </p:txBody>
      </p:sp>
      <p:sp>
        <p:nvSpPr>
          <p:cNvPr id="10" name="矩形 9"/>
          <p:cNvSpPr/>
          <p:nvPr/>
        </p:nvSpPr>
        <p:spPr>
          <a:xfrm>
            <a:off x="6804248" y="6255104"/>
            <a:ext cx="2088232" cy="523220"/>
          </a:xfrm>
          <a:prstGeom prst="rect">
            <a:avLst/>
          </a:prstGeom>
          <a:solidFill>
            <a:schemeClr val="bg1"/>
          </a:solidFill>
        </p:spPr>
        <p:txBody>
          <a:bodyPr wrap="square">
            <a:spAutoFit/>
          </a:bodyPr>
          <a:lstStyle/>
          <a:p>
            <a:r>
              <a:rPr lang="zh-CN" altLang="en-US" sz="2800" b="1" dirty="0" smtClean="0"/>
              <a:t>碳</a:t>
            </a:r>
            <a:r>
              <a:rPr lang="en-US" altLang="zh-CN" sz="2800" b="1" dirty="0" smtClean="0"/>
              <a:t>14</a:t>
            </a:r>
            <a:r>
              <a:rPr lang="zh-CN" altLang="en-US" sz="2800" b="1" dirty="0" smtClean="0"/>
              <a:t>不穩定</a:t>
            </a:r>
            <a:endParaRPr lang="zh-CN" altLang="en-US" sz="2800" b="1" dirty="0"/>
          </a:p>
        </p:txBody>
      </p:sp>
    </p:spTree>
    <p:extLst>
      <p:ext uri="{BB962C8B-B14F-4D97-AF65-F5344CB8AC3E}">
        <p14:creationId xmlns:p14="http://schemas.microsoft.com/office/powerpoint/2010/main" val="33292765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碳</a:t>
            </a:r>
            <a:r>
              <a:rPr lang="en-US" altLang="zh-CN" dirty="0"/>
              <a:t>14</a:t>
            </a:r>
            <a:r>
              <a:rPr lang="zh-CN" altLang="en-US" dirty="0"/>
              <a:t>放射性年齡測定法</a:t>
            </a:r>
          </a:p>
        </p:txBody>
      </p:sp>
      <p:sp>
        <p:nvSpPr>
          <p:cNvPr id="3" name="内容占位符 2"/>
          <p:cNvSpPr>
            <a:spLocks noGrp="1"/>
          </p:cNvSpPr>
          <p:nvPr>
            <p:ph idx="1"/>
          </p:nvPr>
        </p:nvSpPr>
        <p:spPr/>
        <p:txBody>
          <a:bodyPr>
            <a:normAutofit/>
          </a:bodyPr>
          <a:lstStyle/>
          <a:p>
            <a:r>
              <a:rPr lang="zh-TW" altLang="en-US" sz="4400" dirty="0"/>
              <a:t>什麼是“碳”</a:t>
            </a:r>
          </a:p>
          <a:p>
            <a:r>
              <a:rPr lang="zh-TW" altLang="en-US" sz="4400" dirty="0"/>
              <a:t>什麼是“</a:t>
            </a:r>
            <a:r>
              <a:rPr lang="en-US" altLang="zh-TW" sz="4400" dirty="0"/>
              <a:t>14”</a:t>
            </a:r>
          </a:p>
          <a:p>
            <a:r>
              <a:rPr lang="zh-TW" altLang="en-US" sz="4400" dirty="0">
                <a:solidFill>
                  <a:srgbClr val="FFFF00"/>
                </a:solidFill>
              </a:rPr>
              <a:t>什麼是“放射性”</a:t>
            </a:r>
            <a:endParaRPr lang="zh-CN" altLang="en-US" sz="4400" dirty="0">
              <a:solidFill>
                <a:srgbClr val="FFFF00"/>
              </a:solidFill>
            </a:endParaRPr>
          </a:p>
        </p:txBody>
      </p:sp>
    </p:spTree>
    <p:extLst>
      <p:ext uri="{BB962C8B-B14F-4D97-AF65-F5344CB8AC3E}">
        <p14:creationId xmlns:p14="http://schemas.microsoft.com/office/powerpoint/2010/main" val="29831893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“放射性衰變” </a:t>
            </a:r>
            <a:r>
              <a:rPr lang="en-US" altLang="zh-CN" dirty="0"/>
              <a:t>(Radioactive decay)</a:t>
            </a:r>
            <a:endParaRPr lang="zh-CN" altLang="en-US" dirty="0"/>
          </a:p>
        </p:txBody>
      </p:sp>
      <p:sp>
        <p:nvSpPr>
          <p:cNvPr id="3" name="内容占位符 2"/>
          <p:cNvSpPr>
            <a:spLocks noGrp="1"/>
          </p:cNvSpPr>
          <p:nvPr>
            <p:ph idx="1"/>
          </p:nvPr>
        </p:nvSpPr>
        <p:spPr>
          <a:xfrm>
            <a:off x="457200" y="1600200"/>
            <a:ext cx="8229600" cy="5141168"/>
          </a:xfrm>
        </p:spPr>
        <p:txBody>
          <a:bodyPr>
            <a:normAutofit/>
          </a:bodyPr>
          <a:lstStyle/>
          <a:p>
            <a:r>
              <a:rPr lang="en-US" altLang="zh-TW" sz="4000" dirty="0"/>
              <a:t>C-14</a:t>
            </a:r>
            <a:r>
              <a:rPr lang="zh-TW" altLang="en-US" sz="4000" dirty="0"/>
              <a:t>的一個</a:t>
            </a:r>
            <a:r>
              <a:rPr lang="zh-TW" altLang="en-US" sz="4000" dirty="0">
                <a:solidFill>
                  <a:srgbClr val="FFFF00"/>
                </a:solidFill>
              </a:rPr>
              <a:t>中子</a:t>
            </a:r>
            <a:r>
              <a:rPr lang="zh-TW" altLang="en-US" sz="4000" dirty="0"/>
              <a:t>變成一個</a:t>
            </a:r>
            <a:r>
              <a:rPr lang="zh-TW" altLang="en-US" sz="4000" dirty="0">
                <a:solidFill>
                  <a:srgbClr val="FFFF00"/>
                </a:solidFill>
              </a:rPr>
              <a:t>質子</a:t>
            </a:r>
          </a:p>
          <a:p>
            <a:r>
              <a:rPr lang="zh-TW" altLang="en-US" sz="4000" dirty="0"/>
              <a:t>本來</a:t>
            </a:r>
            <a:r>
              <a:rPr lang="en-US" altLang="zh-TW" sz="4000" dirty="0">
                <a:solidFill>
                  <a:srgbClr val="FFFF00"/>
                </a:solidFill>
              </a:rPr>
              <a:t>6</a:t>
            </a:r>
            <a:r>
              <a:rPr lang="zh-TW" altLang="en-US" sz="4000" dirty="0">
                <a:solidFill>
                  <a:srgbClr val="FFFF00"/>
                </a:solidFill>
              </a:rPr>
              <a:t>個質子</a:t>
            </a:r>
            <a:r>
              <a:rPr lang="en-US" altLang="zh-TW" sz="4000" dirty="0">
                <a:solidFill>
                  <a:srgbClr val="FFFF00"/>
                </a:solidFill>
              </a:rPr>
              <a:t>8</a:t>
            </a:r>
            <a:r>
              <a:rPr lang="zh-TW" altLang="en-US" sz="4000" dirty="0">
                <a:solidFill>
                  <a:srgbClr val="FFFF00"/>
                </a:solidFill>
              </a:rPr>
              <a:t>個中子</a:t>
            </a:r>
            <a:r>
              <a:rPr lang="zh-TW" altLang="en-US" sz="4000" dirty="0"/>
              <a:t>，變成</a:t>
            </a:r>
            <a:r>
              <a:rPr lang="en-US" altLang="zh-TW" sz="4000" dirty="0">
                <a:solidFill>
                  <a:srgbClr val="FFFF00"/>
                </a:solidFill>
              </a:rPr>
              <a:t>7</a:t>
            </a:r>
            <a:r>
              <a:rPr lang="zh-TW" altLang="en-US" sz="4000" dirty="0">
                <a:solidFill>
                  <a:srgbClr val="FFFF00"/>
                </a:solidFill>
              </a:rPr>
              <a:t>個質子</a:t>
            </a:r>
            <a:r>
              <a:rPr lang="en-US" altLang="zh-TW" sz="4000" dirty="0">
                <a:solidFill>
                  <a:srgbClr val="FFFF00"/>
                </a:solidFill>
              </a:rPr>
              <a:t>7</a:t>
            </a:r>
            <a:r>
              <a:rPr lang="zh-TW" altLang="en-US" sz="4000" dirty="0">
                <a:solidFill>
                  <a:srgbClr val="FFFF00"/>
                </a:solidFill>
              </a:rPr>
              <a:t>個</a:t>
            </a:r>
            <a:r>
              <a:rPr lang="zh-TW" altLang="en-US" sz="4000" dirty="0" smtClean="0">
                <a:solidFill>
                  <a:srgbClr val="FFFF00"/>
                </a:solidFill>
              </a:rPr>
              <a:t>中子</a:t>
            </a:r>
            <a:endParaRPr lang="en-US" altLang="zh-TW" sz="4000" dirty="0" smtClean="0">
              <a:solidFill>
                <a:srgbClr val="FFFF00"/>
              </a:solidFill>
            </a:endParaRPr>
          </a:p>
          <a:p>
            <a:r>
              <a:rPr lang="en-US" altLang="zh-CN" sz="4000" b="1" dirty="0" smtClean="0"/>
              <a:t>C-14 </a:t>
            </a:r>
            <a:r>
              <a:rPr lang="zh-CN" altLang="zh-CN" sz="4000" b="1" dirty="0">
                <a:solidFill>
                  <a:srgbClr val="FFFF00"/>
                </a:solidFill>
              </a:rPr>
              <a:t>→</a:t>
            </a:r>
            <a:r>
              <a:rPr lang="en-US" altLang="zh-CN" sz="4000" b="1" dirty="0"/>
              <a:t> N-14 + Beta</a:t>
            </a:r>
            <a:r>
              <a:rPr lang="zh-CN" altLang="zh-CN" sz="4000" b="1" dirty="0" smtClean="0"/>
              <a:t>射线</a:t>
            </a:r>
            <a:endParaRPr lang="en-US" altLang="zh-CN" sz="4000" b="1" dirty="0" smtClean="0"/>
          </a:p>
          <a:p>
            <a:r>
              <a:rPr lang="en-US" altLang="zh-CN" dirty="0" smtClean="0"/>
              <a:t>C-14</a:t>
            </a:r>
            <a:r>
              <a:rPr lang="zh-CN" altLang="en-US" dirty="0" smtClean="0"/>
              <a:t>称为衰</a:t>
            </a:r>
            <a:r>
              <a:rPr lang="zh-CN" altLang="en-US" dirty="0"/>
              <a:t>變當中</a:t>
            </a:r>
            <a:r>
              <a:rPr lang="zh-CN" altLang="en-US" dirty="0" smtClean="0"/>
              <a:t>的“母體” </a:t>
            </a:r>
            <a:r>
              <a:rPr lang="en-US" altLang="zh-CN" dirty="0"/>
              <a:t>(Parent atom</a:t>
            </a:r>
            <a:r>
              <a:rPr lang="en-US" altLang="zh-CN" dirty="0" smtClean="0"/>
              <a:t>)</a:t>
            </a:r>
          </a:p>
          <a:p>
            <a:r>
              <a:rPr lang="en-US" altLang="zh-CN" dirty="0" smtClean="0"/>
              <a:t>N-14</a:t>
            </a:r>
            <a:r>
              <a:rPr lang="zh-CN" altLang="en-US" dirty="0" smtClean="0"/>
              <a:t>称为衰</a:t>
            </a:r>
            <a:r>
              <a:rPr lang="zh-CN" altLang="en-US" dirty="0"/>
              <a:t>變當中的</a:t>
            </a:r>
            <a:r>
              <a:rPr lang="zh-CN" altLang="en-US" dirty="0" smtClean="0"/>
              <a:t>“子體”</a:t>
            </a:r>
            <a:r>
              <a:rPr lang="en-US" altLang="zh-CN" dirty="0" smtClean="0"/>
              <a:t/>
            </a:r>
            <a:br>
              <a:rPr lang="en-US" altLang="zh-CN" dirty="0" smtClean="0"/>
            </a:br>
            <a:r>
              <a:rPr lang="en-US" altLang="zh-CN" dirty="0" smtClean="0"/>
              <a:t>(</a:t>
            </a:r>
            <a:r>
              <a:rPr lang="en-US" altLang="zh-CN" dirty="0"/>
              <a:t>daughter atom)</a:t>
            </a:r>
            <a:endParaRPr lang="en-US" altLang="zh-CN" dirty="0" smtClean="0"/>
          </a:p>
          <a:p>
            <a:endParaRPr lang="zh-CN" altLang="en-US" dirty="0"/>
          </a:p>
        </p:txBody>
      </p:sp>
      <p:pic>
        <p:nvPicPr>
          <p:cNvPr id="4" name="Picture 4" descr="http://www.vocy.cn/vocyarticle/20190402/7a7f9b99-fca9-4d35-9879-702b6b82b337.jpeg"/>
          <p:cNvPicPr>
            <a:picLocks noChangeAspect="1" noChangeArrowheads="1"/>
          </p:cNvPicPr>
          <p:nvPr/>
        </p:nvPicPr>
        <p:blipFill rotWithShape="1">
          <a:blip r:embed="rId2">
            <a:extLst>
              <a:ext uri="{28A0092B-C50C-407E-A947-70E740481C1C}">
                <a14:useLocalDpi xmlns:a14="http://schemas.microsoft.com/office/drawing/2010/main" val="0"/>
              </a:ext>
            </a:extLst>
          </a:blip>
          <a:srcRect l="66978" t="16856" r="23254" b="73311"/>
          <a:stretch/>
        </p:blipFill>
        <p:spPr bwMode="auto">
          <a:xfrm>
            <a:off x="6723256" y="5085184"/>
            <a:ext cx="2420744" cy="159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8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“放射性衰變” </a:t>
            </a:r>
            <a:r>
              <a:rPr lang="en-US" altLang="zh-CN" dirty="0"/>
              <a:t>(Radioactive decay)</a:t>
            </a:r>
            <a:endParaRPr lang="zh-CN" altLang="en-US" dirty="0"/>
          </a:p>
        </p:txBody>
      </p:sp>
      <p:sp>
        <p:nvSpPr>
          <p:cNvPr id="3" name="内容占位符 2"/>
          <p:cNvSpPr>
            <a:spLocks noGrp="1"/>
          </p:cNvSpPr>
          <p:nvPr>
            <p:ph idx="1"/>
          </p:nvPr>
        </p:nvSpPr>
        <p:spPr/>
        <p:txBody>
          <a:bodyPr>
            <a:normAutofit/>
          </a:bodyPr>
          <a:lstStyle/>
          <a:p>
            <a:r>
              <a:rPr lang="zh-CN" altLang="en-US" sz="4400" dirty="0" smtClean="0"/>
              <a:t>這</a:t>
            </a:r>
            <a:r>
              <a:rPr lang="zh-CN" altLang="en-US" sz="4400" dirty="0"/>
              <a:t>世界上</a:t>
            </a:r>
            <a:r>
              <a:rPr lang="zh-CN" altLang="en-US" sz="4400" dirty="0" smtClean="0">
                <a:solidFill>
                  <a:srgbClr val="FFFF00"/>
                </a:solidFill>
              </a:rPr>
              <a:t>所有的</a:t>
            </a:r>
            <a:r>
              <a:rPr lang="en-US" altLang="zh-CN" sz="4400" dirty="0">
                <a:solidFill>
                  <a:srgbClr val="FFFF00"/>
                </a:solidFill>
              </a:rPr>
              <a:t>C-14</a:t>
            </a:r>
            <a:r>
              <a:rPr lang="zh-CN" altLang="en-US" sz="4400" dirty="0">
                <a:solidFill>
                  <a:srgbClr val="FFFF00"/>
                </a:solidFill>
              </a:rPr>
              <a:t>原子都在慢慢衰</a:t>
            </a:r>
            <a:r>
              <a:rPr lang="zh-CN" altLang="en-US" sz="4400" dirty="0" smtClean="0">
                <a:solidFill>
                  <a:srgbClr val="FFFF00"/>
                </a:solidFill>
              </a:rPr>
              <a:t>變</a:t>
            </a:r>
            <a:r>
              <a:rPr lang="zh-CN" altLang="en-US" sz="4400" dirty="0" smtClean="0"/>
              <a:t>，变成</a:t>
            </a:r>
            <a:r>
              <a:rPr lang="en-US" altLang="zh-CN" sz="4400" dirty="0" smtClean="0"/>
              <a:t>N-14</a:t>
            </a:r>
          </a:p>
          <a:p>
            <a:r>
              <a:rPr lang="zh-TW" altLang="en-US" sz="4400" dirty="0"/>
              <a:t>於此同時，還會有</a:t>
            </a:r>
            <a:r>
              <a:rPr lang="zh-TW" altLang="en-US" sz="4400" dirty="0">
                <a:solidFill>
                  <a:srgbClr val="FFFF00"/>
                </a:solidFill>
              </a:rPr>
              <a:t>新的</a:t>
            </a:r>
            <a:r>
              <a:rPr lang="en-US" altLang="zh-TW" sz="4400" dirty="0">
                <a:solidFill>
                  <a:srgbClr val="FFFF00"/>
                </a:solidFill>
              </a:rPr>
              <a:t>C-14</a:t>
            </a:r>
            <a:r>
              <a:rPr lang="zh-TW" altLang="en-US" sz="4400" dirty="0">
                <a:solidFill>
                  <a:srgbClr val="FFFF00"/>
                </a:solidFill>
              </a:rPr>
              <a:t>不斷形成</a:t>
            </a:r>
            <a:endParaRPr lang="en-US" altLang="zh-CN" sz="4400" dirty="0" smtClean="0">
              <a:solidFill>
                <a:srgbClr val="FFFF00"/>
              </a:solidFill>
            </a:endParaRPr>
          </a:p>
          <a:p>
            <a:endParaRPr lang="zh-CN" altLang="en-US" sz="4400" dirty="0"/>
          </a:p>
        </p:txBody>
      </p:sp>
    </p:spTree>
    <p:extLst>
      <p:ext uri="{BB962C8B-B14F-4D97-AF65-F5344CB8AC3E}">
        <p14:creationId xmlns:p14="http://schemas.microsoft.com/office/powerpoint/2010/main" val="31309030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碳</a:t>
            </a:r>
            <a:r>
              <a:rPr lang="en-US" altLang="zh-CN" dirty="0"/>
              <a:t>14</a:t>
            </a:r>
            <a:r>
              <a:rPr lang="zh-CN" altLang="en-US" dirty="0"/>
              <a:t>放射性年齡測定法</a:t>
            </a:r>
          </a:p>
        </p:txBody>
      </p:sp>
      <p:sp>
        <p:nvSpPr>
          <p:cNvPr id="3" name="内容占位符 2"/>
          <p:cNvSpPr>
            <a:spLocks noGrp="1"/>
          </p:cNvSpPr>
          <p:nvPr>
            <p:ph idx="1"/>
          </p:nvPr>
        </p:nvSpPr>
        <p:spPr/>
        <p:txBody>
          <a:bodyPr>
            <a:normAutofit/>
          </a:bodyPr>
          <a:lstStyle/>
          <a:p>
            <a:r>
              <a:rPr lang="zh-TW" altLang="en-US" sz="4400" dirty="0"/>
              <a:t>什麼是“碳”</a:t>
            </a:r>
          </a:p>
          <a:p>
            <a:r>
              <a:rPr lang="zh-TW" altLang="en-US" sz="4400" dirty="0"/>
              <a:t>什麼是“</a:t>
            </a:r>
            <a:r>
              <a:rPr lang="en-US" altLang="zh-TW" sz="4400" dirty="0"/>
              <a:t>14”</a:t>
            </a:r>
          </a:p>
          <a:p>
            <a:r>
              <a:rPr lang="zh-TW" altLang="en-US" sz="4400" dirty="0"/>
              <a:t>什麼是</a:t>
            </a:r>
            <a:r>
              <a:rPr lang="zh-TW" altLang="en-US" sz="4400" dirty="0" smtClean="0"/>
              <a:t>“放射性”</a:t>
            </a:r>
            <a:endParaRPr lang="en-US" altLang="zh-TW" sz="4400" dirty="0" smtClean="0"/>
          </a:p>
          <a:p>
            <a:r>
              <a:rPr lang="zh-TW" altLang="en-US" sz="4400" dirty="0">
                <a:solidFill>
                  <a:srgbClr val="FFFF00"/>
                </a:solidFill>
              </a:rPr>
              <a:t>怎麼測定作“年齡測定”</a:t>
            </a:r>
            <a:endParaRPr lang="zh-CN" altLang="en-US" sz="4400" dirty="0">
              <a:solidFill>
                <a:srgbClr val="FFFF00"/>
              </a:solidFill>
            </a:endParaRPr>
          </a:p>
        </p:txBody>
      </p:sp>
    </p:spTree>
    <p:extLst>
      <p:ext uri="{BB962C8B-B14F-4D97-AF65-F5344CB8AC3E}">
        <p14:creationId xmlns:p14="http://schemas.microsoft.com/office/powerpoint/2010/main" val="16828181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“半衰期”</a:t>
            </a:r>
            <a:r>
              <a:rPr lang="en-US" altLang="zh-CN" dirty="0"/>
              <a:t>(half-life)</a:t>
            </a:r>
            <a:endParaRPr lang="zh-CN" altLang="en-US" dirty="0"/>
          </a:p>
        </p:txBody>
      </p:sp>
      <p:sp>
        <p:nvSpPr>
          <p:cNvPr id="3" name="内容占位符 2"/>
          <p:cNvSpPr>
            <a:spLocks noGrp="1"/>
          </p:cNvSpPr>
          <p:nvPr>
            <p:ph idx="1"/>
          </p:nvPr>
        </p:nvSpPr>
        <p:spPr/>
        <p:txBody>
          <a:bodyPr>
            <a:normAutofit/>
          </a:bodyPr>
          <a:lstStyle/>
          <a:p>
            <a:r>
              <a:rPr lang="zh-TW" altLang="en-US" sz="4000" dirty="0"/>
              <a:t>一個獨立個體內的某種放射性元素</a:t>
            </a:r>
            <a:r>
              <a:rPr lang="zh-TW" altLang="en-US" sz="4000" dirty="0">
                <a:solidFill>
                  <a:srgbClr val="FFFF00"/>
                </a:solidFill>
              </a:rPr>
              <a:t>衰變一半的時</a:t>
            </a:r>
            <a:r>
              <a:rPr lang="zh-TW" altLang="en-US" sz="4000" dirty="0" smtClean="0">
                <a:solidFill>
                  <a:srgbClr val="FFFF00"/>
                </a:solidFill>
              </a:rPr>
              <a:t>間</a:t>
            </a:r>
            <a:r>
              <a:rPr lang="zh-CN" altLang="en-US" sz="4000" dirty="0" smtClean="0"/>
              <a:t>。</a:t>
            </a:r>
            <a:endParaRPr lang="en-US" altLang="zh-CN" sz="4000" dirty="0" smtClean="0"/>
          </a:p>
          <a:p>
            <a:r>
              <a:rPr lang="en-US" altLang="zh-CN" sz="4000" b="1" dirty="0"/>
              <a:t>C-14 </a:t>
            </a:r>
            <a:r>
              <a:rPr lang="zh-CN" altLang="zh-CN" sz="4000" b="1" dirty="0">
                <a:solidFill>
                  <a:srgbClr val="FFFF00"/>
                </a:solidFill>
              </a:rPr>
              <a:t>→</a:t>
            </a:r>
            <a:r>
              <a:rPr lang="en-US" altLang="zh-CN" sz="4000" b="1" dirty="0"/>
              <a:t> </a:t>
            </a:r>
            <a:r>
              <a:rPr lang="en-US" altLang="zh-CN" sz="4000" b="1" dirty="0" smtClean="0"/>
              <a:t>N-14 </a:t>
            </a:r>
            <a:r>
              <a:rPr lang="zh-CN" altLang="en-US" sz="4000" dirty="0" smtClean="0"/>
              <a:t>非稳定速度，而是一半一半的</a:t>
            </a:r>
            <a:r>
              <a:rPr lang="zh-CN" altLang="en-US" sz="4000" dirty="0" smtClean="0"/>
              <a:t>减少</a:t>
            </a:r>
            <a:endParaRPr lang="en-US" altLang="zh-CN" sz="4000" dirty="0" smtClean="0"/>
          </a:p>
          <a:p>
            <a:r>
              <a:rPr lang="zh-CN" altLang="en-US" sz="4000" dirty="0"/>
              <a:t>每</a:t>
            </a:r>
            <a:r>
              <a:rPr lang="zh-CN" altLang="en-US" sz="4000" dirty="0" smtClean="0"/>
              <a:t>過一段時間，減少一半</a:t>
            </a:r>
            <a:endParaRPr lang="en-US" altLang="zh-CN" sz="4000" dirty="0" smtClean="0"/>
          </a:p>
          <a:p>
            <a:r>
              <a:rPr lang="en-US" altLang="zh-CN" sz="4000" dirty="0" smtClean="0"/>
              <a:t>C-14</a:t>
            </a:r>
            <a:r>
              <a:rPr lang="zh-CN" altLang="en-US" sz="4000" dirty="0" smtClean="0"/>
              <a:t>的半衰期是</a:t>
            </a:r>
            <a:r>
              <a:rPr lang="en-US" altLang="zh-CN" sz="4000" dirty="0">
                <a:solidFill>
                  <a:srgbClr val="FFFF00"/>
                </a:solidFill>
              </a:rPr>
              <a:t>5730</a:t>
            </a:r>
            <a:r>
              <a:rPr lang="zh-CN" altLang="zh-CN" sz="4000" dirty="0"/>
              <a:t>年</a:t>
            </a:r>
            <a:endParaRPr lang="zh-CN" altLang="en-US" sz="4000" dirty="0"/>
          </a:p>
        </p:txBody>
      </p:sp>
    </p:spTree>
    <p:extLst>
      <p:ext uri="{BB962C8B-B14F-4D97-AF65-F5344CB8AC3E}">
        <p14:creationId xmlns:p14="http://schemas.microsoft.com/office/powerpoint/2010/main" val="325093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神的見證</a:t>
            </a:r>
            <a:endParaRPr lang="zh-CN" altLang="en-US" dirty="0"/>
          </a:p>
        </p:txBody>
      </p:sp>
      <p:sp>
        <p:nvSpPr>
          <p:cNvPr id="3" name="内容占位符 2"/>
          <p:cNvSpPr>
            <a:spLocks noGrp="1"/>
          </p:cNvSpPr>
          <p:nvPr>
            <p:ph idx="1"/>
          </p:nvPr>
        </p:nvSpPr>
        <p:spPr/>
        <p:txBody>
          <a:bodyPr/>
          <a:lstStyle/>
          <a:p>
            <a:r>
              <a:rPr lang="zh-CN" altLang="zh-CN" dirty="0"/>
              <a:t>亞伯蘭</a:t>
            </a:r>
            <a:r>
              <a:rPr lang="en-US" altLang="zh-CN" dirty="0"/>
              <a:t> = </a:t>
            </a:r>
            <a:r>
              <a:rPr lang="zh-CN" altLang="en-US" dirty="0"/>
              <a:t>亞伯拉罕</a:t>
            </a:r>
            <a:endParaRPr lang="en-US" altLang="zh-CN" dirty="0"/>
          </a:p>
          <a:p>
            <a:r>
              <a:rPr lang="zh-CN" altLang="en-US" dirty="0" smtClean="0"/>
              <a:t>从</a:t>
            </a:r>
            <a:r>
              <a:rPr lang="zh-CN" altLang="zh-CN" dirty="0" smtClean="0">
                <a:solidFill>
                  <a:srgbClr val="FFFF00"/>
                </a:solidFill>
              </a:rPr>
              <a:t>閃</a:t>
            </a:r>
            <a:r>
              <a:rPr lang="zh-CN" altLang="en-US" dirty="0"/>
              <a:t>出生到</a:t>
            </a:r>
            <a:r>
              <a:rPr lang="zh-CN" altLang="en-US" dirty="0" smtClean="0">
                <a:solidFill>
                  <a:srgbClr val="FFFF00"/>
                </a:solidFill>
              </a:rPr>
              <a:t>亞伯拉罕</a:t>
            </a:r>
            <a:r>
              <a:rPr lang="zh-CN" altLang="en-US" dirty="0"/>
              <a:t>出生 </a:t>
            </a:r>
            <a:r>
              <a:rPr lang="en-US" altLang="zh-CN" dirty="0"/>
              <a:t>= 390</a:t>
            </a:r>
            <a:r>
              <a:rPr lang="zh-CN" altLang="en-US" dirty="0"/>
              <a:t>年</a:t>
            </a:r>
            <a:endParaRPr lang="en-US" altLang="zh-CN" dirty="0"/>
          </a:p>
          <a:p>
            <a:r>
              <a:rPr lang="zh-CN" altLang="en-US" dirty="0" smtClean="0"/>
              <a:t>從</a:t>
            </a:r>
            <a:r>
              <a:rPr lang="zh-CN" altLang="en-US" dirty="0" smtClean="0">
                <a:solidFill>
                  <a:srgbClr val="FFFF00"/>
                </a:solidFill>
              </a:rPr>
              <a:t>地球被造</a:t>
            </a:r>
            <a:r>
              <a:rPr lang="zh-CN" altLang="en-US" dirty="0" smtClean="0"/>
              <a:t>到</a:t>
            </a:r>
            <a:r>
              <a:rPr lang="zh-CN" altLang="en-US" dirty="0" smtClean="0">
                <a:solidFill>
                  <a:srgbClr val="FFFF00"/>
                </a:solidFill>
              </a:rPr>
              <a:t>閃</a:t>
            </a:r>
            <a:r>
              <a:rPr lang="zh-CN" altLang="en-US" dirty="0" smtClean="0"/>
              <a:t>出生 </a:t>
            </a:r>
            <a:r>
              <a:rPr lang="en-US" altLang="zh-CN" dirty="0" smtClean="0"/>
              <a:t>= 1558</a:t>
            </a:r>
            <a:r>
              <a:rPr lang="zh-CN" altLang="en-US" dirty="0" smtClean="0"/>
              <a:t>年</a:t>
            </a:r>
            <a:endParaRPr lang="en-US" altLang="zh-CN" dirty="0" smtClean="0"/>
          </a:p>
          <a:p>
            <a:r>
              <a:rPr lang="zh-CN" altLang="en-US" dirty="0" smtClean="0"/>
              <a:t>因此從</a:t>
            </a:r>
            <a:r>
              <a:rPr lang="zh-CN" altLang="en-US" dirty="0" smtClean="0">
                <a:solidFill>
                  <a:srgbClr val="FFFF00"/>
                </a:solidFill>
              </a:rPr>
              <a:t>地球被造</a:t>
            </a:r>
            <a:r>
              <a:rPr lang="zh-CN" altLang="en-US" dirty="0" smtClean="0"/>
              <a:t>到</a:t>
            </a:r>
            <a:r>
              <a:rPr lang="zh-CN" altLang="en-US" dirty="0">
                <a:solidFill>
                  <a:srgbClr val="FFFF00"/>
                </a:solidFill>
              </a:rPr>
              <a:t>亞伯拉罕</a:t>
            </a:r>
            <a:r>
              <a:rPr lang="zh-CN" altLang="en-US" dirty="0" smtClean="0"/>
              <a:t>出生 </a:t>
            </a:r>
            <a:r>
              <a:rPr lang="en-US" altLang="zh-CN" dirty="0" smtClean="0"/>
              <a:t>= 1948</a:t>
            </a:r>
            <a:r>
              <a:rPr lang="zh-CN" altLang="en-US" dirty="0" smtClean="0"/>
              <a:t>年</a:t>
            </a:r>
            <a:endParaRPr lang="en-US" altLang="zh-CN" dirty="0" smtClean="0"/>
          </a:p>
          <a:p>
            <a:pPr marL="457200" lvl="1" indent="0">
              <a:buNone/>
            </a:pPr>
            <a:r>
              <a:rPr lang="en-US" altLang="zh-CN" dirty="0" smtClean="0"/>
              <a:t>(390+1558=1948</a:t>
            </a:r>
            <a:r>
              <a:rPr lang="zh-CN" altLang="en-US" dirty="0" smtClean="0"/>
              <a:t>年</a:t>
            </a:r>
            <a:r>
              <a:rPr lang="en-US" altLang="zh-CN" dirty="0" smtClean="0"/>
              <a:t>)</a:t>
            </a:r>
            <a:endParaRPr lang="zh-CN" altLang="en-US" dirty="0"/>
          </a:p>
        </p:txBody>
      </p:sp>
    </p:spTree>
    <p:extLst>
      <p:ext uri="{BB962C8B-B14F-4D97-AF65-F5344CB8AC3E}">
        <p14:creationId xmlns:p14="http://schemas.microsoft.com/office/powerpoint/2010/main" val="18061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“半衰期”</a:t>
            </a:r>
            <a:r>
              <a:rPr lang="en-US" altLang="zh-CN" dirty="0"/>
              <a:t>(half-life)</a:t>
            </a:r>
            <a:endParaRPr lang="zh-CN" altLang="en-US" dirty="0"/>
          </a:p>
        </p:txBody>
      </p:sp>
      <p:grpSp>
        <p:nvGrpSpPr>
          <p:cNvPr id="4" name="Group 46"/>
          <p:cNvGrpSpPr>
            <a:grpSpLocks/>
          </p:cNvGrpSpPr>
          <p:nvPr/>
        </p:nvGrpSpPr>
        <p:grpSpPr bwMode="auto">
          <a:xfrm>
            <a:off x="850900" y="1577975"/>
            <a:ext cx="1692275" cy="2805113"/>
            <a:chOff x="257" y="994"/>
            <a:chExt cx="1066" cy="1767"/>
          </a:xfrm>
        </p:grpSpPr>
        <p:sp>
          <p:nvSpPr>
            <p:cNvPr id="5" name="Text Box 5"/>
            <p:cNvSpPr txBox="1">
              <a:spLocks noChangeArrowheads="1"/>
            </p:cNvSpPr>
            <p:nvPr/>
          </p:nvSpPr>
          <p:spPr bwMode="auto">
            <a:xfrm>
              <a:off x="257" y="994"/>
              <a:ext cx="106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zh-CN" altLang="en-US" sz="2800" dirty="0" smtClean="0">
                  <a:solidFill>
                    <a:schemeClr val="bg1"/>
                  </a:solidFill>
                  <a:ea typeface="宋体" charset="-122"/>
                </a:rPr>
                <a:t>初始狀態</a:t>
              </a:r>
              <a:endParaRPr lang="en-US" altLang="zh-CN" sz="2800" dirty="0" smtClean="0">
                <a:solidFill>
                  <a:schemeClr val="bg1"/>
                </a:solidFill>
                <a:ea typeface="宋体" charset="-122"/>
              </a:endParaRPr>
            </a:p>
          </p:txBody>
        </p:sp>
        <p:grpSp>
          <p:nvGrpSpPr>
            <p:cNvPr id="6" name="Group 45"/>
            <p:cNvGrpSpPr>
              <a:grpSpLocks/>
            </p:cNvGrpSpPr>
            <p:nvPr/>
          </p:nvGrpSpPr>
          <p:grpSpPr bwMode="auto">
            <a:xfrm>
              <a:off x="413" y="1425"/>
              <a:ext cx="744" cy="1336"/>
              <a:chOff x="413" y="1425"/>
              <a:chExt cx="744" cy="1336"/>
            </a:xfrm>
          </p:grpSpPr>
          <p:sp>
            <p:nvSpPr>
              <p:cNvPr id="7" name="Rectangle 21" descr="Sphere"/>
              <p:cNvSpPr>
                <a:spLocks noChangeArrowheads="1"/>
              </p:cNvSpPr>
              <p:nvPr/>
            </p:nvSpPr>
            <p:spPr bwMode="auto">
              <a:xfrm>
                <a:off x="413" y="1425"/>
                <a:ext cx="744" cy="1336"/>
              </a:xfrm>
              <a:prstGeom prst="rect">
                <a:avLst/>
              </a:prstGeom>
              <a:pattFill prst="sphere">
                <a:fgClr>
                  <a:srgbClr val="000066"/>
                </a:fgClr>
                <a:bgClr>
                  <a:schemeClr val="folHlink"/>
                </a:bgClr>
              </a:pattFill>
              <a:ln w="38100">
                <a:solidFill>
                  <a:srgbClr val="CC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8" name="AutoShape 40"/>
              <p:cNvSpPr>
                <a:spLocks noChangeArrowheads="1"/>
              </p:cNvSpPr>
              <p:nvPr/>
            </p:nvSpPr>
            <p:spPr bwMode="auto">
              <a:xfrm>
                <a:off x="458" y="1526"/>
                <a:ext cx="657" cy="302"/>
              </a:xfrm>
              <a:prstGeom prst="roundRect">
                <a:avLst>
                  <a:gd name="adj" fmla="val 16667"/>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zh-CN" sz="3200" b="1" dirty="0" smtClean="0">
                    <a:solidFill>
                      <a:srgbClr val="FFFF00"/>
                    </a:solidFill>
                    <a:ea typeface="宋体" charset="-122"/>
                  </a:rPr>
                  <a:t>C-14</a:t>
                </a:r>
              </a:p>
            </p:txBody>
          </p:sp>
        </p:grpSp>
      </p:grpSp>
      <p:grpSp>
        <p:nvGrpSpPr>
          <p:cNvPr id="9" name="Group 47"/>
          <p:cNvGrpSpPr>
            <a:grpSpLocks/>
          </p:cNvGrpSpPr>
          <p:nvPr/>
        </p:nvGrpSpPr>
        <p:grpSpPr bwMode="auto">
          <a:xfrm>
            <a:off x="3368675" y="1371600"/>
            <a:ext cx="2171700" cy="3011488"/>
            <a:chOff x="1798" y="864"/>
            <a:chExt cx="1368" cy="1897"/>
          </a:xfrm>
        </p:grpSpPr>
        <p:sp>
          <p:nvSpPr>
            <p:cNvPr id="10" name="Text Box 10"/>
            <p:cNvSpPr txBox="1">
              <a:spLocks noChangeArrowheads="1"/>
            </p:cNvSpPr>
            <p:nvPr/>
          </p:nvSpPr>
          <p:spPr bwMode="auto">
            <a:xfrm>
              <a:off x="1798" y="864"/>
              <a:ext cx="1368"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80000"/>
                </a:lnSpc>
                <a:spcBef>
                  <a:spcPct val="10000"/>
                </a:spcBef>
                <a:spcAft>
                  <a:spcPct val="0"/>
                </a:spcAft>
              </a:pPr>
              <a:r>
                <a:rPr lang="en-US" altLang="zh-CN" sz="2800" dirty="0" smtClean="0">
                  <a:solidFill>
                    <a:schemeClr val="bg1"/>
                  </a:solidFill>
                  <a:ea typeface="宋体" charset="-122"/>
                </a:rPr>
                <a:t>5,730 </a:t>
              </a:r>
              <a:r>
                <a:rPr lang="zh-CN" altLang="en-US" sz="2800" dirty="0">
                  <a:solidFill>
                    <a:schemeClr val="bg1"/>
                  </a:solidFill>
                  <a:ea typeface="宋体" charset="-122"/>
                </a:rPr>
                <a:t>年</a:t>
              </a:r>
              <a:endParaRPr lang="en-US" altLang="zh-CN" sz="2800" dirty="0" smtClean="0">
                <a:solidFill>
                  <a:schemeClr val="bg1"/>
                </a:solidFill>
                <a:ea typeface="宋体" charset="-122"/>
              </a:endParaRPr>
            </a:p>
            <a:p>
              <a:pPr algn="ctr" fontAlgn="base">
                <a:lnSpc>
                  <a:spcPct val="80000"/>
                </a:lnSpc>
                <a:spcBef>
                  <a:spcPct val="10000"/>
                </a:spcBef>
                <a:spcAft>
                  <a:spcPct val="0"/>
                </a:spcAft>
              </a:pPr>
              <a:r>
                <a:rPr lang="en-US" altLang="zh-CN" sz="2800" dirty="0" smtClean="0">
                  <a:solidFill>
                    <a:schemeClr val="bg1"/>
                  </a:solidFill>
                  <a:ea typeface="宋体" charset="-122"/>
                </a:rPr>
                <a:t>1</a:t>
              </a:r>
              <a:r>
                <a:rPr lang="zh-CN" altLang="en-US" sz="2800" dirty="0" smtClean="0">
                  <a:solidFill>
                    <a:schemeClr val="bg1"/>
                  </a:solidFill>
                  <a:ea typeface="宋体" charset="-122"/>
                </a:rPr>
                <a:t>個半衰期后</a:t>
              </a:r>
              <a:endParaRPr lang="en-US" altLang="zh-CN" sz="2800" dirty="0" smtClean="0">
                <a:solidFill>
                  <a:schemeClr val="bg1"/>
                </a:solidFill>
                <a:ea typeface="宋体" charset="-122"/>
              </a:endParaRPr>
            </a:p>
          </p:txBody>
        </p:sp>
        <p:grpSp>
          <p:nvGrpSpPr>
            <p:cNvPr id="11" name="Group 44"/>
            <p:cNvGrpSpPr>
              <a:grpSpLocks/>
            </p:cNvGrpSpPr>
            <p:nvPr/>
          </p:nvGrpSpPr>
          <p:grpSpPr bwMode="auto">
            <a:xfrm>
              <a:off x="2081" y="1425"/>
              <a:ext cx="744" cy="1336"/>
              <a:chOff x="2081" y="1425"/>
              <a:chExt cx="744" cy="1336"/>
            </a:xfrm>
          </p:grpSpPr>
          <p:sp>
            <p:nvSpPr>
              <p:cNvPr id="12" name="Rectangle 29" descr="Sphere"/>
              <p:cNvSpPr>
                <a:spLocks noChangeArrowheads="1"/>
              </p:cNvSpPr>
              <p:nvPr/>
            </p:nvSpPr>
            <p:spPr bwMode="auto">
              <a:xfrm>
                <a:off x="2081" y="1425"/>
                <a:ext cx="744" cy="1336"/>
              </a:xfrm>
              <a:prstGeom prst="rect">
                <a:avLst/>
              </a:prstGeom>
              <a:pattFill prst="sphere">
                <a:fgClr>
                  <a:srgbClr val="000066"/>
                </a:fgClr>
                <a:bgClr>
                  <a:schemeClr val="folHlink"/>
                </a:bgClr>
              </a:pattFill>
              <a:ln w="38100">
                <a:solidFill>
                  <a:srgbClr val="CC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3" name="Rectangle 30"/>
              <p:cNvSpPr>
                <a:spLocks noChangeArrowheads="1"/>
              </p:cNvSpPr>
              <p:nvPr/>
            </p:nvSpPr>
            <p:spPr bwMode="auto">
              <a:xfrm>
                <a:off x="2094" y="1434"/>
                <a:ext cx="729" cy="6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14" name="Text Box 32"/>
              <p:cNvSpPr txBox="1">
                <a:spLocks noChangeArrowheads="1"/>
              </p:cNvSpPr>
              <p:nvPr/>
            </p:nvSpPr>
            <p:spPr bwMode="auto">
              <a:xfrm>
                <a:off x="2138" y="1490"/>
                <a:ext cx="66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2800" b="1" smtClean="0">
                    <a:solidFill>
                      <a:srgbClr val="000000"/>
                    </a:solidFill>
                    <a:ea typeface="宋体" charset="-122"/>
                  </a:rPr>
                  <a:t>N-14</a:t>
                </a:r>
              </a:p>
            </p:txBody>
          </p:sp>
          <p:sp>
            <p:nvSpPr>
              <p:cNvPr id="15" name="AutoShape 41"/>
              <p:cNvSpPr>
                <a:spLocks noChangeArrowheads="1"/>
              </p:cNvSpPr>
              <p:nvPr/>
            </p:nvSpPr>
            <p:spPr bwMode="auto">
              <a:xfrm>
                <a:off x="2118" y="2225"/>
                <a:ext cx="657" cy="302"/>
              </a:xfrm>
              <a:prstGeom prst="roundRect">
                <a:avLst>
                  <a:gd name="adj" fmla="val 16667"/>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zh-CN" sz="3200" b="1" dirty="0" smtClean="0">
                    <a:solidFill>
                      <a:srgbClr val="FFFF00"/>
                    </a:solidFill>
                    <a:ea typeface="宋体" charset="-122"/>
                  </a:rPr>
                  <a:t>C-14</a:t>
                </a:r>
              </a:p>
            </p:txBody>
          </p:sp>
        </p:grpSp>
      </p:grpSp>
      <p:grpSp>
        <p:nvGrpSpPr>
          <p:cNvPr id="16" name="Group 48"/>
          <p:cNvGrpSpPr>
            <a:grpSpLocks/>
          </p:cNvGrpSpPr>
          <p:nvPr/>
        </p:nvGrpSpPr>
        <p:grpSpPr bwMode="auto">
          <a:xfrm>
            <a:off x="5965825" y="1370013"/>
            <a:ext cx="2317750" cy="3013075"/>
            <a:chOff x="3641" y="863"/>
            <a:chExt cx="1460" cy="1898"/>
          </a:xfrm>
        </p:grpSpPr>
        <p:sp>
          <p:nvSpPr>
            <p:cNvPr id="17" name="Text Box 15"/>
            <p:cNvSpPr txBox="1">
              <a:spLocks noChangeArrowheads="1"/>
            </p:cNvSpPr>
            <p:nvPr/>
          </p:nvSpPr>
          <p:spPr bwMode="auto">
            <a:xfrm>
              <a:off x="3641" y="863"/>
              <a:ext cx="1460"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80000"/>
                </a:lnSpc>
                <a:spcBef>
                  <a:spcPct val="10000"/>
                </a:spcBef>
                <a:spcAft>
                  <a:spcPct val="0"/>
                </a:spcAft>
              </a:pPr>
              <a:r>
                <a:rPr lang="en-US" altLang="zh-CN" sz="2800" dirty="0" smtClean="0">
                  <a:solidFill>
                    <a:schemeClr val="bg1"/>
                  </a:solidFill>
                  <a:ea typeface="宋体" charset="-122"/>
                </a:rPr>
                <a:t>11,460 </a:t>
              </a:r>
              <a:r>
                <a:rPr lang="zh-CN" altLang="en-US" sz="2800" dirty="0" smtClean="0">
                  <a:solidFill>
                    <a:schemeClr val="bg1"/>
                  </a:solidFill>
                  <a:ea typeface="宋体" charset="-122"/>
                </a:rPr>
                <a:t>年</a:t>
              </a:r>
              <a:endParaRPr lang="en-US" altLang="zh-CN" sz="2800" dirty="0" smtClean="0">
                <a:solidFill>
                  <a:schemeClr val="bg1"/>
                </a:solidFill>
                <a:ea typeface="宋体" charset="-122"/>
              </a:endParaRPr>
            </a:p>
            <a:p>
              <a:pPr algn="ctr" fontAlgn="base">
                <a:lnSpc>
                  <a:spcPct val="80000"/>
                </a:lnSpc>
                <a:spcBef>
                  <a:spcPct val="10000"/>
                </a:spcBef>
                <a:spcAft>
                  <a:spcPct val="0"/>
                </a:spcAft>
              </a:pPr>
              <a:r>
                <a:rPr lang="en-US" altLang="zh-CN" sz="2800" dirty="0" smtClean="0">
                  <a:solidFill>
                    <a:schemeClr val="bg1"/>
                  </a:solidFill>
                  <a:ea typeface="宋体" charset="-122"/>
                </a:rPr>
                <a:t>2</a:t>
              </a:r>
              <a:r>
                <a:rPr lang="zh-CN" altLang="en-US" sz="2800" dirty="0" smtClean="0">
                  <a:solidFill>
                    <a:schemeClr val="bg1"/>
                  </a:solidFill>
                  <a:ea typeface="宋体" charset="-122"/>
                </a:rPr>
                <a:t>個半衰期后</a:t>
              </a:r>
              <a:endParaRPr lang="en-US" altLang="zh-CN" sz="2800" dirty="0" smtClean="0">
                <a:solidFill>
                  <a:schemeClr val="bg1"/>
                </a:solidFill>
                <a:ea typeface="宋体" charset="-122"/>
              </a:endParaRPr>
            </a:p>
          </p:txBody>
        </p:sp>
        <p:grpSp>
          <p:nvGrpSpPr>
            <p:cNvPr id="18" name="Group 43"/>
            <p:cNvGrpSpPr>
              <a:grpSpLocks/>
            </p:cNvGrpSpPr>
            <p:nvPr/>
          </p:nvGrpSpPr>
          <p:grpSpPr bwMode="auto">
            <a:xfrm>
              <a:off x="4079" y="1425"/>
              <a:ext cx="744" cy="1336"/>
              <a:chOff x="4079" y="1425"/>
              <a:chExt cx="744" cy="1336"/>
            </a:xfrm>
          </p:grpSpPr>
          <p:sp>
            <p:nvSpPr>
              <p:cNvPr id="19" name="Rectangle 33" descr="Sphere"/>
              <p:cNvSpPr>
                <a:spLocks noChangeArrowheads="1"/>
              </p:cNvSpPr>
              <p:nvPr/>
            </p:nvSpPr>
            <p:spPr bwMode="auto">
              <a:xfrm>
                <a:off x="4079" y="1425"/>
                <a:ext cx="744" cy="1336"/>
              </a:xfrm>
              <a:prstGeom prst="rect">
                <a:avLst/>
              </a:prstGeom>
              <a:pattFill prst="sphere">
                <a:fgClr>
                  <a:srgbClr val="000066"/>
                </a:fgClr>
                <a:bgClr>
                  <a:schemeClr val="folHlink"/>
                </a:bgClr>
              </a:pattFill>
              <a:ln w="38100">
                <a:solidFill>
                  <a:srgbClr val="CC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0" name="Rectangle 34"/>
              <p:cNvSpPr>
                <a:spLocks noChangeArrowheads="1"/>
              </p:cNvSpPr>
              <p:nvPr/>
            </p:nvSpPr>
            <p:spPr bwMode="auto">
              <a:xfrm>
                <a:off x="4092" y="1434"/>
                <a:ext cx="729" cy="9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1" name="Text Box 36"/>
              <p:cNvSpPr txBox="1">
                <a:spLocks noChangeArrowheads="1"/>
              </p:cNvSpPr>
              <p:nvPr/>
            </p:nvSpPr>
            <p:spPr bwMode="auto">
              <a:xfrm>
                <a:off x="4136" y="1490"/>
                <a:ext cx="66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2800" b="1" smtClean="0">
                    <a:solidFill>
                      <a:srgbClr val="000000"/>
                    </a:solidFill>
                    <a:ea typeface="宋体" charset="-122"/>
                  </a:rPr>
                  <a:t>N-14</a:t>
                </a:r>
              </a:p>
            </p:txBody>
          </p:sp>
          <p:sp>
            <p:nvSpPr>
              <p:cNvPr id="22" name="AutoShape 42"/>
              <p:cNvSpPr>
                <a:spLocks noChangeArrowheads="1"/>
              </p:cNvSpPr>
              <p:nvPr/>
            </p:nvSpPr>
            <p:spPr bwMode="auto">
              <a:xfrm>
                <a:off x="4119" y="2390"/>
                <a:ext cx="657" cy="302"/>
              </a:xfrm>
              <a:prstGeom prst="roundRect">
                <a:avLst>
                  <a:gd name="adj" fmla="val 16667"/>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zh-CN" sz="3200" b="1" dirty="0" smtClean="0">
                    <a:solidFill>
                      <a:srgbClr val="FFFF00"/>
                    </a:solidFill>
                    <a:ea typeface="宋体" charset="-122"/>
                  </a:rPr>
                  <a:t>C-14</a:t>
                </a:r>
              </a:p>
            </p:txBody>
          </p:sp>
        </p:grpSp>
      </p:grpSp>
      <p:grpSp>
        <p:nvGrpSpPr>
          <p:cNvPr id="23" name="Group 53"/>
          <p:cNvGrpSpPr>
            <a:grpSpLocks/>
          </p:cNvGrpSpPr>
          <p:nvPr/>
        </p:nvGrpSpPr>
        <p:grpSpPr bwMode="auto">
          <a:xfrm>
            <a:off x="5094288" y="2278063"/>
            <a:ext cx="1033462" cy="973137"/>
            <a:chOff x="3209" y="1435"/>
            <a:chExt cx="651" cy="613"/>
          </a:xfrm>
        </p:grpSpPr>
        <p:sp>
          <p:nvSpPr>
            <p:cNvPr id="24" name="AutoShape 49"/>
            <p:cNvSpPr>
              <a:spLocks/>
            </p:cNvSpPr>
            <p:nvPr/>
          </p:nvSpPr>
          <p:spPr bwMode="auto">
            <a:xfrm>
              <a:off x="3209" y="1435"/>
              <a:ext cx="110" cy="613"/>
            </a:xfrm>
            <a:prstGeom prst="rightBrace">
              <a:avLst>
                <a:gd name="adj1" fmla="val 46439"/>
                <a:gd name="adj2" fmla="val 50000"/>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5" name="Text Box 51"/>
            <p:cNvSpPr txBox="1">
              <a:spLocks noChangeArrowheads="1"/>
            </p:cNvSpPr>
            <p:nvPr/>
          </p:nvSpPr>
          <p:spPr bwMode="auto">
            <a:xfrm>
              <a:off x="3311" y="1574"/>
              <a:ext cx="5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2800" dirty="0" smtClean="0">
                  <a:solidFill>
                    <a:schemeClr val="bg1"/>
                  </a:solidFill>
                  <a:ea typeface="宋体" charset="-122"/>
                </a:rPr>
                <a:t>1/2</a:t>
              </a:r>
            </a:p>
          </p:txBody>
        </p:sp>
      </p:grpSp>
      <p:grpSp>
        <p:nvGrpSpPr>
          <p:cNvPr id="26" name="Group 54"/>
          <p:cNvGrpSpPr>
            <a:grpSpLocks/>
          </p:cNvGrpSpPr>
          <p:nvPr/>
        </p:nvGrpSpPr>
        <p:grpSpPr bwMode="auto">
          <a:xfrm>
            <a:off x="5100638" y="3344863"/>
            <a:ext cx="1027112" cy="973137"/>
            <a:chOff x="3213" y="2107"/>
            <a:chExt cx="647" cy="613"/>
          </a:xfrm>
        </p:grpSpPr>
        <p:sp>
          <p:nvSpPr>
            <p:cNvPr id="27" name="AutoShape 50"/>
            <p:cNvSpPr>
              <a:spLocks/>
            </p:cNvSpPr>
            <p:nvPr/>
          </p:nvSpPr>
          <p:spPr bwMode="auto">
            <a:xfrm>
              <a:off x="3213" y="2107"/>
              <a:ext cx="110" cy="613"/>
            </a:xfrm>
            <a:prstGeom prst="rightBrace">
              <a:avLst>
                <a:gd name="adj1" fmla="val 46439"/>
                <a:gd name="adj2" fmla="val 50000"/>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8" name="Text Box 52"/>
            <p:cNvSpPr txBox="1">
              <a:spLocks noChangeArrowheads="1"/>
            </p:cNvSpPr>
            <p:nvPr/>
          </p:nvSpPr>
          <p:spPr bwMode="auto">
            <a:xfrm>
              <a:off x="3311" y="2228"/>
              <a:ext cx="5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2800" dirty="0" smtClean="0">
                  <a:solidFill>
                    <a:schemeClr val="bg1"/>
                  </a:solidFill>
                  <a:ea typeface="宋体" charset="-122"/>
                </a:rPr>
                <a:t>1/2</a:t>
              </a:r>
            </a:p>
          </p:txBody>
        </p:sp>
      </p:grpSp>
      <p:grpSp>
        <p:nvGrpSpPr>
          <p:cNvPr id="29" name="Group 58"/>
          <p:cNvGrpSpPr>
            <a:grpSpLocks/>
          </p:cNvGrpSpPr>
          <p:nvPr/>
        </p:nvGrpSpPr>
        <p:grpSpPr bwMode="auto">
          <a:xfrm>
            <a:off x="7904163" y="2286000"/>
            <a:ext cx="1033462" cy="1422400"/>
            <a:chOff x="4979" y="1440"/>
            <a:chExt cx="651" cy="896"/>
          </a:xfrm>
        </p:grpSpPr>
        <p:sp>
          <p:nvSpPr>
            <p:cNvPr id="30" name="AutoShape 56"/>
            <p:cNvSpPr>
              <a:spLocks/>
            </p:cNvSpPr>
            <p:nvPr/>
          </p:nvSpPr>
          <p:spPr bwMode="auto">
            <a:xfrm>
              <a:off x="4979" y="1440"/>
              <a:ext cx="110" cy="896"/>
            </a:xfrm>
            <a:prstGeom prst="rightBrace">
              <a:avLst>
                <a:gd name="adj1" fmla="val 67879"/>
                <a:gd name="adj2" fmla="val 50000"/>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31" name="Text Box 57"/>
            <p:cNvSpPr txBox="1">
              <a:spLocks noChangeArrowheads="1"/>
            </p:cNvSpPr>
            <p:nvPr/>
          </p:nvSpPr>
          <p:spPr bwMode="auto">
            <a:xfrm>
              <a:off x="5081" y="1732"/>
              <a:ext cx="5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2800" dirty="0" smtClean="0">
                  <a:solidFill>
                    <a:schemeClr val="bg1"/>
                  </a:solidFill>
                  <a:ea typeface="宋体" charset="-122"/>
                </a:rPr>
                <a:t>3/4</a:t>
              </a:r>
            </a:p>
          </p:txBody>
        </p:sp>
      </p:grpSp>
      <p:sp>
        <p:nvSpPr>
          <p:cNvPr id="32" name="矩形 31"/>
          <p:cNvSpPr/>
          <p:nvPr/>
        </p:nvSpPr>
        <p:spPr>
          <a:xfrm>
            <a:off x="776345" y="4632672"/>
            <a:ext cx="1766830" cy="1077218"/>
          </a:xfrm>
          <a:prstGeom prst="rect">
            <a:avLst/>
          </a:prstGeom>
        </p:spPr>
        <p:txBody>
          <a:bodyPr wrap="none">
            <a:spAutoFit/>
          </a:bodyPr>
          <a:lstStyle/>
          <a:p>
            <a:pPr algn="ctr"/>
            <a:r>
              <a:rPr lang="en-US" altLang="zh-CN" sz="3200" dirty="0" smtClean="0">
                <a:solidFill>
                  <a:schemeClr val="bg1"/>
                </a:solidFill>
              </a:rPr>
              <a:t>100</a:t>
            </a:r>
            <a:r>
              <a:rPr lang="zh-CN" altLang="en-US" sz="3200" dirty="0" smtClean="0">
                <a:solidFill>
                  <a:schemeClr val="bg1"/>
                </a:solidFill>
              </a:rPr>
              <a:t>個</a:t>
            </a:r>
            <a:endParaRPr lang="en-US" altLang="zh-CN" sz="3200" dirty="0" smtClean="0">
              <a:solidFill>
                <a:schemeClr val="bg1"/>
              </a:solidFill>
            </a:endParaRPr>
          </a:p>
          <a:p>
            <a:pPr algn="ctr"/>
            <a:r>
              <a:rPr lang="en-US" altLang="zh-CN" sz="3200" dirty="0" smtClean="0">
                <a:solidFill>
                  <a:schemeClr val="bg1"/>
                </a:solidFill>
              </a:rPr>
              <a:t>C-14</a:t>
            </a:r>
            <a:r>
              <a:rPr lang="zh-CN" altLang="en-US" sz="3200" dirty="0" smtClean="0">
                <a:solidFill>
                  <a:schemeClr val="bg1"/>
                </a:solidFill>
              </a:rPr>
              <a:t>原子</a:t>
            </a:r>
            <a:endParaRPr lang="zh-CN" altLang="en-US" sz="3200" dirty="0">
              <a:solidFill>
                <a:schemeClr val="bg1"/>
              </a:solidFill>
            </a:endParaRPr>
          </a:p>
        </p:txBody>
      </p:sp>
      <p:sp>
        <p:nvSpPr>
          <p:cNvPr id="33" name="矩形 32"/>
          <p:cNvSpPr/>
          <p:nvPr/>
        </p:nvSpPr>
        <p:spPr>
          <a:xfrm>
            <a:off x="4131117" y="4632672"/>
            <a:ext cx="1031051" cy="1107996"/>
          </a:xfrm>
          <a:prstGeom prst="rect">
            <a:avLst/>
          </a:prstGeom>
        </p:spPr>
        <p:txBody>
          <a:bodyPr wrap="none">
            <a:spAutoFit/>
          </a:bodyPr>
          <a:lstStyle/>
          <a:p>
            <a:r>
              <a:rPr lang="zh-CN" altLang="en-US" sz="6600" dirty="0" smtClean="0">
                <a:solidFill>
                  <a:srgbClr val="FFFF00"/>
                </a:solidFill>
              </a:rPr>
              <a:t>？</a:t>
            </a:r>
            <a:endParaRPr lang="zh-CN" altLang="en-US" sz="6600" dirty="0">
              <a:solidFill>
                <a:srgbClr val="FFFF00"/>
              </a:solidFill>
            </a:endParaRPr>
          </a:p>
        </p:txBody>
      </p:sp>
      <p:sp>
        <p:nvSpPr>
          <p:cNvPr id="34" name="矩形 33"/>
          <p:cNvSpPr/>
          <p:nvPr/>
        </p:nvSpPr>
        <p:spPr>
          <a:xfrm>
            <a:off x="6776275" y="4601894"/>
            <a:ext cx="1031051" cy="1107996"/>
          </a:xfrm>
          <a:prstGeom prst="rect">
            <a:avLst/>
          </a:prstGeom>
        </p:spPr>
        <p:txBody>
          <a:bodyPr wrap="none">
            <a:spAutoFit/>
          </a:bodyPr>
          <a:lstStyle/>
          <a:p>
            <a:r>
              <a:rPr lang="zh-CN" altLang="en-US" sz="6600" dirty="0" smtClean="0">
                <a:solidFill>
                  <a:srgbClr val="FFFF00"/>
                </a:solidFill>
              </a:rPr>
              <a:t>？</a:t>
            </a:r>
            <a:endParaRPr lang="zh-CN" altLang="en-US" sz="6600" dirty="0">
              <a:solidFill>
                <a:srgbClr val="FFFF00"/>
              </a:solidFill>
            </a:endParaRPr>
          </a:p>
        </p:txBody>
      </p:sp>
    </p:spTree>
    <p:extLst>
      <p:ext uri="{BB962C8B-B14F-4D97-AF65-F5344CB8AC3E}">
        <p14:creationId xmlns:p14="http://schemas.microsoft.com/office/powerpoint/2010/main" val="34131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碳</a:t>
            </a:r>
            <a:r>
              <a:rPr lang="en-US" altLang="zh-CN" dirty="0"/>
              <a:t>14</a:t>
            </a:r>
            <a:r>
              <a:rPr lang="zh-CN" altLang="en-US" dirty="0"/>
              <a:t>放射性年齡測定法</a:t>
            </a:r>
          </a:p>
        </p:txBody>
      </p:sp>
      <p:sp>
        <p:nvSpPr>
          <p:cNvPr id="3" name="内容占位符 2"/>
          <p:cNvSpPr>
            <a:spLocks noGrp="1"/>
          </p:cNvSpPr>
          <p:nvPr>
            <p:ph idx="1"/>
          </p:nvPr>
        </p:nvSpPr>
        <p:spPr/>
        <p:txBody>
          <a:bodyPr/>
          <a:lstStyle/>
          <a:p>
            <a:r>
              <a:rPr lang="zh-CN" altLang="en-US" dirty="0" smtClean="0"/>
              <a:t>原子，同位素，放射性衰變，半衰期</a:t>
            </a:r>
            <a:r>
              <a:rPr lang="zh-CN" altLang="en-US" sz="11500" dirty="0" smtClean="0">
                <a:solidFill>
                  <a:srgbClr val="FFFF00"/>
                </a:solidFill>
                <a:sym typeface="Wingdings 2"/>
              </a:rPr>
              <a:t></a:t>
            </a:r>
            <a:endParaRPr lang="en-US" altLang="zh-CN" dirty="0" smtClean="0">
              <a:solidFill>
                <a:srgbClr val="FFFF00"/>
              </a:solidFill>
            </a:endParaRPr>
          </a:p>
          <a:p>
            <a:endParaRPr lang="en-US" altLang="zh-CN" dirty="0" smtClean="0"/>
          </a:p>
          <a:p>
            <a:r>
              <a:rPr lang="en-US" altLang="zh-CN" dirty="0" smtClean="0"/>
              <a:t>C-14</a:t>
            </a:r>
            <a:r>
              <a:rPr lang="zh-CN" altLang="en-US" dirty="0" smtClean="0"/>
              <a:t>年齡測定法原理</a:t>
            </a:r>
            <a:endParaRPr lang="zh-CN" altLang="en-US" dirty="0"/>
          </a:p>
        </p:txBody>
      </p:sp>
    </p:spTree>
    <p:extLst>
      <p:ext uri="{BB962C8B-B14F-4D97-AF65-F5344CB8AC3E}">
        <p14:creationId xmlns:p14="http://schemas.microsoft.com/office/powerpoint/2010/main" val="37133190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C-14</a:t>
            </a:r>
            <a:r>
              <a:rPr lang="zh-CN" altLang="en-US" dirty="0"/>
              <a:t>年齡測定法原理</a:t>
            </a:r>
          </a:p>
        </p:txBody>
      </p:sp>
      <p:sp>
        <p:nvSpPr>
          <p:cNvPr id="3" name="内容占位符 2"/>
          <p:cNvSpPr>
            <a:spLocks noGrp="1"/>
          </p:cNvSpPr>
          <p:nvPr>
            <p:ph idx="1"/>
          </p:nvPr>
        </p:nvSpPr>
        <p:spPr>
          <a:xfrm>
            <a:off x="457200" y="4365104"/>
            <a:ext cx="8686800" cy="2492896"/>
          </a:xfrm>
        </p:spPr>
        <p:txBody>
          <a:bodyPr/>
          <a:lstStyle/>
          <a:p>
            <a:r>
              <a:rPr lang="zh-CN" altLang="en-US" dirty="0" smtClean="0"/>
              <a:t>氮原子</a:t>
            </a:r>
            <a:r>
              <a:rPr lang="en-US" altLang="zh-CN" dirty="0"/>
              <a:t>(N)</a:t>
            </a:r>
            <a:r>
              <a:rPr lang="zh-CN" altLang="en-US" dirty="0"/>
              <a:t>得到</a:t>
            </a:r>
            <a:r>
              <a:rPr lang="en-US" altLang="zh-CN" dirty="0"/>
              <a:t>1</a:t>
            </a:r>
            <a:r>
              <a:rPr lang="zh-CN" altLang="en-US" dirty="0"/>
              <a:t>個中子，</a:t>
            </a:r>
            <a:r>
              <a:rPr lang="zh-CN" altLang="en-US" dirty="0" smtClean="0"/>
              <a:t>但遺失</a:t>
            </a:r>
            <a:r>
              <a:rPr lang="en-US" altLang="zh-CN" dirty="0" smtClean="0"/>
              <a:t>1</a:t>
            </a:r>
            <a:r>
              <a:rPr lang="zh-CN" altLang="en-US" dirty="0" smtClean="0"/>
              <a:t>個質子</a:t>
            </a:r>
            <a:endParaRPr lang="en-US" altLang="zh-CN" dirty="0" smtClean="0"/>
          </a:p>
          <a:p>
            <a:r>
              <a:rPr lang="zh-CN" altLang="en-US" dirty="0"/>
              <a:t>本</a:t>
            </a:r>
            <a:r>
              <a:rPr lang="zh-CN" altLang="en-US" dirty="0" smtClean="0"/>
              <a:t>來</a:t>
            </a:r>
            <a:r>
              <a:rPr lang="en-US" altLang="zh-CN" dirty="0" smtClean="0"/>
              <a:t>7</a:t>
            </a:r>
            <a:r>
              <a:rPr lang="zh-CN" altLang="en-US" dirty="0" smtClean="0"/>
              <a:t>個質子</a:t>
            </a:r>
            <a:r>
              <a:rPr lang="en-US" altLang="zh-CN" dirty="0" smtClean="0"/>
              <a:t>7</a:t>
            </a:r>
            <a:r>
              <a:rPr lang="zh-CN" altLang="en-US" dirty="0" smtClean="0"/>
              <a:t>個中子，變成</a:t>
            </a:r>
            <a:r>
              <a:rPr lang="en-US" altLang="zh-CN" dirty="0" smtClean="0"/>
              <a:t>6</a:t>
            </a:r>
            <a:r>
              <a:rPr lang="zh-CN" altLang="en-US" dirty="0" smtClean="0"/>
              <a:t>個質子</a:t>
            </a:r>
            <a:r>
              <a:rPr lang="en-US" altLang="zh-CN" dirty="0" smtClean="0"/>
              <a:t>8</a:t>
            </a:r>
            <a:r>
              <a:rPr lang="zh-CN" altLang="en-US" dirty="0" smtClean="0"/>
              <a:t>個中子</a:t>
            </a:r>
            <a:endParaRPr lang="en-US" altLang="zh-CN" dirty="0" smtClean="0"/>
          </a:p>
          <a:p>
            <a:r>
              <a:rPr lang="en-US" altLang="zh-CN" b="1" dirty="0"/>
              <a:t>N-14 + </a:t>
            </a:r>
            <a:r>
              <a:rPr lang="zh-CN" altLang="en-US" b="1" dirty="0" smtClean="0"/>
              <a:t>中子</a:t>
            </a:r>
            <a:r>
              <a:rPr lang="zh-CN" altLang="zh-CN" b="1" dirty="0" smtClean="0"/>
              <a:t> </a:t>
            </a:r>
            <a:r>
              <a:rPr lang="zh-CN" altLang="zh-CN" b="1" dirty="0">
                <a:solidFill>
                  <a:srgbClr val="FFFF00"/>
                </a:solidFill>
              </a:rPr>
              <a:t>→</a:t>
            </a:r>
            <a:r>
              <a:rPr lang="zh-CN" altLang="zh-CN" b="1" dirty="0"/>
              <a:t> </a:t>
            </a:r>
            <a:r>
              <a:rPr lang="en-US" altLang="zh-CN" b="1" dirty="0"/>
              <a:t>C-14 + </a:t>
            </a:r>
            <a:r>
              <a:rPr lang="zh-CN" altLang="en-US" b="1" dirty="0" smtClean="0"/>
              <a:t>質子</a:t>
            </a:r>
            <a:endParaRPr lang="zh-CN" altLang="en-US" dirty="0"/>
          </a:p>
        </p:txBody>
      </p:sp>
      <p:pic>
        <p:nvPicPr>
          <p:cNvPr id="11266" name="Picture 2" descr="F:\Preaching\Creation\Age of Earth\Pictures\N14-C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74814"/>
            <a:ext cx="8835844" cy="2774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vocy.cn/vocyarticle/20190402/7a7f9b99-fca9-4d35-9879-702b6b82b337.jpeg"/>
          <p:cNvPicPr>
            <a:picLocks noChangeAspect="1" noChangeArrowheads="1"/>
          </p:cNvPicPr>
          <p:nvPr/>
        </p:nvPicPr>
        <p:blipFill rotWithShape="1">
          <a:blip r:embed="rId3">
            <a:extLst>
              <a:ext uri="{28A0092B-C50C-407E-A947-70E740481C1C}">
                <a14:useLocalDpi xmlns:a14="http://schemas.microsoft.com/office/drawing/2010/main" val="0"/>
              </a:ext>
            </a:extLst>
          </a:blip>
          <a:srcRect l="66978" t="16856" r="23254" b="73311"/>
          <a:stretch/>
        </p:blipFill>
        <p:spPr bwMode="auto">
          <a:xfrm>
            <a:off x="7422186" y="5733256"/>
            <a:ext cx="1579124" cy="1043671"/>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3305" y="1374814"/>
            <a:ext cx="4791696" cy="523220"/>
          </a:xfrm>
          <a:prstGeom prst="rect">
            <a:avLst/>
          </a:prstGeom>
          <a:ln>
            <a:solidFill>
              <a:srgbClr val="FF0000"/>
            </a:solidFill>
          </a:ln>
        </p:spPr>
        <p:txBody>
          <a:bodyPr wrap="none">
            <a:spAutoFit/>
          </a:bodyPr>
          <a:lstStyle/>
          <a:p>
            <a:r>
              <a:rPr lang="zh-CN" altLang="en-US" sz="2800" b="1" dirty="0">
                <a:solidFill>
                  <a:schemeClr val="bg1"/>
                </a:solidFill>
                <a:effectLst>
                  <a:outerShdw blurRad="50800" dist="38100" dir="2700000" algn="tl" rotWithShape="0">
                    <a:prstClr val="black">
                      <a:alpha val="40000"/>
                    </a:prstClr>
                  </a:outerShdw>
                </a:effectLst>
              </a:rPr>
              <a:t>宇宙射</a:t>
            </a:r>
            <a:r>
              <a:rPr lang="zh-CN" altLang="en-US" sz="2800" b="1" dirty="0" smtClean="0">
                <a:solidFill>
                  <a:schemeClr val="bg1"/>
                </a:solidFill>
                <a:effectLst>
                  <a:outerShdw blurRad="50800" dist="38100" dir="2700000" algn="tl" rotWithShape="0">
                    <a:prstClr val="black">
                      <a:alpha val="40000"/>
                    </a:prstClr>
                  </a:outerShdw>
                </a:effectLst>
              </a:rPr>
              <a:t>綫衝擊讓</a:t>
            </a:r>
            <a:r>
              <a:rPr lang="en-US" altLang="zh-CN" sz="2800" b="1" dirty="0" smtClean="0">
                <a:solidFill>
                  <a:schemeClr val="bg1"/>
                </a:solidFill>
                <a:effectLst>
                  <a:outerShdw blurRad="50800" dist="38100" dir="2700000" algn="tl" rotWithShape="0">
                    <a:prstClr val="black">
                      <a:alpha val="40000"/>
                    </a:prstClr>
                  </a:outerShdw>
                </a:effectLst>
              </a:rPr>
              <a:t>N-14</a:t>
            </a:r>
            <a:r>
              <a:rPr lang="zh-CN" altLang="en-US" sz="2800" b="1" dirty="0" smtClean="0">
                <a:solidFill>
                  <a:schemeClr val="bg1"/>
                </a:solidFill>
                <a:effectLst>
                  <a:outerShdw blurRad="50800" dist="38100" dir="2700000" algn="tl" rotWithShape="0">
                    <a:prstClr val="black">
                      <a:alpha val="40000"/>
                    </a:prstClr>
                  </a:outerShdw>
                </a:effectLst>
              </a:rPr>
              <a:t>變成</a:t>
            </a:r>
            <a:r>
              <a:rPr lang="en-US" altLang="zh-CN" sz="2800" b="1" dirty="0" smtClean="0">
                <a:solidFill>
                  <a:schemeClr val="bg1"/>
                </a:solidFill>
                <a:effectLst>
                  <a:outerShdw blurRad="50800" dist="38100" dir="2700000" algn="tl" rotWithShape="0">
                    <a:prstClr val="black">
                      <a:alpha val="40000"/>
                    </a:prstClr>
                  </a:outerShdw>
                </a:effectLst>
              </a:rPr>
              <a:t>C-14</a:t>
            </a:r>
            <a:endParaRPr lang="zh-CN" altLang="en-US" sz="2800" b="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252342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C-14</a:t>
            </a:r>
            <a:r>
              <a:rPr lang="zh-CN" altLang="en-US" dirty="0"/>
              <a:t>年齡測定法原理</a:t>
            </a:r>
          </a:p>
        </p:txBody>
      </p:sp>
      <p:sp>
        <p:nvSpPr>
          <p:cNvPr id="3" name="内容占位符 2"/>
          <p:cNvSpPr>
            <a:spLocks noGrp="1"/>
          </p:cNvSpPr>
          <p:nvPr>
            <p:ph idx="1"/>
          </p:nvPr>
        </p:nvSpPr>
        <p:spPr/>
        <p:txBody>
          <a:bodyPr>
            <a:normAutofit/>
          </a:bodyPr>
          <a:lstStyle/>
          <a:p>
            <a:r>
              <a:rPr lang="zh-TW" altLang="en-US" sz="4000" dirty="0"/>
              <a:t>全世界每年在大氣當中會</a:t>
            </a:r>
            <a:r>
              <a:rPr lang="zh-TW" altLang="en-US" sz="4000" dirty="0" smtClean="0"/>
              <a:t>形成</a:t>
            </a:r>
            <a:r>
              <a:rPr lang="en-US" altLang="zh-CN" sz="4000" dirty="0" smtClean="0"/>
              <a:t>10</a:t>
            </a:r>
            <a:r>
              <a:rPr lang="en-US" altLang="zh-CN" sz="4000" baseline="30000" dirty="0" smtClean="0"/>
              <a:t>24</a:t>
            </a:r>
            <a:r>
              <a:rPr lang="zh-CN" altLang="en-US" sz="4000" dirty="0" smtClean="0"/>
              <a:t>個</a:t>
            </a:r>
            <a:r>
              <a:rPr lang="en-US" altLang="zh-CN" sz="4000" dirty="0"/>
              <a:t>C-14</a:t>
            </a:r>
            <a:r>
              <a:rPr lang="zh-CN" altLang="zh-CN" sz="4000" dirty="0" smtClean="0"/>
              <a:t>原</a:t>
            </a:r>
            <a:r>
              <a:rPr lang="zh-CN" altLang="en-US" sz="4000" dirty="0" smtClean="0"/>
              <a:t>子，分散在世界各地。</a:t>
            </a:r>
            <a:endParaRPr lang="en-US" altLang="zh-CN" sz="4000" dirty="0" smtClean="0"/>
          </a:p>
          <a:p>
            <a:r>
              <a:rPr lang="en-US" altLang="zh-CN" sz="4000" dirty="0" smtClean="0"/>
              <a:t>N-14 </a:t>
            </a:r>
            <a:r>
              <a:rPr lang="en-US" altLang="zh-CN" sz="4000" dirty="0" smtClean="0">
                <a:solidFill>
                  <a:srgbClr val="FFFF00"/>
                </a:solidFill>
              </a:rPr>
              <a:t>→</a:t>
            </a:r>
            <a:r>
              <a:rPr lang="en-US" altLang="zh-CN" sz="4000" dirty="0" smtClean="0"/>
              <a:t> C-14 </a:t>
            </a:r>
            <a:r>
              <a:rPr lang="en-US" altLang="zh-CN" sz="4000" dirty="0">
                <a:solidFill>
                  <a:srgbClr val="FFFF00"/>
                </a:solidFill>
              </a:rPr>
              <a:t>→</a:t>
            </a:r>
            <a:r>
              <a:rPr lang="en-US" altLang="zh-CN" sz="4000" dirty="0"/>
              <a:t> N-14</a:t>
            </a:r>
            <a:endParaRPr lang="zh-CN" altLang="en-US" sz="4000" dirty="0"/>
          </a:p>
        </p:txBody>
      </p:sp>
    </p:spTree>
    <p:extLst>
      <p:ext uri="{BB962C8B-B14F-4D97-AF65-F5344CB8AC3E}">
        <p14:creationId xmlns:p14="http://schemas.microsoft.com/office/powerpoint/2010/main" val="4750664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C-14</a:t>
            </a:r>
            <a:r>
              <a:rPr lang="zh-CN" altLang="en-US" dirty="0" smtClean="0"/>
              <a:t>年齡測定法原理</a:t>
            </a:r>
            <a:endParaRPr lang="zh-CN" altLang="en-US" dirty="0"/>
          </a:p>
        </p:txBody>
      </p:sp>
      <p:sp>
        <p:nvSpPr>
          <p:cNvPr id="3" name="内容占位符 2"/>
          <p:cNvSpPr>
            <a:spLocks noGrp="1"/>
          </p:cNvSpPr>
          <p:nvPr>
            <p:ph idx="1"/>
          </p:nvPr>
        </p:nvSpPr>
        <p:spPr/>
        <p:txBody>
          <a:bodyPr/>
          <a:lstStyle/>
          <a:p>
            <a:endParaRPr lang="zh-CN" altLang="en-US"/>
          </a:p>
        </p:txBody>
      </p:sp>
      <p:pic>
        <p:nvPicPr>
          <p:cNvPr id="5" name="Picture 2" descr="Celux on Twitter: &amp;quot;Willard Libby American physical chemist, inventor of  radiocarbon dating, was born on December 17, 1908 How Does Radiocarbon  Dating Work? #Science #chemistry #USAâ¦ https://t.co/Z7APboOdGX&amp;quot;"/>
          <p:cNvPicPr>
            <a:picLocks noChangeAspect="1" noChangeArrowheads="1"/>
          </p:cNvPicPr>
          <p:nvPr/>
        </p:nvPicPr>
        <p:blipFill rotWithShape="1">
          <a:blip r:embed="rId2">
            <a:extLst>
              <a:ext uri="{28A0092B-C50C-407E-A947-70E740481C1C}">
                <a14:useLocalDpi xmlns:a14="http://schemas.microsoft.com/office/drawing/2010/main" val="0"/>
              </a:ext>
            </a:extLst>
          </a:blip>
          <a:srcRect t="1" b="25978"/>
          <a:stretch/>
        </p:blipFill>
        <p:spPr bwMode="auto">
          <a:xfrm>
            <a:off x="1043608" y="1430689"/>
            <a:ext cx="7116246"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8675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C-14</a:t>
            </a:r>
            <a:r>
              <a:rPr lang="zh-CN" altLang="en-US" dirty="0"/>
              <a:t>年齡測定法原理</a:t>
            </a:r>
          </a:p>
        </p:txBody>
      </p:sp>
      <p:sp>
        <p:nvSpPr>
          <p:cNvPr id="3" name="内容占位符 2"/>
          <p:cNvSpPr>
            <a:spLocks noGrp="1"/>
          </p:cNvSpPr>
          <p:nvPr>
            <p:ph idx="1"/>
          </p:nvPr>
        </p:nvSpPr>
        <p:spPr/>
        <p:txBody>
          <a:bodyPr>
            <a:normAutofit/>
          </a:bodyPr>
          <a:lstStyle/>
          <a:p>
            <a:r>
              <a:rPr lang="zh-CN" altLang="en-US" sz="3600" dirty="0" smtClean="0"/>
              <a:t>在大氣，植物，動物，以及人的體内</a:t>
            </a:r>
            <a:endParaRPr lang="en-US" altLang="zh-CN" sz="3600" dirty="0" smtClean="0"/>
          </a:p>
          <a:p>
            <a:r>
              <a:rPr lang="zh-CN" altLang="en-US" sz="3600" dirty="0"/>
              <a:t>每</a:t>
            </a:r>
            <a:r>
              <a:rPr lang="en-US" altLang="zh-CN" sz="3600" dirty="0"/>
              <a:t>1</a:t>
            </a:r>
            <a:r>
              <a:rPr lang="zh-CN" altLang="en-US" sz="3600" dirty="0"/>
              <a:t>萬億個</a:t>
            </a:r>
            <a:r>
              <a:rPr lang="en-US" altLang="zh-CN" sz="3600" dirty="0"/>
              <a:t>C-12</a:t>
            </a:r>
            <a:r>
              <a:rPr lang="zh-CN" altLang="en-US" sz="3600" dirty="0"/>
              <a:t>原子就會有</a:t>
            </a:r>
            <a:r>
              <a:rPr lang="en-US" altLang="zh-CN" sz="3600" dirty="0"/>
              <a:t>1</a:t>
            </a:r>
            <a:r>
              <a:rPr lang="zh-CN" altLang="en-US" sz="3600" dirty="0"/>
              <a:t>個</a:t>
            </a:r>
            <a:r>
              <a:rPr lang="en-US" altLang="zh-CN" sz="3600" dirty="0"/>
              <a:t>C-14</a:t>
            </a:r>
            <a:r>
              <a:rPr lang="zh-CN" altLang="en-US" sz="3600" dirty="0"/>
              <a:t>原子</a:t>
            </a:r>
          </a:p>
          <a:p>
            <a:r>
              <a:rPr lang="en-US" altLang="zh-CN" sz="3600" dirty="0" smtClean="0">
                <a:solidFill>
                  <a:srgbClr val="FFFF00"/>
                </a:solidFill>
              </a:rPr>
              <a:t>C-12</a:t>
            </a:r>
            <a:r>
              <a:rPr lang="zh-CN" altLang="en-US" sz="3600" dirty="0" smtClean="0">
                <a:solidFill>
                  <a:srgbClr val="FFFF00"/>
                </a:solidFill>
              </a:rPr>
              <a:t>與</a:t>
            </a:r>
            <a:r>
              <a:rPr lang="en-US" altLang="zh-CN" sz="3600" dirty="0" smtClean="0">
                <a:solidFill>
                  <a:srgbClr val="FFFF00"/>
                </a:solidFill>
              </a:rPr>
              <a:t>C-14</a:t>
            </a:r>
            <a:r>
              <a:rPr lang="zh-CN" altLang="en-US" sz="3600" dirty="0" smtClean="0"/>
              <a:t>的比例為 </a:t>
            </a:r>
            <a:r>
              <a:rPr lang="en-US" altLang="zh-CN" sz="3600" dirty="0" smtClean="0">
                <a:solidFill>
                  <a:srgbClr val="FFFF00"/>
                </a:solidFill>
              </a:rPr>
              <a:t>1</a:t>
            </a:r>
            <a:r>
              <a:rPr lang="zh-CN" altLang="en-US" sz="3600" dirty="0" smtClean="0">
                <a:solidFill>
                  <a:srgbClr val="FFFF00"/>
                </a:solidFill>
              </a:rPr>
              <a:t>萬億</a:t>
            </a:r>
            <a:r>
              <a:rPr lang="en-US" altLang="zh-CN" sz="3600" dirty="0" smtClean="0">
                <a:solidFill>
                  <a:srgbClr val="FFFF00"/>
                </a:solidFill>
              </a:rPr>
              <a:t>(trillion)</a:t>
            </a:r>
            <a:r>
              <a:rPr lang="zh-CN" altLang="en-US" sz="3600" dirty="0" smtClean="0">
                <a:solidFill>
                  <a:srgbClr val="FFFF00"/>
                </a:solidFill>
              </a:rPr>
              <a:t>比</a:t>
            </a:r>
            <a:r>
              <a:rPr lang="en-US" altLang="zh-CN" sz="3600" dirty="0" smtClean="0">
                <a:solidFill>
                  <a:srgbClr val="FFFF00"/>
                </a:solidFill>
              </a:rPr>
              <a:t>1</a:t>
            </a:r>
            <a:endParaRPr lang="en-US" altLang="zh-CN" sz="3600" dirty="0" smtClean="0">
              <a:solidFill>
                <a:srgbClr val="FFFF00"/>
              </a:solidFill>
            </a:endParaRPr>
          </a:p>
        </p:txBody>
      </p:sp>
    </p:spTree>
    <p:extLst>
      <p:ext uri="{BB962C8B-B14F-4D97-AF65-F5344CB8AC3E}">
        <p14:creationId xmlns:p14="http://schemas.microsoft.com/office/powerpoint/2010/main" val="12371701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44008" y="274638"/>
            <a:ext cx="4042792" cy="1143000"/>
          </a:xfrm>
        </p:spPr>
        <p:txBody>
          <a:bodyPr/>
          <a:lstStyle/>
          <a:p>
            <a:r>
              <a:rPr lang="zh-CN" altLang="en-US" dirty="0"/>
              <a:t>牛死了</a:t>
            </a:r>
            <a:r>
              <a:rPr lang="en-US" altLang="zh-CN" dirty="0" smtClean="0"/>
              <a:t>11460</a:t>
            </a:r>
            <a:r>
              <a:rPr lang="zh-CN" altLang="en-US" dirty="0" smtClean="0"/>
              <a:t>年</a:t>
            </a:r>
            <a:endParaRPr lang="zh-CN" altLang="en-US" dirty="0"/>
          </a:p>
        </p:txBody>
      </p:sp>
      <p:pic>
        <p:nvPicPr>
          <p:cNvPr id="5" name="Picture 2" descr="Mascot Design Ideas for Companies | Cow drawing, Cartoon drawings of  animals, Cow cartoon draw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8640"/>
            <a:ext cx="3744416" cy="1797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内容占位符 5"/>
          <p:cNvGraphicFramePr>
            <a:graphicFrameLocks noGrp="1"/>
          </p:cNvGraphicFramePr>
          <p:nvPr>
            <p:ph idx="1"/>
            <p:extLst>
              <p:ext uri="{D42A27DB-BD31-4B8C-83A1-F6EECF244321}">
                <p14:modId xmlns:p14="http://schemas.microsoft.com/office/powerpoint/2010/main" val="2501515394"/>
              </p:ext>
            </p:extLst>
          </p:nvPr>
        </p:nvGraphicFramePr>
        <p:xfrm>
          <a:off x="179512" y="4797152"/>
          <a:ext cx="8661650" cy="1981200"/>
        </p:xfrm>
        <a:graphic>
          <a:graphicData uri="http://schemas.openxmlformats.org/drawingml/2006/table">
            <a:tbl>
              <a:tblPr firstRow="1" bandRow="1">
                <a:tableStyleId>{5C22544A-7EE6-4342-B048-85BDC9FD1C3A}</a:tableStyleId>
              </a:tblPr>
              <a:tblGrid>
                <a:gridCol w="1732330"/>
                <a:gridCol w="1732330"/>
                <a:gridCol w="1732330"/>
                <a:gridCol w="1732330"/>
                <a:gridCol w="173233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dirty="0" smtClean="0">
                          <a:solidFill>
                            <a:schemeClr val="bg1"/>
                          </a:solidFill>
                          <a:ea typeface="宋体" charset="-122"/>
                        </a:rPr>
                        <a:t>C-12</a:t>
                      </a:r>
                      <a:r>
                        <a:rPr lang="zh-CN" altLang="en-US" sz="2000" b="1" dirty="0" smtClean="0">
                          <a:solidFill>
                            <a:schemeClr val="bg1"/>
                          </a:solidFill>
                          <a:ea typeface="宋体" charset="-122"/>
                        </a:rPr>
                        <a:t>原子</a:t>
                      </a:r>
                      <a:r>
                        <a:rPr lang="zh-CN" altLang="en-US" sz="2000" b="1" dirty="0" smtClean="0">
                          <a:solidFill>
                            <a:schemeClr val="bg1"/>
                          </a:solidFill>
                          <a:ea typeface="+mn-ea"/>
                        </a:rPr>
                        <a:t>數目</a:t>
                      </a:r>
                      <a:endParaRPr lang="en-US" altLang="zh-CN" sz="2000" b="1" dirty="0" smtClean="0">
                        <a:solidFill>
                          <a:schemeClr val="bg1"/>
                        </a:solidFill>
                        <a:ea typeface="宋体" charset="-122"/>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C-14</a:t>
                      </a:r>
                      <a:r>
                        <a:rPr lang="zh-CN" altLang="en-US" sz="2000" dirty="0" smtClean="0">
                          <a:solidFill>
                            <a:schemeClr val="bg1"/>
                          </a:solidFill>
                        </a:rPr>
                        <a:t>原子數目</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CN" altLang="en-US" sz="2000" dirty="0" smtClean="0">
                          <a:solidFill>
                            <a:schemeClr val="bg1"/>
                          </a:solidFill>
                        </a:rPr>
                        <a:t>比例</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CN" altLang="en-US" sz="2000" dirty="0" smtClean="0">
                          <a:solidFill>
                            <a:schemeClr val="bg1"/>
                          </a:solidFill>
                        </a:rPr>
                        <a:t>半衰期數量</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CN" altLang="en-US" sz="2000" dirty="0" smtClean="0">
                          <a:solidFill>
                            <a:schemeClr val="bg1"/>
                          </a:solidFill>
                        </a:rPr>
                        <a:t>年齡</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ea typeface="宋体" charset="-122"/>
                        </a:rPr>
                        <a:t>100 </a:t>
                      </a:r>
                      <a:r>
                        <a:rPr lang="zh-CN" altLang="en-US" sz="2000" dirty="0" smtClean="0">
                          <a:solidFill>
                            <a:schemeClr val="bg1"/>
                          </a:solidFill>
                          <a:ea typeface="宋体" charset="-122"/>
                        </a:rPr>
                        <a:t>萬億</a:t>
                      </a:r>
                      <a:endParaRPr lang="en-US" altLang="zh-CN" sz="2000" dirty="0" smtClean="0">
                        <a:solidFill>
                          <a:schemeClr val="bg1"/>
                        </a:solidFill>
                        <a:ea typeface="宋体" charset="-122"/>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ea typeface="宋体" charset="-122"/>
                        </a:rPr>
                        <a:t>100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1</a:t>
                      </a:r>
                      <a:r>
                        <a:rPr lang="zh-CN" altLang="en-US" sz="2000" dirty="0" smtClean="0">
                          <a:solidFill>
                            <a:schemeClr val="bg1"/>
                          </a:solidFill>
                        </a:rPr>
                        <a:t>萬億 </a:t>
                      </a:r>
                      <a:r>
                        <a:rPr lang="en-US" altLang="zh-CN" sz="2000" dirty="0" smtClean="0">
                          <a:solidFill>
                            <a:schemeClr val="bg1"/>
                          </a:solidFill>
                        </a:rPr>
                        <a:t>:</a:t>
                      </a:r>
                      <a:r>
                        <a:rPr lang="en-US" altLang="zh-CN" sz="2000" baseline="0" dirty="0" smtClean="0">
                          <a:solidFill>
                            <a:schemeClr val="bg1"/>
                          </a:solidFill>
                        </a:rPr>
                        <a:t> 1</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0</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0</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ea typeface="宋体" charset="-122"/>
                        </a:rPr>
                        <a:t>100 </a:t>
                      </a:r>
                      <a:r>
                        <a:rPr lang="zh-CN" altLang="en-US" sz="2000" dirty="0" smtClean="0">
                          <a:solidFill>
                            <a:schemeClr val="bg1"/>
                          </a:solidFill>
                          <a:ea typeface="宋体" charset="-122"/>
                        </a:rPr>
                        <a:t>萬億</a:t>
                      </a:r>
                      <a:endParaRPr lang="en-US" altLang="zh-CN" sz="2000" dirty="0" smtClean="0">
                        <a:solidFill>
                          <a:schemeClr val="bg1"/>
                        </a:solidFill>
                        <a:ea typeface="宋体" charset="-122"/>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50</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rPr>
                        <a:t>2</a:t>
                      </a:r>
                      <a:r>
                        <a:rPr lang="zh-CN" altLang="en-US" sz="2000" dirty="0" smtClean="0">
                          <a:solidFill>
                            <a:schemeClr val="bg1"/>
                          </a:solidFill>
                        </a:rPr>
                        <a:t>萬億 </a:t>
                      </a:r>
                      <a:r>
                        <a:rPr lang="en-US" altLang="zh-CN" sz="2000" dirty="0" smtClean="0">
                          <a:solidFill>
                            <a:schemeClr val="bg1"/>
                          </a:solidFill>
                        </a:rPr>
                        <a:t>:</a:t>
                      </a:r>
                      <a:r>
                        <a:rPr lang="en-US" altLang="zh-CN" sz="2000" baseline="0" dirty="0" smtClean="0">
                          <a:solidFill>
                            <a:schemeClr val="bg1"/>
                          </a:solidFill>
                        </a:rPr>
                        <a:t> 1</a:t>
                      </a:r>
                      <a:endParaRPr lang="zh-CN" altLang="en-US" sz="2000" dirty="0" smtClean="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1</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latin typeface="Times New Roman" pitchFamily="18" charset="0"/>
                          <a:ea typeface="宋体" charset="-122"/>
                        </a:rPr>
                        <a:t>5,730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ea typeface="宋体" charset="-122"/>
                        </a:rPr>
                        <a:t>100 </a:t>
                      </a:r>
                      <a:r>
                        <a:rPr lang="zh-CN" altLang="en-US" sz="2000" dirty="0" smtClean="0">
                          <a:solidFill>
                            <a:schemeClr val="bg1"/>
                          </a:solidFill>
                          <a:ea typeface="宋体" charset="-122"/>
                        </a:rPr>
                        <a:t>萬億</a:t>
                      </a:r>
                      <a:endParaRPr lang="en-US" altLang="zh-CN" sz="2000" dirty="0" smtClean="0">
                        <a:solidFill>
                          <a:schemeClr val="bg1"/>
                        </a:solidFill>
                        <a:ea typeface="宋体" charset="-122"/>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25</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rPr>
                        <a:t>4</a:t>
                      </a:r>
                      <a:r>
                        <a:rPr lang="zh-CN" altLang="en-US" sz="2000" dirty="0" smtClean="0">
                          <a:solidFill>
                            <a:schemeClr val="bg1"/>
                          </a:solidFill>
                        </a:rPr>
                        <a:t>萬億 </a:t>
                      </a:r>
                      <a:r>
                        <a:rPr lang="en-US" altLang="zh-CN" sz="2000" dirty="0" smtClean="0">
                          <a:solidFill>
                            <a:schemeClr val="bg1"/>
                          </a:solidFill>
                        </a:rPr>
                        <a:t>:</a:t>
                      </a:r>
                      <a:r>
                        <a:rPr lang="en-US" altLang="zh-CN" sz="2000" baseline="0" dirty="0" smtClean="0">
                          <a:solidFill>
                            <a:schemeClr val="bg1"/>
                          </a:solidFill>
                        </a:rPr>
                        <a:t> 1</a:t>
                      </a:r>
                      <a:endParaRPr lang="zh-CN" altLang="en-US" sz="2000" dirty="0" smtClean="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2</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latin typeface="Times New Roman" pitchFamily="18" charset="0"/>
                          <a:ea typeface="宋体" charset="-122"/>
                        </a:rPr>
                        <a:t>11,460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ea typeface="宋体" charset="-122"/>
                        </a:rPr>
                        <a:t>100 </a:t>
                      </a:r>
                      <a:r>
                        <a:rPr lang="zh-CN" altLang="en-US" sz="2000" dirty="0" smtClean="0">
                          <a:solidFill>
                            <a:schemeClr val="bg1"/>
                          </a:solidFill>
                          <a:ea typeface="宋体" charset="-122"/>
                        </a:rPr>
                        <a:t>萬億</a:t>
                      </a:r>
                      <a:endParaRPr lang="en-US" altLang="zh-CN" sz="2000" dirty="0" smtClean="0">
                        <a:solidFill>
                          <a:schemeClr val="bg1"/>
                        </a:solidFill>
                        <a:ea typeface="宋体" charset="-122"/>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12</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rPr>
                        <a:t>8</a:t>
                      </a:r>
                      <a:r>
                        <a:rPr lang="zh-CN" altLang="en-US" sz="2000" dirty="0" smtClean="0">
                          <a:solidFill>
                            <a:schemeClr val="bg1"/>
                          </a:solidFill>
                        </a:rPr>
                        <a:t>萬億 </a:t>
                      </a:r>
                      <a:r>
                        <a:rPr lang="en-US" altLang="zh-CN" sz="2000" dirty="0" smtClean="0">
                          <a:solidFill>
                            <a:schemeClr val="bg1"/>
                          </a:solidFill>
                        </a:rPr>
                        <a:t>:</a:t>
                      </a:r>
                      <a:r>
                        <a:rPr lang="en-US" altLang="zh-CN" sz="2000" baseline="0" dirty="0" smtClean="0">
                          <a:solidFill>
                            <a:schemeClr val="bg1"/>
                          </a:solidFill>
                        </a:rPr>
                        <a:t> 1</a:t>
                      </a:r>
                      <a:endParaRPr lang="zh-CN" altLang="en-US" sz="2000" dirty="0" smtClean="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000" dirty="0" smtClean="0">
                          <a:solidFill>
                            <a:schemeClr val="bg1"/>
                          </a:solidFill>
                        </a:rPr>
                        <a:t>3</a:t>
                      </a:r>
                      <a:endParaRPr lang="zh-CN" altLang="en-US" sz="2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chemeClr val="bg1"/>
                          </a:solidFill>
                          <a:latin typeface="Times New Roman" pitchFamily="18" charset="0"/>
                          <a:ea typeface="宋体" charset="-122"/>
                        </a:rPr>
                        <a:t>17,190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内容占位符 2"/>
          <p:cNvSpPr txBox="1">
            <a:spLocks/>
          </p:cNvSpPr>
          <p:nvPr/>
        </p:nvSpPr>
        <p:spPr>
          <a:xfrm>
            <a:off x="0" y="2276872"/>
            <a:ext cx="9036496" cy="38492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800" dirty="0" smtClean="0"/>
              <a:t>這</a:t>
            </a:r>
            <a:r>
              <a:rPr lang="zh-CN" altLang="en-US" sz="2800" dirty="0"/>
              <a:t>頭</a:t>
            </a:r>
            <a:r>
              <a:rPr lang="zh-CN" altLang="en-US" sz="2800" dirty="0" smtClean="0"/>
              <a:t>牛死了很多年之後，科學家測量出他體内</a:t>
            </a:r>
            <a:r>
              <a:rPr lang="en-US" altLang="zh-CN" sz="2800" dirty="0" smtClean="0">
                <a:solidFill>
                  <a:srgbClr val="FFFF00"/>
                </a:solidFill>
              </a:rPr>
              <a:t>C-12</a:t>
            </a:r>
            <a:r>
              <a:rPr lang="zh-CN" altLang="en-US" sz="2800" dirty="0" smtClean="0">
                <a:solidFill>
                  <a:srgbClr val="FFFF00"/>
                </a:solidFill>
              </a:rPr>
              <a:t>與</a:t>
            </a:r>
            <a:r>
              <a:rPr lang="en-US" altLang="zh-CN" sz="2800" dirty="0" smtClean="0">
                <a:solidFill>
                  <a:srgbClr val="FFFF00"/>
                </a:solidFill>
              </a:rPr>
              <a:t>C-14</a:t>
            </a:r>
            <a:r>
              <a:rPr lang="zh-CN" altLang="en-US" sz="2800" dirty="0" smtClean="0">
                <a:solidFill>
                  <a:srgbClr val="FFFF00"/>
                </a:solidFill>
              </a:rPr>
              <a:t>的比例是</a:t>
            </a:r>
            <a:r>
              <a:rPr lang="en-US" altLang="zh-CN" sz="2800" dirty="0" smtClean="0">
                <a:solidFill>
                  <a:srgbClr val="FFFF00"/>
                </a:solidFill>
              </a:rPr>
              <a:t>100</a:t>
            </a:r>
            <a:r>
              <a:rPr lang="zh-CN" altLang="en-US" sz="2800" dirty="0" smtClean="0">
                <a:solidFill>
                  <a:srgbClr val="FFFF00"/>
                </a:solidFill>
              </a:rPr>
              <a:t>萬億比</a:t>
            </a:r>
            <a:r>
              <a:rPr lang="en-US" altLang="zh-CN" sz="2800" dirty="0" smtClean="0">
                <a:solidFill>
                  <a:srgbClr val="FFFF00"/>
                </a:solidFill>
              </a:rPr>
              <a:t>25</a:t>
            </a:r>
            <a:r>
              <a:rPr lang="zh-CN" altLang="en-US" sz="2800" dirty="0" smtClean="0"/>
              <a:t>。</a:t>
            </a:r>
            <a:r>
              <a:rPr lang="zh-CN" altLang="en-US" sz="2800" dirty="0"/>
              <a:t>換言</a:t>
            </a:r>
            <a:r>
              <a:rPr lang="zh-CN" altLang="en-US" sz="2800" dirty="0" smtClean="0"/>
              <a:t>之，每</a:t>
            </a:r>
            <a:r>
              <a:rPr lang="en-US" altLang="zh-CN" sz="2800" dirty="0" smtClean="0"/>
              <a:t>100</a:t>
            </a:r>
            <a:r>
              <a:rPr lang="zh-CN" altLang="en-US" sz="2800" dirty="0" smtClean="0"/>
              <a:t>萬億個</a:t>
            </a:r>
            <a:r>
              <a:rPr lang="en-US" altLang="zh-CN" sz="2800" dirty="0" smtClean="0"/>
              <a:t>C-12</a:t>
            </a:r>
            <a:r>
              <a:rPr lang="zh-CN" altLang="en-US" sz="2800" dirty="0"/>
              <a:t>只有</a:t>
            </a:r>
            <a:r>
              <a:rPr lang="en-US" altLang="zh-CN" sz="2800" dirty="0" smtClean="0"/>
              <a:t>25</a:t>
            </a:r>
            <a:r>
              <a:rPr lang="zh-CN" altLang="en-US" sz="2800" dirty="0" smtClean="0"/>
              <a:t>個</a:t>
            </a:r>
            <a:r>
              <a:rPr lang="en-US" altLang="zh-CN" sz="2800" dirty="0" smtClean="0"/>
              <a:t>C-14</a:t>
            </a:r>
            <a:r>
              <a:rPr lang="zh-CN" altLang="en-US" sz="2800" dirty="0" smtClean="0"/>
              <a:t>。請問牛死了多久？</a:t>
            </a:r>
            <a:endParaRPr lang="en-US" altLang="zh-CN" sz="2800" dirty="0" smtClean="0"/>
          </a:p>
          <a:p>
            <a:r>
              <a:rPr lang="zh-CN" altLang="en-US" sz="2800" dirty="0"/>
              <a:t>記得</a:t>
            </a:r>
            <a:r>
              <a:rPr lang="en-US" altLang="zh-CN" sz="2800" dirty="0" smtClean="0">
                <a:solidFill>
                  <a:srgbClr val="FFFF00"/>
                </a:solidFill>
              </a:rPr>
              <a:t>C-12</a:t>
            </a:r>
            <a:r>
              <a:rPr lang="zh-CN" altLang="en-US" sz="2800" dirty="0">
                <a:solidFill>
                  <a:srgbClr val="FFFF00"/>
                </a:solidFill>
              </a:rPr>
              <a:t>與</a:t>
            </a:r>
            <a:r>
              <a:rPr lang="en-US" altLang="zh-CN" sz="2800" dirty="0">
                <a:solidFill>
                  <a:srgbClr val="FFFF00"/>
                </a:solidFill>
              </a:rPr>
              <a:t>C-14</a:t>
            </a:r>
            <a:r>
              <a:rPr lang="zh-CN" altLang="en-US" sz="2800" dirty="0"/>
              <a:t>的比例為 </a:t>
            </a:r>
            <a:r>
              <a:rPr lang="en-US" altLang="zh-CN" sz="2800" dirty="0">
                <a:solidFill>
                  <a:srgbClr val="FFFF00"/>
                </a:solidFill>
              </a:rPr>
              <a:t>1</a:t>
            </a:r>
            <a:r>
              <a:rPr lang="zh-CN" altLang="en-US" sz="2800" dirty="0">
                <a:solidFill>
                  <a:srgbClr val="FFFF00"/>
                </a:solidFill>
              </a:rPr>
              <a:t>萬億</a:t>
            </a:r>
            <a:r>
              <a:rPr lang="en-US" altLang="zh-CN" sz="2800" dirty="0">
                <a:solidFill>
                  <a:srgbClr val="FFFF00"/>
                </a:solidFill>
              </a:rPr>
              <a:t>(trillion)</a:t>
            </a:r>
            <a:r>
              <a:rPr lang="zh-CN" altLang="en-US" sz="2800" dirty="0">
                <a:solidFill>
                  <a:srgbClr val="FFFF00"/>
                </a:solidFill>
              </a:rPr>
              <a:t>比</a:t>
            </a:r>
            <a:r>
              <a:rPr lang="en-US" altLang="zh-CN" sz="2800" dirty="0">
                <a:solidFill>
                  <a:srgbClr val="FFFF00"/>
                </a:solidFill>
              </a:rPr>
              <a:t>1</a:t>
            </a:r>
            <a:r>
              <a:rPr lang="zh-CN" altLang="en-US" sz="2800" dirty="0">
                <a:solidFill>
                  <a:srgbClr val="FFFF00"/>
                </a:solidFill>
              </a:rPr>
              <a:t>。</a:t>
            </a:r>
            <a:r>
              <a:rPr lang="en-US" altLang="zh-CN" sz="2800" dirty="0"/>
              <a:t>C-14</a:t>
            </a:r>
            <a:r>
              <a:rPr lang="zh-CN" altLang="en-US" sz="2800" dirty="0"/>
              <a:t>原子的半衰期是</a:t>
            </a:r>
            <a:r>
              <a:rPr lang="en-US" altLang="zh-CN" sz="2800" dirty="0"/>
              <a:t>5730</a:t>
            </a:r>
            <a:r>
              <a:rPr lang="zh-CN" altLang="en-US" sz="2800" dirty="0"/>
              <a:t>年</a:t>
            </a:r>
            <a:endParaRPr lang="en-US" altLang="zh-CN" sz="2800" dirty="0"/>
          </a:p>
          <a:p>
            <a:endParaRPr lang="zh-CN" altLang="en-US" sz="2800" dirty="0"/>
          </a:p>
        </p:txBody>
      </p:sp>
    </p:spTree>
    <p:extLst>
      <p:ext uri="{BB962C8B-B14F-4D97-AF65-F5344CB8AC3E}">
        <p14:creationId xmlns:p14="http://schemas.microsoft.com/office/powerpoint/2010/main" val="85183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C-14</a:t>
            </a:r>
            <a:r>
              <a:rPr lang="zh-CN" altLang="en-US" dirty="0"/>
              <a:t>年齡測定法</a:t>
            </a:r>
            <a:r>
              <a:rPr lang="zh-CN" altLang="en-US" dirty="0" smtClean="0"/>
              <a:t>原理總結</a:t>
            </a:r>
            <a:endParaRPr lang="zh-CN" altLang="en-US" dirty="0"/>
          </a:p>
        </p:txBody>
      </p:sp>
      <p:sp>
        <p:nvSpPr>
          <p:cNvPr id="3" name="内容占位符 2"/>
          <p:cNvSpPr>
            <a:spLocks noGrp="1"/>
          </p:cNvSpPr>
          <p:nvPr>
            <p:ph idx="1"/>
          </p:nvPr>
        </p:nvSpPr>
        <p:spPr>
          <a:xfrm>
            <a:off x="457200" y="1600200"/>
            <a:ext cx="8229600" cy="5257800"/>
          </a:xfrm>
        </p:spPr>
        <p:txBody>
          <a:bodyPr>
            <a:normAutofit/>
          </a:bodyPr>
          <a:lstStyle/>
          <a:p>
            <a:r>
              <a:rPr lang="zh-CN" altLang="en-US" sz="3600" dirty="0" smtClean="0"/>
              <a:t>挖出來以前死亡的動物</a:t>
            </a:r>
            <a:r>
              <a:rPr lang="en-US" altLang="zh-CN" sz="3600" dirty="0" smtClean="0"/>
              <a:t>/</a:t>
            </a:r>
            <a:r>
              <a:rPr lang="zh-CN" altLang="en-US" sz="3600" dirty="0" smtClean="0"/>
              <a:t>植物</a:t>
            </a:r>
            <a:endParaRPr lang="en-US" altLang="zh-CN" sz="3600" dirty="0" smtClean="0"/>
          </a:p>
          <a:p>
            <a:r>
              <a:rPr lang="zh-CN" altLang="en-US" sz="3600" dirty="0" smtClean="0"/>
              <a:t>檢</a:t>
            </a:r>
            <a:r>
              <a:rPr lang="zh-CN" altLang="en-US" sz="3600" dirty="0" smtClean="0"/>
              <a:t>測死亡動物</a:t>
            </a:r>
            <a:r>
              <a:rPr lang="en-US" altLang="zh-CN" sz="3600" dirty="0" smtClean="0"/>
              <a:t>/</a:t>
            </a:r>
            <a:r>
              <a:rPr lang="zh-CN" altLang="en-US" sz="3600" dirty="0" smtClean="0"/>
              <a:t>植物内</a:t>
            </a:r>
            <a:r>
              <a:rPr lang="en-US" altLang="zh-TW" sz="3600" dirty="0" smtClean="0">
                <a:solidFill>
                  <a:srgbClr val="FFFF00"/>
                </a:solidFill>
              </a:rPr>
              <a:t>C-12</a:t>
            </a:r>
            <a:r>
              <a:rPr lang="zh-TW" altLang="en-US" sz="3600" dirty="0">
                <a:solidFill>
                  <a:srgbClr val="FFFF00"/>
                </a:solidFill>
              </a:rPr>
              <a:t>和</a:t>
            </a:r>
            <a:r>
              <a:rPr lang="en-US" altLang="zh-TW" sz="3600" dirty="0" smtClean="0">
                <a:solidFill>
                  <a:srgbClr val="FFFF00"/>
                </a:solidFill>
              </a:rPr>
              <a:t>C-14</a:t>
            </a:r>
            <a:r>
              <a:rPr lang="zh-TW" altLang="en-US" sz="3600" dirty="0" smtClean="0">
                <a:solidFill>
                  <a:srgbClr val="FFFF00"/>
                </a:solidFill>
              </a:rPr>
              <a:t>比例</a:t>
            </a:r>
            <a:endParaRPr lang="zh-TW" altLang="en-US" sz="3600" dirty="0">
              <a:solidFill>
                <a:srgbClr val="FFFF00"/>
              </a:solidFill>
            </a:endParaRPr>
          </a:p>
          <a:p>
            <a:r>
              <a:rPr lang="zh-TW" altLang="en-US" sz="3600" dirty="0" smtClean="0"/>
              <a:t>與</a:t>
            </a:r>
            <a:r>
              <a:rPr lang="zh-TW" altLang="en-US" sz="3600" dirty="0"/>
              <a:t>我們常規的比例</a:t>
            </a:r>
            <a:r>
              <a:rPr lang="en-US" altLang="zh-TW" sz="3600" dirty="0">
                <a:solidFill>
                  <a:srgbClr val="FFFF00"/>
                </a:solidFill>
              </a:rPr>
              <a:t>1</a:t>
            </a:r>
            <a:r>
              <a:rPr lang="zh-TW" altLang="en-US" sz="3600" dirty="0">
                <a:solidFill>
                  <a:srgbClr val="FFFF00"/>
                </a:solidFill>
              </a:rPr>
              <a:t>萬億</a:t>
            </a:r>
            <a:r>
              <a:rPr lang="en-US" altLang="zh-TW" sz="3600" dirty="0">
                <a:solidFill>
                  <a:srgbClr val="FFFF00"/>
                </a:solidFill>
              </a:rPr>
              <a:t>:1</a:t>
            </a:r>
            <a:r>
              <a:rPr lang="zh-TW" altLang="en-US" sz="3600" dirty="0"/>
              <a:t>相比</a:t>
            </a:r>
            <a:r>
              <a:rPr lang="zh-TW" altLang="en-US" sz="3600" dirty="0" smtClean="0"/>
              <a:t>較</a:t>
            </a:r>
            <a:r>
              <a:rPr lang="zh-CN" altLang="en-US" sz="3600" dirty="0" smtClean="0"/>
              <a:t>，計算少了多少</a:t>
            </a:r>
            <a:endParaRPr lang="en-US" altLang="zh-CN" sz="3600" dirty="0" smtClean="0"/>
          </a:p>
          <a:p>
            <a:r>
              <a:rPr lang="zh-CN" altLang="en-US" sz="3600" dirty="0" smtClean="0"/>
              <a:t>從缺少的部分可以</a:t>
            </a:r>
            <a:r>
              <a:rPr lang="zh-TW" altLang="en-US" sz="3600" dirty="0" smtClean="0"/>
              <a:t>計</a:t>
            </a:r>
            <a:r>
              <a:rPr lang="zh-TW" altLang="en-US" sz="3600" dirty="0"/>
              <a:t>算出這個動</a:t>
            </a:r>
            <a:r>
              <a:rPr lang="zh-TW" altLang="en-US" sz="3600" dirty="0" smtClean="0"/>
              <a:t>物</a:t>
            </a:r>
            <a:r>
              <a:rPr lang="en-US" altLang="zh-CN" sz="3600" dirty="0" smtClean="0"/>
              <a:t>/</a:t>
            </a:r>
            <a:r>
              <a:rPr lang="zh-CN" altLang="en-US" sz="3600" dirty="0" smtClean="0"/>
              <a:t>植物已經死亡</a:t>
            </a:r>
            <a:r>
              <a:rPr lang="zh-TW" altLang="en-US" sz="3600" dirty="0" smtClean="0">
                <a:solidFill>
                  <a:srgbClr val="FFFF00"/>
                </a:solidFill>
              </a:rPr>
              <a:t>經</a:t>
            </a:r>
            <a:r>
              <a:rPr lang="zh-TW" altLang="en-US" sz="3600" dirty="0">
                <a:solidFill>
                  <a:srgbClr val="FFFF00"/>
                </a:solidFill>
              </a:rPr>
              <a:t>過了多少個半衰期</a:t>
            </a:r>
          </a:p>
          <a:p>
            <a:r>
              <a:rPr lang="zh-CN" altLang="en-US" sz="3600" dirty="0" smtClean="0"/>
              <a:t>最後</a:t>
            </a:r>
            <a:r>
              <a:rPr lang="zh-TW" altLang="en-US" sz="3600" dirty="0" smtClean="0"/>
              <a:t>根</a:t>
            </a:r>
            <a:r>
              <a:rPr lang="zh-TW" altLang="en-US" sz="3600" dirty="0"/>
              <a:t>據</a:t>
            </a:r>
            <a:r>
              <a:rPr lang="en-US" altLang="zh-TW" sz="3600" dirty="0"/>
              <a:t>C-14</a:t>
            </a:r>
            <a:r>
              <a:rPr lang="zh-TW" altLang="en-US" sz="3600" dirty="0"/>
              <a:t>的</a:t>
            </a:r>
            <a:r>
              <a:rPr lang="en-US" altLang="zh-TW" sz="3600" dirty="0">
                <a:solidFill>
                  <a:srgbClr val="FFFF00"/>
                </a:solidFill>
              </a:rPr>
              <a:t>5730</a:t>
            </a:r>
            <a:r>
              <a:rPr lang="zh-TW" altLang="en-US" sz="3600" dirty="0">
                <a:solidFill>
                  <a:srgbClr val="FFFF00"/>
                </a:solidFill>
              </a:rPr>
              <a:t>年的半衰期</a:t>
            </a:r>
            <a:r>
              <a:rPr lang="zh-TW" altLang="en-US" sz="3600" dirty="0"/>
              <a:t>，我們計算出他死了多久！</a:t>
            </a:r>
            <a:endParaRPr lang="zh-CN" altLang="en-US" sz="3600" dirty="0"/>
          </a:p>
        </p:txBody>
      </p:sp>
    </p:spTree>
    <p:extLst>
      <p:ext uri="{BB962C8B-B14F-4D97-AF65-F5344CB8AC3E}">
        <p14:creationId xmlns:p14="http://schemas.microsoft.com/office/powerpoint/2010/main" val="40793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爲什麽</a:t>
            </a:r>
            <a:r>
              <a:rPr lang="en-US" altLang="zh-CN" dirty="0" smtClean="0"/>
              <a:t>C-14</a:t>
            </a:r>
            <a:r>
              <a:rPr lang="zh-CN" altLang="en-US" dirty="0"/>
              <a:t>年齡測定</a:t>
            </a:r>
            <a:r>
              <a:rPr lang="zh-CN" altLang="en-US" dirty="0" smtClean="0"/>
              <a:t>法不可靠？</a:t>
            </a:r>
            <a:endParaRPr lang="zh-CN" altLang="en-US" dirty="0"/>
          </a:p>
        </p:txBody>
      </p:sp>
      <p:sp>
        <p:nvSpPr>
          <p:cNvPr id="3" name="内容占位符 2"/>
          <p:cNvSpPr>
            <a:spLocks noGrp="1"/>
          </p:cNvSpPr>
          <p:nvPr>
            <p:ph idx="1"/>
          </p:nvPr>
        </p:nvSpPr>
        <p:spPr>
          <a:xfrm>
            <a:off x="457200" y="1600200"/>
            <a:ext cx="4762872" cy="4525963"/>
          </a:xfrm>
        </p:spPr>
        <p:txBody>
          <a:bodyPr/>
          <a:lstStyle/>
          <a:p>
            <a:r>
              <a:rPr lang="zh-CN" altLang="en-US" sz="4400" dirty="0" smtClean="0"/>
              <a:t>講</a:t>
            </a:r>
            <a:r>
              <a:rPr lang="zh-CN" altLang="en-US" sz="4400" dirty="0"/>
              <a:t>員在上臺的時候，鍋裏是否已經有削過皮的</a:t>
            </a:r>
            <a:r>
              <a:rPr lang="zh-CN" altLang="en-US" sz="4400" dirty="0" smtClean="0"/>
              <a:t>土豆？</a:t>
            </a:r>
            <a:r>
              <a:rPr lang="en-US" altLang="zh-CN" sz="4400" dirty="0" smtClean="0"/>
              <a:t>(</a:t>
            </a:r>
            <a:r>
              <a:rPr lang="zh-CN" altLang="en-US" sz="4400" dirty="0" smtClean="0">
                <a:solidFill>
                  <a:srgbClr val="FFFF00"/>
                </a:solidFill>
              </a:rPr>
              <a:t>初始數據不確定</a:t>
            </a:r>
            <a:r>
              <a:rPr lang="en-US" altLang="zh-CN" sz="4400" dirty="0" smtClean="0"/>
              <a:t>)</a:t>
            </a:r>
            <a:endParaRPr lang="zh-CN" altLang="en-US" dirty="0"/>
          </a:p>
        </p:txBody>
      </p:sp>
      <p:pic>
        <p:nvPicPr>
          <p:cNvPr id="4" name="Picture 2" descr="F:\Preaching\Creation\Age of Earth\Pictures\pota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1268760"/>
            <a:ext cx="3024336" cy="540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2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爲什麽</a:t>
            </a:r>
            <a:r>
              <a:rPr lang="en-US" altLang="zh-CN" dirty="0"/>
              <a:t>C-14</a:t>
            </a:r>
            <a:r>
              <a:rPr lang="zh-CN" altLang="en-US" dirty="0"/>
              <a:t>年齡測定法不可靠？</a:t>
            </a:r>
          </a:p>
        </p:txBody>
      </p:sp>
      <p:sp>
        <p:nvSpPr>
          <p:cNvPr id="3" name="内容占位符 2"/>
          <p:cNvSpPr>
            <a:spLocks noGrp="1"/>
          </p:cNvSpPr>
          <p:nvPr>
            <p:ph idx="1"/>
          </p:nvPr>
        </p:nvSpPr>
        <p:spPr>
          <a:xfrm>
            <a:off x="457200" y="1600200"/>
            <a:ext cx="8229600" cy="5257800"/>
          </a:xfrm>
        </p:spPr>
        <p:txBody>
          <a:bodyPr>
            <a:normAutofit/>
          </a:bodyPr>
          <a:lstStyle/>
          <a:p>
            <a:r>
              <a:rPr lang="zh-CN" altLang="en-US" sz="4000" dirty="0" smtClean="0"/>
              <a:t>第一，科學家</a:t>
            </a:r>
            <a:r>
              <a:rPr lang="zh-TW" altLang="en-US" sz="4000" dirty="0" smtClean="0">
                <a:solidFill>
                  <a:srgbClr val="FFFF00"/>
                </a:solidFill>
              </a:rPr>
              <a:t>根本不知道</a:t>
            </a:r>
            <a:r>
              <a:rPr lang="zh-TW" altLang="en-US" sz="4000" dirty="0" smtClean="0"/>
              <a:t>動物</a:t>
            </a:r>
            <a:r>
              <a:rPr lang="en-US" altLang="zh-CN" sz="4000" dirty="0" smtClean="0"/>
              <a:t>/</a:t>
            </a:r>
            <a:r>
              <a:rPr lang="zh-CN" altLang="en-US" sz="4000" dirty="0" smtClean="0"/>
              <a:t>植物死亡時</a:t>
            </a:r>
            <a:r>
              <a:rPr lang="zh-TW" altLang="en-US" sz="4000" dirty="0" smtClean="0"/>
              <a:t>體</a:t>
            </a:r>
            <a:r>
              <a:rPr lang="zh-TW" altLang="en-US" sz="4000" dirty="0"/>
              <a:t>內的</a:t>
            </a:r>
            <a:r>
              <a:rPr lang="en-US" altLang="zh-TW" sz="4000" dirty="0" smtClean="0">
                <a:solidFill>
                  <a:srgbClr val="FFFF00"/>
                </a:solidFill>
              </a:rPr>
              <a:t>C-14</a:t>
            </a:r>
            <a:r>
              <a:rPr lang="zh-CN" altLang="en-US" sz="4000" dirty="0" smtClean="0">
                <a:solidFill>
                  <a:srgbClr val="FFFF00"/>
                </a:solidFill>
              </a:rPr>
              <a:t>有多少！</a:t>
            </a:r>
            <a:endParaRPr lang="en-US" altLang="zh-TW" sz="4000" dirty="0" smtClean="0">
              <a:solidFill>
                <a:srgbClr val="FFFF00"/>
              </a:solidFill>
            </a:endParaRPr>
          </a:p>
          <a:p>
            <a:pPr lvl="1"/>
            <a:r>
              <a:rPr lang="zh-CN" altLang="en-US" sz="3600" dirty="0" smtClean="0"/>
              <a:t>在計算的時候，科學家直接把</a:t>
            </a:r>
            <a:r>
              <a:rPr lang="zh-CN" altLang="en-US" sz="3600" dirty="0" smtClean="0">
                <a:solidFill>
                  <a:srgbClr val="FFFF00"/>
                </a:solidFill>
              </a:rPr>
              <a:t>今天大氣當中</a:t>
            </a:r>
            <a:r>
              <a:rPr lang="en-US" altLang="zh-CN" sz="3600" dirty="0" smtClean="0">
                <a:solidFill>
                  <a:srgbClr val="FFFF00"/>
                </a:solidFill>
              </a:rPr>
              <a:t>C-12</a:t>
            </a:r>
            <a:r>
              <a:rPr lang="zh-CN" altLang="en-US" sz="3600" dirty="0" smtClean="0">
                <a:solidFill>
                  <a:srgbClr val="FFFF00"/>
                </a:solidFill>
              </a:rPr>
              <a:t>和</a:t>
            </a:r>
            <a:r>
              <a:rPr lang="en-US" altLang="zh-CN" sz="3600" dirty="0" smtClean="0">
                <a:solidFill>
                  <a:srgbClr val="FFFF00"/>
                </a:solidFill>
              </a:rPr>
              <a:t>C-14</a:t>
            </a:r>
            <a:r>
              <a:rPr lang="zh-CN" altLang="en-US" sz="3600" dirty="0" smtClean="0">
                <a:solidFill>
                  <a:srgbClr val="FFFF00"/>
                </a:solidFill>
              </a:rPr>
              <a:t>的比例 </a:t>
            </a:r>
            <a:r>
              <a:rPr lang="en-US" altLang="zh-CN" sz="3600" dirty="0" smtClean="0"/>
              <a:t>(1</a:t>
            </a:r>
            <a:r>
              <a:rPr lang="zh-CN" altLang="en-US" sz="3600" dirty="0" smtClean="0"/>
              <a:t>萬億</a:t>
            </a:r>
            <a:r>
              <a:rPr lang="en-US" altLang="zh-CN" sz="3600" dirty="0" smtClean="0"/>
              <a:t>:1)</a:t>
            </a:r>
            <a:r>
              <a:rPr lang="zh-CN" altLang="en-US" sz="3600" dirty="0" smtClean="0"/>
              <a:t>作爲動物死亡時的</a:t>
            </a:r>
            <a:r>
              <a:rPr lang="zh-CN" altLang="en-US" sz="3600" dirty="0" smtClean="0">
                <a:solidFill>
                  <a:srgbClr val="FFFF00"/>
                </a:solidFill>
              </a:rPr>
              <a:t>起始</a:t>
            </a:r>
            <a:r>
              <a:rPr lang="en-US" altLang="zh-CN" sz="3600" dirty="0" smtClean="0">
                <a:solidFill>
                  <a:srgbClr val="FFFF00"/>
                </a:solidFill>
              </a:rPr>
              <a:t>C-14</a:t>
            </a:r>
            <a:r>
              <a:rPr lang="zh-CN" altLang="en-US" sz="3600" dirty="0" smtClean="0">
                <a:solidFill>
                  <a:srgbClr val="FFFF00"/>
                </a:solidFill>
              </a:rPr>
              <a:t>含量</a:t>
            </a:r>
            <a:endParaRPr lang="en-US" altLang="zh-CN" sz="3600" dirty="0" smtClean="0">
              <a:solidFill>
                <a:srgbClr val="FFFF00"/>
              </a:solidFill>
            </a:endParaRPr>
          </a:p>
          <a:p>
            <a:pPr lvl="1"/>
            <a:r>
              <a:rPr lang="zh-CN" altLang="en-US" sz="3600" dirty="0" smtClean="0"/>
              <a:t>如果動物死在</a:t>
            </a:r>
            <a:r>
              <a:rPr lang="en-US" altLang="zh-CN" sz="3600" dirty="0" smtClean="0"/>
              <a:t>1000</a:t>
            </a:r>
            <a:r>
              <a:rPr lang="zh-CN" altLang="en-US" sz="3600" dirty="0" smtClean="0"/>
              <a:t>年前，</a:t>
            </a:r>
            <a:r>
              <a:rPr lang="en-US" altLang="zh-CN" sz="3600" dirty="0" smtClean="0">
                <a:solidFill>
                  <a:srgbClr val="FFFF00"/>
                </a:solidFill>
              </a:rPr>
              <a:t>1000</a:t>
            </a:r>
            <a:r>
              <a:rPr lang="zh-CN" altLang="en-US" sz="3600" dirty="0" smtClean="0">
                <a:solidFill>
                  <a:srgbClr val="FFFF00"/>
                </a:solidFill>
              </a:rPr>
              <a:t>年前大氣當中</a:t>
            </a:r>
            <a:r>
              <a:rPr lang="en-US" altLang="zh-CN" sz="3600" dirty="0" smtClean="0">
                <a:solidFill>
                  <a:srgbClr val="FFFF00"/>
                </a:solidFill>
              </a:rPr>
              <a:t>C-12</a:t>
            </a:r>
            <a:r>
              <a:rPr lang="zh-CN" altLang="en-US" sz="3600" dirty="0" smtClean="0">
                <a:solidFill>
                  <a:srgbClr val="FFFF00"/>
                </a:solidFill>
              </a:rPr>
              <a:t>和</a:t>
            </a:r>
            <a:r>
              <a:rPr lang="en-US" altLang="zh-CN" sz="3600" dirty="0" smtClean="0">
                <a:solidFill>
                  <a:srgbClr val="FFFF00"/>
                </a:solidFill>
              </a:rPr>
              <a:t>C-14</a:t>
            </a:r>
            <a:r>
              <a:rPr lang="zh-CN" altLang="en-US" sz="3600" dirty="0" smtClean="0">
                <a:solidFill>
                  <a:srgbClr val="FFFF00"/>
                </a:solidFill>
              </a:rPr>
              <a:t>比例真的與今天一樣嗎？</a:t>
            </a:r>
            <a:endParaRPr lang="zh-CN" altLang="en-US" sz="3600" dirty="0">
              <a:solidFill>
                <a:srgbClr val="FFFF00"/>
              </a:solidFill>
            </a:endParaRPr>
          </a:p>
        </p:txBody>
      </p:sp>
    </p:spTree>
    <p:extLst>
      <p:ext uri="{BB962C8B-B14F-4D97-AF65-F5344CB8AC3E}">
        <p14:creationId xmlns:p14="http://schemas.microsoft.com/office/powerpoint/2010/main" val="91072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神的見證</a:t>
            </a:r>
          </a:p>
        </p:txBody>
      </p:sp>
      <p:sp>
        <p:nvSpPr>
          <p:cNvPr id="3" name="内容占位符 2"/>
          <p:cNvSpPr>
            <a:spLocks noGrp="1"/>
          </p:cNvSpPr>
          <p:nvPr>
            <p:ph idx="1"/>
          </p:nvPr>
        </p:nvSpPr>
        <p:spPr>
          <a:xfrm>
            <a:off x="457200" y="1600200"/>
            <a:ext cx="8229600" cy="5213176"/>
          </a:xfrm>
        </p:spPr>
        <p:txBody>
          <a:bodyPr>
            <a:normAutofit/>
          </a:bodyPr>
          <a:lstStyle/>
          <a:p>
            <a:r>
              <a:rPr lang="zh-CN" altLang="en-US" dirty="0" smtClean="0">
                <a:solidFill>
                  <a:srgbClr val="FFFF00"/>
                </a:solidFill>
              </a:rPr>
              <a:t>亞伯拉罕</a:t>
            </a:r>
            <a:r>
              <a:rPr lang="zh-CN" altLang="en-US" dirty="0" smtClean="0"/>
              <a:t>出生在 </a:t>
            </a:r>
            <a:r>
              <a:rPr lang="en-US" altLang="zh-CN" b="1" u="sng" dirty="0">
                <a:solidFill>
                  <a:srgbClr val="FFFF00"/>
                </a:solidFill>
              </a:rPr>
              <a:t>2166 </a:t>
            </a:r>
            <a:r>
              <a:rPr lang="en-US" altLang="zh-CN" b="1" u="sng" dirty="0" smtClean="0">
                <a:solidFill>
                  <a:srgbClr val="FFFF00"/>
                </a:solidFill>
              </a:rPr>
              <a:t>BC</a:t>
            </a:r>
            <a:r>
              <a:rPr lang="en-US" altLang="zh-CN" dirty="0" smtClean="0"/>
              <a:t> </a:t>
            </a:r>
            <a:r>
              <a:rPr lang="zh-CN" altLang="en-US" dirty="0" smtClean="0"/>
              <a:t>左右</a:t>
            </a:r>
            <a:endParaRPr lang="en-US" altLang="zh-CN" b="1" u="sng" dirty="0" smtClean="0"/>
          </a:p>
          <a:p>
            <a:pPr lvl="1"/>
            <a:r>
              <a:rPr lang="zh-CN" altLang="en-US" dirty="0"/>
              <a:t>根</a:t>
            </a:r>
            <a:r>
              <a:rPr lang="zh-CN" altLang="en-US" dirty="0" smtClean="0"/>
              <a:t>據考古發現亞述帝國的年曆</a:t>
            </a:r>
            <a:r>
              <a:rPr lang="en-US" altLang="zh-CN" dirty="0" smtClean="0"/>
              <a:t>eponym lists</a:t>
            </a:r>
          </a:p>
          <a:p>
            <a:pPr lvl="1"/>
            <a:r>
              <a:rPr lang="zh-CN" altLang="en-US" dirty="0" smtClean="0"/>
              <a:t>以及以下聖經經文：</a:t>
            </a:r>
            <a:r>
              <a:rPr lang="zh-CN" altLang="en-US" b="1" u="sng" dirty="0" smtClean="0"/>
              <a:t>列王記上</a:t>
            </a:r>
            <a:r>
              <a:rPr lang="en-US" altLang="zh-CN" b="1" u="sng" dirty="0" smtClean="0"/>
              <a:t>6:1</a:t>
            </a:r>
            <a:r>
              <a:rPr lang="zh-CN" altLang="en-US" dirty="0" smtClean="0"/>
              <a:t>；</a:t>
            </a:r>
            <a:r>
              <a:rPr lang="zh-CN" altLang="en-US" b="1" u="sng" dirty="0" smtClean="0"/>
              <a:t>出埃及記</a:t>
            </a:r>
            <a:r>
              <a:rPr lang="en-US" altLang="zh-CN" b="1" u="sng" dirty="0" smtClean="0"/>
              <a:t> 12:40-41</a:t>
            </a:r>
            <a:r>
              <a:rPr lang="zh-CN" altLang="en-US" dirty="0" smtClean="0"/>
              <a:t>；</a:t>
            </a:r>
            <a:r>
              <a:rPr lang="zh-CN" altLang="en-US" b="1" u="sng" dirty="0" smtClean="0"/>
              <a:t>創世記</a:t>
            </a:r>
            <a:r>
              <a:rPr lang="en-US" altLang="zh-CN" b="1" u="sng" dirty="0" smtClean="0"/>
              <a:t>47:9</a:t>
            </a:r>
            <a:r>
              <a:rPr lang="zh-CN" altLang="en-US" dirty="0" smtClean="0"/>
              <a:t>；</a:t>
            </a:r>
            <a:r>
              <a:rPr lang="en-US" altLang="zh-CN" b="1" u="sng" dirty="0" smtClean="0"/>
              <a:t>25:26</a:t>
            </a:r>
            <a:r>
              <a:rPr lang="zh-CN" altLang="en-US" dirty="0" smtClean="0"/>
              <a:t>；</a:t>
            </a:r>
            <a:r>
              <a:rPr lang="en-US" altLang="zh-CN" b="1" u="sng" dirty="0" smtClean="0"/>
              <a:t>21:5</a:t>
            </a:r>
            <a:r>
              <a:rPr lang="zh-CN" altLang="en-US" dirty="0" smtClean="0"/>
              <a:t>。</a:t>
            </a:r>
            <a:endParaRPr lang="en-US" altLang="zh-CN" dirty="0" smtClean="0"/>
          </a:p>
          <a:p>
            <a:r>
              <a:rPr lang="zh-CN" altLang="en-US" dirty="0"/>
              <a:t>從</a:t>
            </a:r>
            <a:r>
              <a:rPr lang="zh-CN" altLang="en-US" dirty="0">
                <a:solidFill>
                  <a:srgbClr val="FFFF00"/>
                </a:solidFill>
              </a:rPr>
              <a:t>地球被造</a:t>
            </a:r>
            <a:r>
              <a:rPr lang="zh-CN" altLang="en-US" dirty="0"/>
              <a:t>到</a:t>
            </a:r>
            <a:r>
              <a:rPr lang="zh-CN" altLang="en-US" dirty="0">
                <a:solidFill>
                  <a:srgbClr val="FFFF00"/>
                </a:solidFill>
              </a:rPr>
              <a:t>亞伯拉罕</a:t>
            </a:r>
            <a:r>
              <a:rPr lang="zh-CN" altLang="en-US" dirty="0"/>
              <a:t>出生 </a:t>
            </a:r>
            <a:r>
              <a:rPr lang="en-US" altLang="zh-CN" dirty="0"/>
              <a:t>= </a:t>
            </a:r>
            <a:r>
              <a:rPr lang="en-US" altLang="zh-CN" dirty="0">
                <a:solidFill>
                  <a:srgbClr val="FFFF00"/>
                </a:solidFill>
              </a:rPr>
              <a:t>1948</a:t>
            </a:r>
            <a:r>
              <a:rPr lang="zh-CN" altLang="en-US" dirty="0" smtClean="0">
                <a:solidFill>
                  <a:srgbClr val="FFFF00"/>
                </a:solidFill>
              </a:rPr>
              <a:t>年</a:t>
            </a:r>
            <a:endParaRPr lang="en-US" altLang="zh-CN" dirty="0" smtClean="0">
              <a:solidFill>
                <a:srgbClr val="FFFF00"/>
              </a:solidFill>
            </a:endParaRPr>
          </a:p>
          <a:p>
            <a:r>
              <a:rPr lang="zh-CN" altLang="en-US" dirty="0" smtClean="0"/>
              <a:t>因此</a:t>
            </a:r>
            <a:r>
              <a:rPr lang="zh-CN" altLang="en-US" dirty="0" smtClean="0">
                <a:solidFill>
                  <a:srgbClr val="FFFF00"/>
                </a:solidFill>
              </a:rPr>
              <a:t>地球被造</a:t>
            </a:r>
            <a:r>
              <a:rPr lang="zh-CN" altLang="en-US" dirty="0" smtClean="0"/>
              <a:t>是在 </a:t>
            </a:r>
            <a:r>
              <a:rPr lang="en-US" altLang="zh-CN" dirty="0" smtClean="0">
                <a:solidFill>
                  <a:srgbClr val="FFFF00"/>
                </a:solidFill>
              </a:rPr>
              <a:t>4114 BC</a:t>
            </a:r>
            <a:r>
              <a:rPr lang="en-US" altLang="zh-CN" dirty="0" smtClean="0"/>
              <a:t> </a:t>
            </a:r>
            <a:r>
              <a:rPr lang="zh-CN" altLang="en-US" dirty="0" smtClean="0"/>
              <a:t>左右</a:t>
            </a:r>
            <a:endParaRPr lang="en-US" altLang="zh-CN" dirty="0" smtClean="0"/>
          </a:p>
          <a:p>
            <a:pPr marL="457200" lvl="1" indent="0">
              <a:buNone/>
            </a:pPr>
            <a:r>
              <a:rPr lang="en-US" altLang="zh-CN" dirty="0" smtClean="0"/>
              <a:t>(</a:t>
            </a:r>
            <a:r>
              <a:rPr lang="en-US" altLang="zh-CN" dirty="0"/>
              <a:t>1948+2166 BC = </a:t>
            </a:r>
            <a:r>
              <a:rPr lang="en-US" altLang="zh-CN" dirty="0" smtClean="0"/>
              <a:t>4114 BC)</a:t>
            </a:r>
          </a:p>
          <a:p>
            <a:r>
              <a:rPr lang="zh-CN" altLang="en-US" dirty="0" smtClean="0"/>
              <a:t>因此，</a:t>
            </a:r>
            <a:r>
              <a:rPr lang="zh-CN" altLang="en-US" b="1" u="sng" dirty="0">
                <a:solidFill>
                  <a:srgbClr val="FFFF00"/>
                </a:solidFill>
              </a:rPr>
              <a:t>宇宙和</a:t>
            </a:r>
            <a:r>
              <a:rPr lang="zh-CN" altLang="en-US" b="1" u="sng" dirty="0" smtClean="0">
                <a:solidFill>
                  <a:srgbClr val="FFFF00"/>
                </a:solidFill>
              </a:rPr>
              <a:t>地球被造至今只有</a:t>
            </a:r>
            <a:r>
              <a:rPr lang="en-US" altLang="zh-CN" b="1" u="sng" dirty="0" smtClean="0">
                <a:solidFill>
                  <a:srgbClr val="FFFF00"/>
                </a:solidFill>
              </a:rPr>
              <a:t>6000</a:t>
            </a:r>
            <a:r>
              <a:rPr lang="zh-CN" altLang="en-US" b="1" u="sng" dirty="0" smtClean="0">
                <a:solidFill>
                  <a:srgbClr val="FFFF00"/>
                </a:solidFill>
              </a:rPr>
              <a:t>年左右的歷史</a:t>
            </a:r>
            <a:r>
              <a:rPr lang="zh-CN" altLang="en-US" dirty="0" smtClean="0"/>
              <a:t>！</a:t>
            </a:r>
            <a:endParaRPr lang="en-US" altLang="zh-CN" dirty="0"/>
          </a:p>
          <a:p>
            <a:pPr marL="57150" indent="0">
              <a:buNone/>
            </a:pPr>
            <a:endParaRPr lang="zh-CN" altLang="en-US" dirty="0"/>
          </a:p>
        </p:txBody>
      </p:sp>
    </p:spTree>
    <p:extLst>
      <p:ext uri="{BB962C8B-B14F-4D97-AF65-F5344CB8AC3E}">
        <p14:creationId xmlns:p14="http://schemas.microsoft.com/office/powerpoint/2010/main" val="1436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57200" y="2060848"/>
            <a:ext cx="8229600" cy="4797152"/>
          </a:xfrm>
        </p:spPr>
        <p:txBody>
          <a:bodyPr>
            <a:normAutofit/>
          </a:bodyPr>
          <a:lstStyle/>
          <a:p>
            <a:r>
              <a:rPr lang="zh-CN" altLang="en-US" dirty="0" smtClean="0"/>
              <a:t>牛死於</a:t>
            </a:r>
            <a:r>
              <a:rPr lang="en-US" altLang="zh-CN" dirty="0" smtClean="0">
                <a:solidFill>
                  <a:srgbClr val="FFFF00"/>
                </a:solidFill>
              </a:rPr>
              <a:t>3000</a:t>
            </a:r>
            <a:r>
              <a:rPr lang="zh-CN" altLang="en-US" dirty="0" smtClean="0">
                <a:solidFill>
                  <a:srgbClr val="FFFF00"/>
                </a:solidFill>
              </a:rPr>
              <a:t>年前</a:t>
            </a:r>
            <a:endParaRPr lang="en-US" altLang="zh-CN" dirty="0" smtClean="0">
              <a:solidFill>
                <a:srgbClr val="FFFF00"/>
              </a:solidFill>
            </a:endParaRPr>
          </a:p>
          <a:p>
            <a:r>
              <a:rPr lang="zh-CN" altLang="en-US" dirty="0"/>
              <a:t>假設</a:t>
            </a:r>
            <a:r>
              <a:rPr lang="zh-CN" altLang="en-US" dirty="0" smtClean="0"/>
              <a:t>當時地球環境更好，大氣中</a:t>
            </a:r>
            <a:r>
              <a:rPr lang="en-US" altLang="zh-CN" dirty="0" smtClean="0"/>
              <a:t>C-14</a:t>
            </a:r>
            <a:r>
              <a:rPr lang="zh-CN" altLang="en-US" dirty="0" smtClean="0"/>
              <a:t>比今天少。</a:t>
            </a:r>
            <a:r>
              <a:rPr lang="en-US" altLang="zh-CN" dirty="0" smtClean="0">
                <a:solidFill>
                  <a:srgbClr val="FFFF00"/>
                </a:solidFill>
              </a:rPr>
              <a:t>C-12</a:t>
            </a:r>
            <a:r>
              <a:rPr lang="zh-CN" altLang="en-US" dirty="0" smtClean="0">
                <a:solidFill>
                  <a:srgbClr val="FFFF00"/>
                </a:solidFill>
              </a:rPr>
              <a:t>和</a:t>
            </a:r>
            <a:r>
              <a:rPr lang="en-US" altLang="zh-CN" dirty="0" smtClean="0">
                <a:solidFill>
                  <a:srgbClr val="FFFF00"/>
                </a:solidFill>
              </a:rPr>
              <a:t>C-14</a:t>
            </a:r>
            <a:r>
              <a:rPr lang="zh-CN" altLang="en-US" dirty="0" smtClean="0"/>
              <a:t>的比例為</a:t>
            </a:r>
            <a:r>
              <a:rPr lang="en-US" altLang="zh-CN" dirty="0" smtClean="0">
                <a:solidFill>
                  <a:srgbClr val="FFFF00"/>
                </a:solidFill>
              </a:rPr>
              <a:t>4</a:t>
            </a:r>
            <a:r>
              <a:rPr lang="zh-CN" altLang="en-US" dirty="0" smtClean="0">
                <a:solidFill>
                  <a:srgbClr val="FFFF00"/>
                </a:solidFill>
              </a:rPr>
              <a:t>萬億</a:t>
            </a:r>
            <a:r>
              <a:rPr lang="en-US" altLang="zh-CN" dirty="0" smtClean="0">
                <a:solidFill>
                  <a:srgbClr val="FFFF00"/>
                </a:solidFill>
              </a:rPr>
              <a:t>:1</a:t>
            </a:r>
          </a:p>
          <a:p>
            <a:r>
              <a:rPr lang="zh-CN" altLang="en-US" dirty="0" smtClean="0"/>
              <a:t>假設今天有科學家把牛挖出來，檢測出其體内</a:t>
            </a:r>
            <a:r>
              <a:rPr lang="en-US" altLang="zh-CN" dirty="0" smtClean="0"/>
              <a:t>C-12</a:t>
            </a:r>
            <a:r>
              <a:rPr lang="zh-CN" altLang="en-US" dirty="0" smtClean="0"/>
              <a:t>和</a:t>
            </a:r>
            <a:r>
              <a:rPr lang="en-US" altLang="zh-CN" dirty="0" smtClean="0"/>
              <a:t>C-14</a:t>
            </a:r>
            <a:r>
              <a:rPr lang="zh-CN" altLang="en-US" dirty="0" smtClean="0"/>
              <a:t>的比例爲</a:t>
            </a:r>
            <a:r>
              <a:rPr lang="en-US" altLang="zh-CN" dirty="0" smtClean="0">
                <a:solidFill>
                  <a:srgbClr val="FFFF00"/>
                </a:solidFill>
              </a:rPr>
              <a:t>4</a:t>
            </a:r>
            <a:r>
              <a:rPr lang="zh-CN" altLang="en-US" dirty="0" smtClean="0">
                <a:solidFill>
                  <a:srgbClr val="FFFF00"/>
                </a:solidFill>
              </a:rPr>
              <a:t>萬億</a:t>
            </a:r>
            <a:r>
              <a:rPr lang="en-US" altLang="zh-CN" dirty="0" smtClean="0">
                <a:solidFill>
                  <a:srgbClr val="FFFF00"/>
                </a:solidFill>
              </a:rPr>
              <a:t>:1</a:t>
            </a:r>
          </a:p>
          <a:p>
            <a:pPr lvl="1"/>
            <a:r>
              <a:rPr lang="zh-CN" altLang="en-US" dirty="0" smtClean="0"/>
              <a:t>當科</a:t>
            </a:r>
            <a:r>
              <a:rPr lang="zh-CN" altLang="en-US" dirty="0"/>
              <a:t>學家</a:t>
            </a:r>
            <a:r>
              <a:rPr lang="zh-CN" altLang="en-US" dirty="0" smtClean="0"/>
              <a:t>以</a:t>
            </a:r>
            <a:r>
              <a:rPr lang="zh-CN" altLang="en-US" dirty="0" smtClean="0">
                <a:solidFill>
                  <a:srgbClr val="FFFF00"/>
                </a:solidFill>
              </a:rPr>
              <a:t>今天的</a:t>
            </a:r>
            <a:r>
              <a:rPr lang="en-US" altLang="zh-CN" dirty="0" smtClean="0">
                <a:solidFill>
                  <a:srgbClr val="FFFF00"/>
                </a:solidFill>
              </a:rPr>
              <a:t>C-14</a:t>
            </a:r>
            <a:r>
              <a:rPr lang="zh-CN" altLang="en-US" dirty="0" smtClean="0">
                <a:solidFill>
                  <a:srgbClr val="FFFF00"/>
                </a:solidFill>
              </a:rPr>
              <a:t>含量</a:t>
            </a:r>
            <a:r>
              <a:rPr lang="zh-CN" altLang="en-US" dirty="0">
                <a:solidFill>
                  <a:srgbClr val="FFFF00"/>
                </a:solidFill>
              </a:rPr>
              <a:t>作</a:t>
            </a:r>
            <a:r>
              <a:rPr lang="zh-CN" altLang="en-US" dirty="0" smtClean="0">
                <a:solidFill>
                  <a:srgbClr val="FFFF00"/>
                </a:solidFill>
              </a:rPr>
              <a:t>為初始數據</a:t>
            </a:r>
            <a:endParaRPr lang="en-US" altLang="zh-CN" dirty="0" smtClean="0">
              <a:solidFill>
                <a:srgbClr val="FFFF00"/>
              </a:solidFill>
            </a:endParaRPr>
          </a:p>
          <a:p>
            <a:pPr lvl="1"/>
            <a:r>
              <a:rPr lang="zh-CN" altLang="en-US" dirty="0"/>
              <a:t>他</a:t>
            </a:r>
            <a:r>
              <a:rPr lang="zh-CN" altLang="en-US" dirty="0" smtClean="0"/>
              <a:t>們</a:t>
            </a:r>
            <a:r>
              <a:rPr lang="zh-CN" altLang="en-US" dirty="0"/>
              <a:t>覺得</a:t>
            </a:r>
            <a:r>
              <a:rPr lang="zh-CN" altLang="en-US" dirty="0" smtClean="0"/>
              <a:t>牛死的時候應該是</a:t>
            </a:r>
            <a:r>
              <a:rPr lang="en-US" altLang="zh-CN" dirty="0" smtClean="0"/>
              <a:t>1</a:t>
            </a:r>
            <a:r>
              <a:rPr lang="zh-CN" altLang="en-US" dirty="0" smtClean="0"/>
              <a:t>萬億</a:t>
            </a:r>
            <a:r>
              <a:rPr lang="en-US" altLang="zh-CN" dirty="0" smtClean="0"/>
              <a:t>:1</a:t>
            </a:r>
            <a:r>
              <a:rPr lang="zh-CN" altLang="en-US" dirty="0" smtClean="0"/>
              <a:t>，</a:t>
            </a:r>
            <a:endParaRPr lang="en-US" altLang="zh-CN" dirty="0" smtClean="0"/>
          </a:p>
          <a:p>
            <a:pPr lvl="1"/>
            <a:r>
              <a:rPr lang="zh-CN" altLang="en-US" dirty="0" smtClean="0"/>
              <a:t>現在是</a:t>
            </a:r>
            <a:r>
              <a:rPr lang="en-US" altLang="zh-CN" dirty="0" smtClean="0"/>
              <a:t>4</a:t>
            </a:r>
            <a:r>
              <a:rPr lang="zh-CN" altLang="en-US" dirty="0" smtClean="0"/>
              <a:t>萬億</a:t>
            </a:r>
            <a:r>
              <a:rPr lang="en-US" altLang="zh-CN" dirty="0" smtClean="0"/>
              <a:t>:1——</a:t>
            </a:r>
            <a:r>
              <a:rPr lang="zh-CN" altLang="en-US" dirty="0" smtClean="0"/>
              <a:t>這就證明經過了</a:t>
            </a:r>
            <a:r>
              <a:rPr lang="en-US" altLang="zh-CN" dirty="0" smtClean="0"/>
              <a:t>2</a:t>
            </a:r>
            <a:r>
              <a:rPr lang="zh-CN" altLang="en-US" dirty="0" smtClean="0"/>
              <a:t>個半衰期</a:t>
            </a:r>
            <a:endParaRPr lang="en-US" altLang="zh-CN" dirty="0" smtClean="0"/>
          </a:p>
          <a:p>
            <a:pPr lvl="1"/>
            <a:r>
              <a:rPr lang="zh-CN" altLang="en-US" dirty="0" smtClean="0"/>
              <a:t>因此這頭牛死了</a:t>
            </a:r>
            <a:r>
              <a:rPr lang="en-US" altLang="zh-CN" dirty="0" smtClean="0"/>
              <a:t>11460</a:t>
            </a:r>
            <a:r>
              <a:rPr lang="zh-CN" altLang="en-US" dirty="0" smtClean="0"/>
              <a:t>年！</a:t>
            </a:r>
            <a:endParaRPr lang="zh-CN" altLang="en-US" dirty="0"/>
          </a:p>
        </p:txBody>
      </p:sp>
      <p:pic>
        <p:nvPicPr>
          <p:cNvPr id="4" name="Picture 2" descr="Mascot Design Ideas for Companies | Cow drawing, Cartoon drawings of  animals, Cow cartoon draw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8640"/>
            <a:ext cx="3744416" cy="179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53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爲什麽</a:t>
            </a:r>
            <a:r>
              <a:rPr lang="en-US" altLang="zh-CN" dirty="0"/>
              <a:t>C-14</a:t>
            </a:r>
            <a:r>
              <a:rPr lang="zh-CN" altLang="en-US" dirty="0"/>
              <a:t>年齡測定法不可靠？</a:t>
            </a:r>
          </a:p>
        </p:txBody>
      </p:sp>
      <p:sp>
        <p:nvSpPr>
          <p:cNvPr id="3" name="内容占位符 2"/>
          <p:cNvSpPr>
            <a:spLocks noGrp="1"/>
          </p:cNvSpPr>
          <p:nvPr>
            <p:ph idx="1"/>
          </p:nvPr>
        </p:nvSpPr>
        <p:spPr/>
        <p:txBody>
          <a:bodyPr>
            <a:normAutofit/>
          </a:bodyPr>
          <a:lstStyle/>
          <a:p>
            <a:r>
              <a:rPr lang="zh-TW" altLang="en-US" sz="3600" dirty="0" smtClean="0"/>
              <a:t>你</a:t>
            </a:r>
            <a:r>
              <a:rPr lang="zh-TW" altLang="en-US" sz="3600" dirty="0"/>
              <a:t>想</a:t>
            </a:r>
            <a:r>
              <a:rPr lang="zh-TW" altLang="en-US" sz="3600" dirty="0" smtClean="0"/>
              <a:t>要</a:t>
            </a:r>
            <a:r>
              <a:rPr lang="zh-CN" altLang="en-US" sz="3600" dirty="0"/>
              <a:t>計算</a:t>
            </a:r>
            <a:r>
              <a:rPr lang="zh-TW" altLang="en-US" sz="3600" dirty="0" smtClean="0"/>
              <a:t>準</a:t>
            </a:r>
            <a:r>
              <a:rPr lang="zh-TW" altLang="en-US" sz="3600" dirty="0"/>
              <a:t>確的年</a:t>
            </a:r>
            <a:r>
              <a:rPr lang="zh-TW" altLang="en-US" sz="3600" dirty="0" smtClean="0"/>
              <a:t>齡</a:t>
            </a:r>
            <a:r>
              <a:rPr lang="zh-CN" altLang="en-US" sz="3600" dirty="0"/>
              <a:t>，</a:t>
            </a:r>
            <a:r>
              <a:rPr lang="zh-TW" altLang="en-US" sz="3600" dirty="0" smtClean="0">
                <a:solidFill>
                  <a:srgbClr val="FFFF00"/>
                </a:solidFill>
              </a:rPr>
              <a:t>你</a:t>
            </a:r>
            <a:r>
              <a:rPr lang="zh-TW" altLang="en-US" sz="3600" dirty="0">
                <a:solidFill>
                  <a:srgbClr val="FFFF00"/>
                </a:solidFill>
              </a:rPr>
              <a:t>必須要知道</a:t>
            </a:r>
            <a:r>
              <a:rPr lang="en-US" altLang="zh-TW" sz="3600" dirty="0">
                <a:solidFill>
                  <a:srgbClr val="FFFF00"/>
                </a:solidFill>
              </a:rPr>
              <a:t>C-14</a:t>
            </a:r>
            <a:r>
              <a:rPr lang="zh-TW" altLang="en-US" sz="3600" dirty="0">
                <a:solidFill>
                  <a:srgbClr val="FFFF00"/>
                </a:solidFill>
              </a:rPr>
              <a:t>起始數據</a:t>
            </a:r>
          </a:p>
          <a:p>
            <a:r>
              <a:rPr lang="zh-TW" altLang="en-US" sz="3600" dirty="0" smtClean="0"/>
              <a:t>但</a:t>
            </a:r>
            <a:r>
              <a:rPr lang="zh-TW" altLang="en-US" sz="3600" dirty="0"/>
              <a:t>問</a:t>
            </a:r>
            <a:r>
              <a:rPr lang="zh-TW" altLang="en-US" sz="3600" dirty="0" smtClean="0"/>
              <a:t>題是</a:t>
            </a:r>
            <a:r>
              <a:rPr lang="zh-TW" altLang="en-US" sz="3600" dirty="0"/>
              <a:t>：我</a:t>
            </a:r>
            <a:r>
              <a:rPr lang="zh-TW" altLang="en-US" sz="3600" dirty="0" smtClean="0"/>
              <a:t>們</a:t>
            </a:r>
            <a:r>
              <a:rPr lang="zh-CN" altLang="en-US" sz="3600" dirty="0" smtClean="0">
                <a:solidFill>
                  <a:srgbClr val="FFFF00"/>
                </a:solidFill>
              </a:rPr>
              <a:t>不可能</a:t>
            </a:r>
            <a:r>
              <a:rPr lang="zh-TW" altLang="en-US" sz="3600" dirty="0" smtClean="0">
                <a:solidFill>
                  <a:srgbClr val="FFFF00"/>
                </a:solidFill>
              </a:rPr>
              <a:t>知道</a:t>
            </a:r>
            <a:r>
              <a:rPr lang="zh-TW" altLang="en-US" sz="3600" dirty="0">
                <a:solidFill>
                  <a:srgbClr val="FFFF00"/>
                </a:solidFill>
              </a:rPr>
              <a:t>起始數據</a:t>
            </a:r>
          </a:p>
          <a:p>
            <a:r>
              <a:rPr lang="zh-TW" altLang="en-US" sz="3600" dirty="0" smtClean="0"/>
              <a:t>所以</a:t>
            </a:r>
            <a:r>
              <a:rPr lang="zh-TW" altLang="en-US" sz="3600" dirty="0"/>
              <a:t>在計算的時候，科學家</a:t>
            </a:r>
            <a:r>
              <a:rPr lang="zh-TW" altLang="en-US" sz="3600" dirty="0" smtClean="0"/>
              <a:t>就</a:t>
            </a:r>
            <a:r>
              <a:rPr lang="zh-CN" altLang="en-US" sz="3600" dirty="0"/>
              <a:t>直接</a:t>
            </a:r>
            <a:r>
              <a:rPr lang="zh-TW" altLang="en-US" sz="3600" dirty="0" smtClean="0"/>
              <a:t>把</a:t>
            </a:r>
            <a:r>
              <a:rPr lang="zh-TW" altLang="en-US" sz="3600" dirty="0"/>
              <a:t>我們</a:t>
            </a:r>
            <a:r>
              <a:rPr lang="zh-TW" altLang="en-US" sz="3600" dirty="0">
                <a:solidFill>
                  <a:srgbClr val="FFFF00"/>
                </a:solidFill>
              </a:rPr>
              <a:t>今天</a:t>
            </a:r>
            <a:r>
              <a:rPr lang="zh-TW" altLang="en-US" sz="3600" dirty="0"/>
              <a:t>大氣當中</a:t>
            </a:r>
            <a:r>
              <a:rPr lang="zh-TW" altLang="en-US" sz="3600" dirty="0">
                <a:solidFill>
                  <a:srgbClr val="FFFF00"/>
                </a:solidFill>
              </a:rPr>
              <a:t>的</a:t>
            </a:r>
            <a:r>
              <a:rPr lang="en-US" altLang="zh-TW" sz="3600" dirty="0">
                <a:solidFill>
                  <a:srgbClr val="FFFF00"/>
                </a:solidFill>
              </a:rPr>
              <a:t>C-14</a:t>
            </a:r>
            <a:r>
              <a:rPr lang="zh-TW" altLang="en-US" sz="3600" dirty="0">
                <a:solidFill>
                  <a:srgbClr val="FFFF00"/>
                </a:solidFill>
              </a:rPr>
              <a:t>數據</a:t>
            </a:r>
            <a:r>
              <a:rPr lang="zh-TW" altLang="en-US" sz="3600" dirty="0"/>
              <a:t>當作</a:t>
            </a:r>
            <a:r>
              <a:rPr lang="zh-TW" altLang="en-US" sz="3600" dirty="0">
                <a:solidFill>
                  <a:srgbClr val="FFFF00"/>
                </a:solidFill>
              </a:rPr>
              <a:t>幾千年的數據</a:t>
            </a:r>
            <a:r>
              <a:rPr lang="zh-TW" altLang="en-US" sz="3600" dirty="0"/>
              <a:t>來</a:t>
            </a:r>
            <a:r>
              <a:rPr lang="zh-TW" altLang="en-US" sz="3600" dirty="0" smtClean="0"/>
              <a:t>用</a:t>
            </a:r>
            <a:r>
              <a:rPr lang="zh-CN" altLang="en-US" sz="3600" dirty="0" smtClean="0"/>
              <a:t>，</a:t>
            </a:r>
            <a:r>
              <a:rPr lang="zh-TW" altLang="en-US" sz="3600" dirty="0" smtClean="0"/>
              <a:t>以此</a:t>
            </a:r>
            <a:r>
              <a:rPr lang="zh-TW" altLang="en-US" sz="3600" dirty="0"/>
              <a:t>計算年齡</a:t>
            </a:r>
            <a:endParaRPr lang="zh-CN" altLang="en-US" sz="3600" dirty="0"/>
          </a:p>
        </p:txBody>
      </p:sp>
    </p:spTree>
    <p:extLst>
      <p:ext uri="{BB962C8B-B14F-4D97-AF65-F5344CB8AC3E}">
        <p14:creationId xmlns:p14="http://schemas.microsoft.com/office/powerpoint/2010/main" val="9833099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爲什麽</a:t>
            </a:r>
            <a:r>
              <a:rPr lang="en-US" altLang="zh-CN" dirty="0"/>
              <a:t>C-14</a:t>
            </a:r>
            <a:r>
              <a:rPr lang="zh-CN" altLang="en-US" dirty="0"/>
              <a:t>年齡測定法不可靠？</a:t>
            </a:r>
          </a:p>
        </p:txBody>
      </p:sp>
      <p:sp>
        <p:nvSpPr>
          <p:cNvPr id="3" name="内容占位符 2"/>
          <p:cNvSpPr>
            <a:spLocks noGrp="1"/>
          </p:cNvSpPr>
          <p:nvPr>
            <p:ph idx="1"/>
          </p:nvPr>
        </p:nvSpPr>
        <p:spPr/>
        <p:txBody>
          <a:bodyPr/>
          <a:lstStyle/>
          <a:p>
            <a:r>
              <a:rPr lang="zh-CN" altLang="en-US" dirty="0" smtClean="0"/>
              <a:t>地球磁場每</a:t>
            </a:r>
            <a:r>
              <a:rPr lang="en-US" altLang="zh-CN" dirty="0" smtClean="0"/>
              <a:t>200</a:t>
            </a:r>
            <a:r>
              <a:rPr lang="zh-CN" altLang="en-US" dirty="0" smtClean="0"/>
              <a:t>年減弱</a:t>
            </a:r>
            <a:r>
              <a:rPr lang="en-US" altLang="zh-CN" dirty="0" smtClean="0"/>
              <a:t>9%</a:t>
            </a:r>
          </a:p>
        </p:txBody>
      </p:sp>
      <p:sp>
        <p:nvSpPr>
          <p:cNvPr id="4" name="矩形 3"/>
          <p:cNvSpPr/>
          <p:nvPr/>
        </p:nvSpPr>
        <p:spPr>
          <a:xfrm>
            <a:off x="3347864" y="2492895"/>
            <a:ext cx="3467616" cy="584775"/>
          </a:xfrm>
          <a:prstGeom prst="rect">
            <a:avLst/>
          </a:prstGeom>
        </p:spPr>
        <p:txBody>
          <a:bodyPr wrap="none">
            <a:spAutoFit/>
          </a:bodyPr>
          <a:lstStyle/>
          <a:p>
            <a:r>
              <a:rPr lang="zh-CN" altLang="en-US" sz="3200" dirty="0">
                <a:solidFill>
                  <a:schemeClr val="bg1"/>
                </a:solidFill>
              </a:rPr>
              <a:t>宇宙射綫影響變大</a:t>
            </a:r>
            <a:endParaRPr lang="en-US" altLang="zh-CN" sz="3200" dirty="0">
              <a:solidFill>
                <a:schemeClr val="bg1"/>
              </a:solidFill>
            </a:endParaRPr>
          </a:p>
        </p:txBody>
      </p:sp>
      <p:sp>
        <p:nvSpPr>
          <p:cNvPr id="5" name="矩形 4"/>
          <p:cNvSpPr/>
          <p:nvPr/>
        </p:nvSpPr>
        <p:spPr>
          <a:xfrm>
            <a:off x="827584" y="3331507"/>
            <a:ext cx="1826141" cy="584775"/>
          </a:xfrm>
          <a:prstGeom prst="rect">
            <a:avLst/>
          </a:prstGeom>
        </p:spPr>
        <p:txBody>
          <a:bodyPr wrap="none">
            <a:spAutoFit/>
          </a:bodyPr>
          <a:lstStyle/>
          <a:p>
            <a:r>
              <a:rPr lang="zh-CN" altLang="en-US" sz="3200" dirty="0">
                <a:solidFill>
                  <a:schemeClr val="bg1"/>
                </a:solidFill>
              </a:rPr>
              <a:t>磁場減弱</a:t>
            </a:r>
          </a:p>
        </p:txBody>
      </p:sp>
      <p:cxnSp>
        <p:nvCxnSpPr>
          <p:cNvPr id="9" name="直接箭头连接符 8"/>
          <p:cNvCxnSpPr>
            <a:stCxn id="5" idx="3"/>
            <a:endCxn id="4" idx="1"/>
          </p:cNvCxnSpPr>
          <p:nvPr/>
        </p:nvCxnSpPr>
        <p:spPr>
          <a:xfrm flipV="1">
            <a:off x="2653725" y="2785283"/>
            <a:ext cx="694139" cy="838612"/>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234072" y="3645024"/>
            <a:ext cx="3818674" cy="584775"/>
          </a:xfrm>
          <a:prstGeom prst="rect">
            <a:avLst/>
          </a:prstGeom>
        </p:spPr>
        <p:txBody>
          <a:bodyPr wrap="none">
            <a:spAutoFit/>
          </a:bodyPr>
          <a:lstStyle/>
          <a:p>
            <a:r>
              <a:rPr lang="zh-CN" altLang="en-US" sz="3200" dirty="0" smtClean="0">
                <a:solidFill>
                  <a:schemeClr val="bg1"/>
                </a:solidFill>
              </a:rPr>
              <a:t>今天形成的</a:t>
            </a:r>
            <a:r>
              <a:rPr lang="en-US" altLang="zh-CN" sz="3200" dirty="0" smtClean="0">
                <a:solidFill>
                  <a:schemeClr val="bg1"/>
                </a:solidFill>
              </a:rPr>
              <a:t>C-14</a:t>
            </a:r>
            <a:r>
              <a:rPr lang="zh-CN" altLang="en-US" sz="3200" dirty="0" smtClean="0">
                <a:solidFill>
                  <a:schemeClr val="bg1"/>
                </a:solidFill>
              </a:rPr>
              <a:t>更多</a:t>
            </a:r>
            <a:endParaRPr lang="en-US" altLang="zh-CN" sz="3200" dirty="0">
              <a:solidFill>
                <a:schemeClr val="bg1"/>
              </a:solidFill>
            </a:endParaRPr>
          </a:p>
        </p:txBody>
      </p:sp>
      <p:cxnSp>
        <p:nvCxnSpPr>
          <p:cNvPr id="11" name="直接箭头连接符 10"/>
          <p:cNvCxnSpPr>
            <a:stCxn id="4" idx="2"/>
            <a:endCxn id="10" idx="0"/>
          </p:cNvCxnSpPr>
          <p:nvPr/>
        </p:nvCxnSpPr>
        <p:spPr>
          <a:xfrm>
            <a:off x="5081672" y="3077670"/>
            <a:ext cx="2061737" cy="56735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5234072" y="5445224"/>
            <a:ext cx="3818674" cy="1077218"/>
          </a:xfrm>
          <a:prstGeom prst="rect">
            <a:avLst/>
          </a:prstGeom>
        </p:spPr>
        <p:txBody>
          <a:bodyPr wrap="none">
            <a:spAutoFit/>
          </a:bodyPr>
          <a:lstStyle/>
          <a:p>
            <a:r>
              <a:rPr lang="zh-CN" altLang="en-US" sz="3200" dirty="0" smtClean="0">
                <a:solidFill>
                  <a:schemeClr val="bg1"/>
                </a:solidFill>
              </a:rPr>
              <a:t>今天生態環境中</a:t>
            </a:r>
            <a:r>
              <a:rPr lang="en-US" altLang="zh-CN" sz="3200" dirty="0" smtClean="0">
                <a:solidFill>
                  <a:schemeClr val="bg1"/>
                </a:solidFill>
              </a:rPr>
              <a:t>C-14</a:t>
            </a:r>
          </a:p>
          <a:p>
            <a:r>
              <a:rPr lang="zh-CN" altLang="en-US" sz="3200" dirty="0" smtClean="0">
                <a:solidFill>
                  <a:schemeClr val="bg1"/>
                </a:solidFill>
              </a:rPr>
              <a:t>比古代更高</a:t>
            </a:r>
            <a:endParaRPr lang="en-US" altLang="zh-CN" sz="3200" dirty="0">
              <a:solidFill>
                <a:schemeClr val="bg1"/>
              </a:solidFill>
            </a:endParaRPr>
          </a:p>
        </p:txBody>
      </p:sp>
      <p:cxnSp>
        <p:nvCxnSpPr>
          <p:cNvPr id="16" name="直接箭头连接符 15"/>
          <p:cNvCxnSpPr>
            <a:stCxn id="10" idx="2"/>
            <a:endCxn id="14" idx="0"/>
          </p:cNvCxnSpPr>
          <p:nvPr/>
        </p:nvCxnSpPr>
        <p:spPr>
          <a:xfrm>
            <a:off x="7143409" y="4229799"/>
            <a:ext cx="0" cy="121542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4305538"/>
            <a:ext cx="4288353" cy="1569660"/>
          </a:xfrm>
          <a:prstGeom prst="rect">
            <a:avLst/>
          </a:prstGeom>
        </p:spPr>
        <p:txBody>
          <a:bodyPr wrap="none">
            <a:spAutoFit/>
          </a:bodyPr>
          <a:lstStyle/>
          <a:p>
            <a:r>
              <a:rPr lang="zh-CN" altLang="en-US" sz="3200" dirty="0" smtClean="0">
                <a:solidFill>
                  <a:schemeClr val="bg1"/>
                </a:solidFill>
              </a:rPr>
              <a:t>把今天更高的</a:t>
            </a:r>
            <a:r>
              <a:rPr lang="en-US" altLang="zh-CN" sz="3200" dirty="0" smtClean="0">
                <a:solidFill>
                  <a:schemeClr val="bg1"/>
                </a:solidFill>
              </a:rPr>
              <a:t>C-14</a:t>
            </a:r>
            <a:r>
              <a:rPr lang="zh-CN" altLang="en-US" sz="3200" dirty="0" smtClean="0">
                <a:solidFill>
                  <a:schemeClr val="bg1"/>
                </a:solidFill>
              </a:rPr>
              <a:t>數據</a:t>
            </a:r>
            <a:endParaRPr lang="en-US" altLang="zh-CN" sz="3200" dirty="0" smtClean="0">
              <a:solidFill>
                <a:schemeClr val="bg1"/>
              </a:solidFill>
            </a:endParaRPr>
          </a:p>
          <a:p>
            <a:r>
              <a:rPr lang="zh-CN" altLang="en-US" sz="3200" dirty="0" smtClean="0">
                <a:solidFill>
                  <a:schemeClr val="bg1"/>
                </a:solidFill>
              </a:rPr>
              <a:t>作爲初始數據，必然導</a:t>
            </a:r>
            <a:endParaRPr lang="en-US" altLang="zh-CN" sz="3200" dirty="0" smtClean="0">
              <a:solidFill>
                <a:schemeClr val="bg1"/>
              </a:solidFill>
            </a:endParaRPr>
          </a:p>
          <a:p>
            <a:r>
              <a:rPr lang="zh-CN" altLang="en-US" sz="3200" dirty="0" smtClean="0">
                <a:solidFill>
                  <a:schemeClr val="bg1"/>
                </a:solidFill>
              </a:rPr>
              <a:t>致計算出來的年齡偏大</a:t>
            </a:r>
            <a:endParaRPr lang="en-US" altLang="zh-CN" sz="3200" dirty="0">
              <a:solidFill>
                <a:schemeClr val="bg1"/>
              </a:solidFill>
            </a:endParaRPr>
          </a:p>
        </p:txBody>
      </p:sp>
      <p:cxnSp>
        <p:nvCxnSpPr>
          <p:cNvPr id="23" name="直接箭头连接符 22"/>
          <p:cNvCxnSpPr>
            <a:endCxn id="19" idx="3"/>
          </p:cNvCxnSpPr>
          <p:nvPr/>
        </p:nvCxnSpPr>
        <p:spPr>
          <a:xfrm flipH="1" flipV="1">
            <a:off x="4288353" y="5090368"/>
            <a:ext cx="945719" cy="89346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4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4" grpId="0"/>
      <p:bldP spid="1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爲什麽</a:t>
            </a:r>
            <a:r>
              <a:rPr lang="en-US" altLang="zh-CN" dirty="0"/>
              <a:t>C-14</a:t>
            </a:r>
            <a:r>
              <a:rPr lang="zh-CN" altLang="en-US" dirty="0"/>
              <a:t>年齡測定法不可靠？</a:t>
            </a:r>
          </a:p>
        </p:txBody>
      </p:sp>
      <p:sp>
        <p:nvSpPr>
          <p:cNvPr id="3" name="内容占位符 2"/>
          <p:cNvSpPr>
            <a:spLocks noGrp="1"/>
          </p:cNvSpPr>
          <p:nvPr>
            <p:ph idx="1"/>
          </p:nvPr>
        </p:nvSpPr>
        <p:spPr>
          <a:xfrm>
            <a:off x="457200" y="1600200"/>
            <a:ext cx="8229600" cy="5257800"/>
          </a:xfrm>
        </p:spPr>
        <p:txBody>
          <a:bodyPr>
            <a:normAutofit lnSpcReduction="10000"/>
          </a:bodyPr>
          <a:lstStyle/>
          <a:p>
            <a:r>
              <a:rPr lang="zh-CN" altLang="en-US" sz="3900" dirty="0" smtClean="0"/>
              <a:t>第一，</a:t>
            </a:r>
            <a:r>
              <a:rPr lang="zh-CN" altLang="en-US" sz="3600" dirty="0"/>
              <a:t>科學家</a:t>
            </a:r>
            <a:r>
              <a:rPr lang="zh-TW" altLang="en-US" sz="3900" dirty="0" smtClean="0"/>
              <a:t>其</a:t>
            </a:r>
            <a:r>
              <a:rPr lang="zh-TW" altLang="en-US" sz="3900" dirty="0"/>
              <a:t>實</a:t>
            </a:r>
            <a:r>
              <a:rPr lang="zh-TW" altLang="en-US" sz="3900" dirty="0">
                <a:solidFill>
                  <a:srgbClr val="FFFF00"/>
                </a:solidFill>
              </a:rPr>
              <a:t>根本</a:t>
            </a:r>
            <a:r>
              <a:rPr lang="zh-TW" altLang="en-US" sz="3900" dirty="0" smtClean="0">
                <a:solidFill>
                  <a:srgbClr val="FFFF00"/>
                </a:solidFill>
              </a:rPr>
              <a:t>不知道</a:t>
            </a:r>
            <a:r>
              <a:rPr lang="zh-TW" altLang="en-US" sz="3900" dirty="0" smtClean="0"/>
              <a:t>動物</a:t>
            </a:r>
            <a:r>
              <a:rPr lang="en-US" altLang="zh-CN" sz="3900" dirty="0" smtClean="0"/>
              <a:t>/</a:t>
            </a:r>
            <a:r>
              <a:rPr lang="zh-CN" altLang="en-US" sz="3900" dirty="0" smtClean="0"/>
              <a:t>植物死亡時</a:t>
            </a:r>
            <a:r>
              <a:rPr lang="zh-TW" altLang="en-US" sz="3900" dirty="0" smtClean="0"/>
              <a:t>體</a:t>
            </a:r>
            <a:r>
              <a:rPr lang="zh-TW" altLang="en-US" sz="3900" dirty="0"/>
              <a:t>內的</a:t>
            </a:r>
            <a:r>
              <a:rPr lang="en-US" altLang="zh-TW" sz="3900" dirty="0" smtClean="0">
                <a:solidFill>
                  <a:srgbClr val="FFFF00"/>
                </a:solidFill>
              </a:rPr>
              <a:t>C-14</a:t>
            </a:r>
            <a:r>
              <a:rPr lang="zh-CN" altLang="en-US" sz="3900" dirty="0" smtClean="0">
                <a:solidFill>
                  <a:srgbClr val="FFFF00"/>
                </a:solidFill>
              </a:rPr>
              <a:t>有多少！</a:t>
            </a:r>
            <a:endParaRPr lang="en-US" altLang="zh-CN" sz="3900" dirty="0" smtClean="0">
              <a:solidFill>
                <a:srgbClr val="FFFF00"/>
              </a:solidFill>
            </a:endParaRPr>
          </a:p>
          <a:p>
            <a:r>
              <a:rPr lang="zh-CN" altLang="en-US" sz="3900" dirty="0"/>
              <a:t>第二</a:t>
            </a:r>
            <a:r>
              <a:rPr lang="zh-CN" altLang="en-US" sz="3900" dirty="0" smtClean="0"/>
              <a:t>，</a:t>
            </a:r>
            <a:r>
              <a:rPr lang="zh-CN" altLang="en-US" sz="3600" dirty="0"/>
              <a:t>科學家</a:t>
            </a:r>
            <a:r>
              <a:rPr lang="zh-TW" altLang="en-US" sz="3900" dirty="0" smtClean="0"/>
              <a:t>不知道</a:t>
            </a:r>
            <a:r>
              <a:rPr lang="zh-TW" altLang="en-US" sz="3900" dirty="0"/>
              <a:t>在過去，</a:t>
            </a:r>
            <a:r>
              <a:rPr lang="en-US" altLang="zh-TW" sz="3900" dirty="0">
                <a:solidFill>
                  <a:srgbClr val="FFFF00"/>
                </a:solidFill>
              </a:rPr>
              <a:t>C-14</a:t>
            </a:r>
            <a:r>
              <a:rPr lang="zh-TW" altLang="en-US" sz="3900" dirty="0">
                <a:solidFill>
                  <a:srgbClr val="FFFF00"/>
                </a:solidFill>
              </a:rPr>
              <a:t>的半衰期是否一直是</a:t>
            </a:r>
            <a:r>
              <a:rPr lang="en-US" altLang="zh-TW" sz="3900" dirty="0" smtClean="0">
                <a:solidFill>
                  <a:srgbClr val="FFFF00"/>
                </a:solidFill>
              </a:rPr>
              <a:t>5730</a:t>
            </a:r>
            <a:r>
              <a:rPr lang="zh-TW" altLang="en-US" sz="3900" dirty="0" smtClean="0">
                <a:solidFill>
                  <a:srgbClr val="FFFF00"/>
                </a:solidFill>
              </a:rPr>
              <a:t>年</a:t>
            </a:r>
            <a:endParaRPr lang="en-US" altLang="zh-TW" sz="3900" dirty="0" smtClean="0">
              <a:solidFill>
                <a:srgbClr val="FFFF00"/>
              </a:solidFill>
            </a:endParaRPr>
          </a:p>
          <a:p>
            <a:pPr lvl="1"/>
            <a:r>
              <a:rPr lang="zh-CN" altLang="en-US" sz="3200" dirty="0" smtClean="0">
                <a:solidFill>
                  <a:srgbClr val="FFFF00"/>
                </a:solidFill>
              </a:rPr>
              <a:t>如果有段時間，半衰期更短</a:t>
            </a:r>
            <a:endParaRPr lang="en-US" altLang="zh-CN" sz="3200" dirty="0" smtClean="0">
              <a:solidFill>
                <a:srgbClr val="FFFF00"/>
              </a:solidFill>
            </a:endParaRPr>
          </a:p>
          <a:p>
            <a:pPr lvl="1"/>
            <a:r>
              <a:rPr lang="zh-CN" altLang="en-US" sz="3200" dirty="0" smtClean="0"/>
              <a:t>死亡的動物體内大量</a:t>
            </a:r>
            <a:r>
              <a:rPr lang="en-US" altLang="zh-CN" sz="3200" dirty="0" smtClean="0"/>
              <a:t>C-14</a:t>
            </a:r>
            <a:r>
              <a:rPr lang="zh-CN" altLang="en-US" sz="3200" dirty="0" smtClean="0"/>
              <a:t>會變爲</a:t>
            </a:r>
            <a:r>
              <a:rPr lang="en-US" altLang="zh-CN" sz="3200" dirty="0" smtClean="0"/>
              <a:t>N-14</a:t>
            </a:r>
          </a:p>
          <a:p>
            <a:pPr lvl="1"/>
            <a:r>
              <a:rPr lang="zh-CN" altLang="en-US" sz="3200" dirty="0"/>
              <a:t>我</a:t>
            </a:r>
            <a:r>
              <a:rPr lang="zh-CN" altLang="en-US" sz="3200" dirty="0" smtClean="0"/>
              <a:t>們今天會發現該動物體内</a:t>
            </a:r>
            <a:r>
              <a:rPr lang="en-US" altLang="zh-CN" sz="3200" dirty="0" smtClean="0">
                <a:solidFill>
                  <a:srgbClr val="FFFF00"/>
                </a:solidFill>
              </a:rPr>
              <a:t>C-14</a:t>
            </a:r>
            <a:r>
              <a:rPr lang="zh-CN" altLang="en-US" sz="3200" dirty="0" smtClean="0">
                <a:solidFill>
                  <a:srgbClr val="FFFF00"/>
                </a:solidFill>
              </a:rPr>
              <a:t>很少</a:t>
            </a:r>
            <a:endParaRPr lang="en-US" altLang="zh-CN" sz="3200" dirty="0" smtClean="0">
              <a:solidFill>
                <a:srgbClr val="FFFF00"/>
              </a:solidFill>
            </a:endParaRPr>
          </a:p>
          <a:p>
            <a:pPr lvl="1"/>
            <a:r>
              <a:rPr lang="zh-CN" altLang="en-US" sz="3200" dirty="0" smtClean="0"/>
              <a:t>我們會以爲它</a:t>
            </a:r>
            <a:r>
              <a:rPr lang="zh-CN" altLang="en-US" sz="3200" dirty="0" smtClean="0">
                <a:solidFill>
                  <a:srgbClr val="FFFF00"/>
                </a:solidFill>
              </a:rPr>
              <a:t>死了很久</a:t>
            </a:r>
            <a:r>
              <a:rPr lang="zh-CN" altLang="en-US" sz="3200" dirty="0" smtClean="0"/>
              <a:t>，但其實是因爲</a:t>
            </a:r>
            <a:r>
              <a:rPr lang="en-US" altLang="zh-CN" sz="3200" dirty="0" smtClean="0">
                <a:solidFill>
                  <a:srgbClr val="FFFF00"/>
                </a:solidFill>
              </a:rPr>
              <a:t>C-14</a:t>
            </a:r>
            <a:r>
              <a:rPr lang="zh-CN" altLang="en-US" sz="3200" dirty="0" smtClean="0">
                <a:solidFill>
                  <a:srgbClr val="FFFF00"/>
                </a:solidFill>
              </a:rPr>
              <a:t>半衰期變短導致</a:t>
            </a:r>
            <a:endParaRPr lang="en-US" altLang="zh-CN" sz="3200" dirty="0" smtClean="0">
              <a:solidFill>
                <a:srgbClr val="FFFF00"/>
              </a:solidFill>
            </a:endParaRPr>
          </a:p>
          <a:p>
            <a:pPr lvl="1"/>
            <a:endParaRPr lang="en-US" altLang="zh-TW" sz="3600" dirty="0"/>
          </a:p>
        </p:txBody>
      </p:sp>
    </p:spTree>
    <p:extLst>
      <p:ext uri="{BB962C8B-B14F-4D97-AF65-F5344CB8AC3E}">
        <p14:creationId xmlns:p14="http://schemas.microsoft.com/office/powerpoint/2010/main" val="401371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标题 1"/>
          <p:cNvSpPr txBox="1">
            <a:spLocks/>
          </p:cNvSpPr>
          <p:nvPr/>
        </p:nvSpPr>
        <p:spPr>
          <a:xfrm>
            <a:off x="467544" y="270892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altLang="zh-CN" smtClean="0"/>
              <a:t>C-14</a:t>
            </a:r>
            <a:r>
              <a:rPr lang="zh-CN" altLang="en-US" smtClean="0"/>
              <a:t>支持</a:t>
            </a:r>
            <a:r>
              <a:rPr lang="en-US" altLang="zh-CN" smtClean="0"/>
              <a:t>6000</a:t>
            </a:r>
            <a:r>
              <a:rPr lang="zh-CN" altLang="en-US" smtClean="0"/>
              <a:t>年的地球歷史</a:t>
            </a:r>
            <a:endParaRPr lang="zh-CN" altLang="en-US" dirty="0"/>
          </a:p>
        </p:txBody>
      </p:sp>
    </p:spTree>
    <p:extLst>
      <p:ext uri="{BB962C8B-B14F-4D97-AF65-F5344CB8AC3E}">
        <p14:creationId xmlns:p14="http://schemas.microsoft.com/office/powerpoint/2010/main" val="36753732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C-14</a:t>
            </a:r>
            <a:r>
              <a:rPr lang="zh-CN" altLang="en-US" dirty="0" smtClean="0"/>
              <a:t>支持</a:t>
            </a:r>
            <a:r>
              <a:rPr lang="en-US" altLang="zh-CN" dirty="0" smtClean="0"/>
              <a:t>6000</a:t>
            </a:r>
            <a:r>
              <a:rPr lang="zh-CN" altLang="en-US" dirty="0" smtClean="0"/>
              <a:t>年的地球歷史</a:t>
            </a:r>
            <a:endParaRPr lang="zh-CN" altLang="en-US" dirty="0"/>
          </a:p>
        </p:txBody>
      </p:sp>
      <p:sp>
        <p:nvSpPr>
          <p:cNvPr id="3" name="内容占位符 2"/>
          <p:cNvSpPr>
            <a:spLocks noGrp="1"/>
          </p:cNvSpPr>
          <p:nvPr>
            <p:ph idx="1"/>
          </p:nvPr>
        </p:nvSpPr>
        <p:spPr/>
        <p:txBody>
          <a:bodyPr>
            <a:normAutofit/>
          </a:bodyPr>
          <a:lstStyle/>
          <a:p>
            <a:r>
              <a:rPr lang="zh-CN" altLang="en-US" sz="4000" dirty="0" smtClean="0"/>
              <a:t>科學家使用</a:t>
            </a:r>
            <a:r>
              <a:rPr lang="en-US" altLang="zh-CN" sz="4000" dirty="0"/>
              <a:t>AMS (</a:t>
            </a:r>
            <a:r>
              <a:rPr lang="zh-CN" altLang="en-US" sz="4000" dirty="0"/>
              <a:t>加速器質譜法</a:t>
            </a:r>
            <a:r>
              <a:rPr lang="en-US" altLang="zh-CN" sz="4000" dirty="0"/>
              <a:t>accelerator mass spectrometry</a:t>
            </a:r>
            <a:r>
              <a:rPr lang="en-US" altLang="zh-CN" sz="4000" dirty="0" smtClean="0"/>
              <a:t>)</a:t>
            </a:r>
            <a:r>
              <a:rPr lang="zh-CN" altLang="en-US" sz="4000" dirty="0" smtClean="0"/>
              <a:t>，可以在</a:t>
            </a:r>
            <a:r>
              <a:rPr lang="en-US" altLang="zh-CN" sz="4000" dirty="0">
                <a:solidFill>
                  <a:srgbClr val="FFFF00"/>
                </a:solidFill>
              </a:rPr>
              <a:t>10000</a:t>
            </a:r>
            <a:r>
              <a:rPr lang="zh-CN" altLang="en-US" sz="4000" dirty="0">
                <a:solidFill>
                  <a:srgbClr val="FFFF00"/>
                </a:solidFill>
              </a:rPr>
              <a:t>萬</a:t>
            </a:r>
            <a:r>
              <a:rPr lang="zh-CN" altLang="en-US" sz="4000" dirty="0" smtClean="0">
                <a:solidFill>
                  <a:srgbClr val="FFFF00"/>
                </a:solidFill>
              </a:rPr>
              <a:t>億的</a:t>
            </a:r>
            <a:r>
              <a:rPr lang="en-US" altLang="zh-CN" sz="4000" dirty="0" smtClean="0">
                <a:solidFill>
                  <a:srgbClr val="FFFF00"/>
                </a:solidFill>
              </a:rPr>
              <a:t>C-12</a:t>
            </a:r>
            <a:r>
              <a:rPr lang="zh-CN" altLang="en-US" sz="4000" dirty="0" smtClean="0">
                <a:solidFill>
                  <a:srgbClr val="FFFF00"/>
                </a:solidFill>
              </a:rPr>
              <a:t>原子中找到</a:t>
            </a:r>
            <a:r>
              <a:rPr lang="en-US" altLang="zh-CN" sz="4000" dirty="0" smtClean="0">
                <a:solidFill>
                  <a:srgbClr val="FFFF00"/>
                </a:solidFill>
              </a:rPr>
              <a:t>1</a:t>
            </a:r>
            <a:r>
              <a:rPr lang="zh-CN" altLang="en-US" sz="4000" dirty="0" smtClean="0">
                <a:solidFill>
                  <a:srgbClr val="FFFF00"/>
                </a:solidFill>
              </a:rPr>
              <a:t>個</a:t>
            </a:r>
            <a:r>
              <a:rPr lang="en-US" altLang="zh-CN" sz="4000" dirty="0" smtClean="0">
                <a:solidFill>
                  <a:srgbClr val="FFFF00"/>
                </a:solidFill>
              </a:rPr>
              <a:t>C-14</a:t>
            </a:r>
            <a:r>
              <a:rPr lang="zh-CN" altLang="en-US" sz="4000" dirty="0" smtClean="0">
                <a:solidFill>
                  <a:srgbClr val="FFFF00"/>
                </a:solidFill>
              </a:rPr>
              <a:t>原</a:t>
            </a:r>
            <a:r>
              <a:rPr lang="zh-CN" altLang="en-US" sz="4000" dirty="0" smtClean="0"/>
              <a:t>子</a:t>
            </a:r>
            <a:endParaRPr lang="en-US" altLang="zh-CN" sz="4000" dirty="0" smtClean="0"/>
          </a:p>
          <a:p>
            <a:r>
              <a:rPr lang="zh-CN" altLang="en-US" sz="4000" dirty="0" smtClean="0"/>
              <a:t>但死亡超過</a:t>
            </a:r>
            <a:r>
              <a:rPr lang="en-US" altLang="zh-CN" sz="4000" dirty="0" smtClean="0">
                <a:solidFill>
                  <a:srgbClr val="FFFF00"/>
                </a:solidFill>
              </a:rPr>
              <a:t>10</a:t>
            </a:r>
            <a:r>
              <a:rPr lang="zh-CN" altLang="en-US" sz="4000" dirty="0" smtClean="0">
                <a:solidFill>
                  <a:srgbClr val="FFFF00"/>
                </a:solidFill>
              </a:rPr>
              <a:t>萬年</a:t>
            </a:r>
            <a:r>
              <a:rPr lang="en-US" altLang="zh-CN" sz="4000" dirty="0" smtClean="0">
                <a:solidFill>
                  <a:srgbClr val="FFFF00"/>
                </a:solidFill>
              </a:rPr>
              <a:t>(17</a:t>
            </a:r>
            <a:r>
              <a:rPr lang="zh-CN" altLang="en-US" sz="4000" dirty="0" smtClean="0">
                <a:solidFill>
                  <a:srgbClr val="FFFF00"/>
                </a:solidFill>
              </a:rPr>
              <a:t>個半衰期</a:t>
            </a:r>
            <a:r>
              <a:rPr lang="en-US" altLang="zh-CN" sz="4000" dirty="0" smtClean="0">
                <a:solidFill>
                  <a:srgbClr val="FFFF00"/>
                </a:solidFill>
              </a:rPr>
              <a:t>)</a:t>
            </a:r>
            <a:r>
              <a:rPr lang="zh-CN" altLang="en-US" sz="4000" dirty="0" smtClean="0"/>
              <a:t>的動物</a:t>
            </a:r>
            <a:r>
              <a:rPr lang="en-US" altLang="zh-CN" sz="4000" dirty="0" smtClean="0"/>
              <a:t>/</a:t>
            </a:r>
            <a:r>
              <a:rPr lang="zh-CN" altLang="en-US" sz="4000" dirty="0" smtClean="0"/>
              <a:t>植物，我們現有技術</a:t>
            </a:r>
            <a:r>
              <a:rPr lang="zh-CN" altLang="en-US" sz="4000" dirty="0" smtClean="0">
                <a:solidFill>
                  <a:srgbClr val="FFFF00"/>
                </a:solidFill>
              </a:rPr>
              <a:t>無法偵測</a:t>
            </a:r>
            <a:r>
              <a:rPr lang="zh-CN" altLang="en-US" sz="4000" dirty="0" smtClean="0"/>
              <a:t>到如此微量</a:t>
            </a:r>
            <a:r>
              <a:rPr lang="en-US" altLang="zh-CN" sz="4000" dirty="0" smtClean="0"/>
              <a:t>C-14</a:t>
            </a:r>
            <a:r>
              <a:rPr lang="zh-CN" altLang="en-US" sz="4000" dirty="0" smtClean="0"/>
              <a:t>。</a:t>
            </a:r>
            <a:endParaRPr lang="zh-CN" altLang="en-US" sz="4000" dirty="0"/>
          </a:p>
        </p:txBody>
      </p:sp>
    </p:spTree>
    <p:extLst>
      <p:ext uri="{BB962C8B-B14F-4D97-AF65-F5344CB8AC3E}">
        <p14:creationId xmlns:p14="http://schemas.microsoft.com/office/powerpoint/2010/main" val="370965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檢測恐龍化石當中的</a:t>
            </a:r>
            <a:r>
              <a:rPr lang="en-US" altLang="zh-CN" dirty="0" smtClean="0"/>
              <a:t>C-14</a:t>
            </a:r>
            <a:endParaRPr lang="zh-CN" altLang="en-US" dirty="0"/>
          </a:p>
        </p:txBody>
      </p:sp>
      <p:sp>
        <p:nvSpPr>
          <p:cNvPr id="3" name="内容占位符 2"/>
          <p:cNvSpPr>
            <a:spLocks noGrp="1"/>
          </p:cNvSpPr>
          <p:nvPr>
            <p:ph idx="1"/>
          </p:nvPr>
        </p:nvSpPr>
        <p:spPr>
          <a:xfrm>
            <a:off x="457200" y="1340768"/>
            <a:ext cx="8229600" cy="4785395"/>
          </a:xfrm>
        </p:spPr>
        <p:txBody>
          <a:bodyPr/>
          <a:lstStyle/>
          <a:p>
            <a:r>
              <a:rPr lang="en-US" altLang="zh-CN" sz="2800" dirty="0"/>
              <a:t>Brian Thomas and </a:t>
            </a:r>
            <a:r>
              <a:rPr lang="en-US" altLang="zh-CN" sz="2800" dirty="0" smtClean="0"/>
              <a:t>Vance </a:t>
            </a:r>
            <a:r>
              <a:rPr lang="en-US" altLang="zh-CN" sz="2800" dirty="0" smtClean="0"/>
              <a:t>Nelson</a:t>
            </a:r>
          </a:p>
          <a:p>
            <a:r>
              <a:rPr lang="en-US" altLang="zh-CN" sz="2800" dirty="0"/>
              <a:t>Radiocarbon  in Dinosaur and Other </a:t>
            </a:r>
            <a:r>
              <a:rPr lang="en-US" altLang="zh-CN" sz="2800" dirty="0" smtClean="0"/>
              <a:t>Fossils (</a:t>
            </a:r>
            <a:r>
              <a:rPr lang="zh-CN" altLang="en-US" sz="2800" dirty="0" smtClean="0">
                <a:latin typeface="楷体" pitchFamily="49" charset="-122"/>
                <a:ea typeface="楷体" pitchFamily="49" charset="-122"/>
              </a:rPr>
              <a:t>在恐龍和其他化石中的放射性碳</a:t>
            </a:r>
            <a:r>
              <a:rPr lang="en-US" altLang="zh-CN" sz="2800" dirty="0" smtClean="0"/>
              <a:t>)</a:t>
            </a:r>
          </a:p>
          <a:p>
            <a:r>
              <a:rPr lang="zh-CN" altLang="en-US" sz="2800" dirty="0"/>
              <a:t>刊登在</a:t>
            </a:r>
            <a:r>
              <a:rPr lang="en-US" altLang="zh-CN" sz="2800" i="1" dirty="0"/>
              <a:t>Creation Research Society Quarterly</a:t>
            </a:r>
            <a:r>
              <a:rPr lang="en-US" altLang="zh-CN" sz="2800" dirty="0"/>
              <a:t>. 2015</a:t>
            </a:r>
            <a:r>
              <a:rPr lang="zh-CN" altLang="en-US" sz="2800" dirty="0"/>
              <a:t>年</a:t>
            </a:r>
            <a:r>
              <a:rPr lang="en-US" altLang="zh-CN" sz="2800" dirty="0"/>
              <a:t>51</a:t>
            </a:r>
            <a:r>
              <a:rPr lang="zh-CN" altLang="en-US" sz="2800" dirty="0"/>
              <a:t>冊第</a:t>
            </a:r>
            <a:r>
              <a:rPr lang="en-US" altLang="zh-CN" sz="2800" dirty="0"/>
              <a:t>4</a:t>
            </a:r>
            <a:r>
              <a:rPr lang="zh-CN" altLang="en-US" sz="2800" dirty="0"/>
              <a:t>期的</a:t>
            </a:r>
            <a:r>
              <a:rPr lang="en-US" altLang="zh-CN" sz="2800" dirty="0"/>
              <a:t>299-311</a:t>
            </a:r>
            <a:r>
              <a:rPr lang="zh-CN" altLang="en-US" sz="2800" dirty="0" smtClean="0"/>
              <a:t>頁</a:t>
            </a:r>
            <a:endParaRPr lang="en-US" altLang="zh-CN" sz="2800" dirty="0" smtClean="0"/>
          </a:p>
          <a:p>
            <a:pPr lvl="0"/>
            <a:r>
              <a:rPr lang="en-US" altLang="zh-CN" sz="2800" u="sng" dirty="0"/>
              <a:t>https://www.creationresearch.org/crsq-2015-volume-51-number-4/</a:t>
            </a:r>
            <a:endParaRPr lang="zh-CN" altLang="zh-CN" sz="2800" dirty="0"/>
          </a:p>
          <a:p>
            <a:endParaRPr lang="zh-CN" altLang="en-US" dirty="0"/>
          </a:p>
        </p:txBody>
      </p:sp>
      <p:pic>
        <p:nvPicPr>
          <p:cNvPr id="4" name="Picture 2" descr="F:\Preaching\Creation\Age of Earth\Pictures\Thoma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4581128"/>
            <a:ext cx="3306818" cy="2132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Preaching\Creation\Age of Earth\Pictures\Thoma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740614"/>
            <a:ext cx="2808312" cy="197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4" t="20310" r="18285" b="10078"/>
          <a:stretch/>
        </p:blipFill>
        <p:spPr bwMode="auto">
          <a:xfrm>
            <a:off x="22218" y="404664"/>
            <a:ext cx="909417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475656" y="1850215"/>
            <a:ext cx="1082348" cy="307777"/>
          </a:xfrm>
          <a:prstGeom prst="rect">
            <a:avLst/>
          </a:prstGeom>
        </p:spPr>
        <p:txBody>
          <a:bodyPr wrap="none">
            <a:spAutoFit/>
          </a:bodyPr>
          <a:lstStyle/>
          <a:p>
            <a:r>
              <a:rPr lang="zh-CN" altLang="en-US" sz="1400" dirty="0">
                <a:solidFill>
                  <a:srgbClr val="FF0000"/>
                </a:solidFill>
              </a:rPr>
              <a:t>埃德蒙顿龙</a:t>
            </a:r>
          </a:p>
        </p:txBody>
      </p:sp>
      <p:sp>
        <p:nvSpPr>
          <p:cNvPr id="7" name="矩形 6"/>
          <p:cNvSpPr/>
          <p:nvPr/>
        </p:nvSpPr>
        <p:spPr>
          <a:xfrm>
            <a:off x="1691680" y="2708920"/>
            <a:ext cx="723275" cy="307777"/>
          </a:xfrm>
          <a:prstGeom prst="rect">
            <a:avLst/>
          </a:prstGeom>
        </p:spPr>
        <p:txBody>
          <a:bodyPr wrap="none">
            <a:spAutoFit/>
          </a:bodyPr>
          <a:lstStyle/>
          <a:p>
            <a:r>
              <a:rPr lang="zh-CN" altLang="en-US" sz="1400" dirty="0">
                <a:solidFill>
                  <a:srgbClr val="FF0000"/>
                </a:solidFill>
              </a:rPr>
              <a:t>鸭嘴龙</a:t>
            </a:r>
          </a:p>
        </p:txBody>
      </p:sp>
      <p:sp>
        <p:nvSpPr>
          <p:cNvPr id="8" name="矩形 7"/>
          <p:cNvSpPr/>
          <p:nvPr/>
        </p:nvSpPr>
        <p:spPr>
          <a:xfrm>
            <a:off x="1512143" y="3016697"/>
            <a:ext cx="1082348" cy="307777"/>
          </a:xfrm>
          <a:prstGeom prst="rect">
            <a:avLst/>
          </a:prstGeom>
        </p:spPr>
        <p:txBody>
          <a:bodyPr wrap="none">
            <a:spAutoFit/>
          </a:bodyPr>
          <a:lstStyle/>
          <a:p>
            <a:r>
              <a:rPr lang="zh-CN" altLang="en-US" sz="1400" dirty="0">
                <a:solidFill>
                  <a:srgbClr val="FF0000"/>
                </a:solidFill>
              </a:rPr>
              <a:t>埃德蒙顿龙</a:t>
            </a:r>
          </a:p>
        </p:txBody>
      </p:sp>
      <p:sp>
        <p:nvSpPr>
          <p:cNvPr id="9" name="矩形 8"/>
          <p:cNvSpPr/>
          <p:nvPr/>
        </p:nvSpPr>
        <p:spPr>
          <a:xfrm>
            <a:off x="1619672" y="3324474"/>
            <a:ext cx="723275" cy="307777"/>
          </a:xfrm>
          <a:prstGeom prst="rect">
            <a:avLst/>
          </a:prstGeom>
        </p:spPr>
        <p:txBody>
          <a:bodyPr wrap="none">
            <a:spAutoFit/>
          </a:bodyPr>
          <a:lstStyle/>
          <a:p>
            <a:r>
              <a:rPr lang="zh-CN" altLang="en-US" sz="1400" dirty="0" smtClean="0">
                <a:solidFill>
                  <a:srgbClr val="FF0000"/>
                </a:solidFill>
              </a:rPr>
              <a:t>鸭嘴龙</a:t>
            </a:r>
            <a:endParaRPr lang="zh-CN" altLang="en-US" sz="1400" dirty="0">
              <a:solidFill>
                <a:srgbClr val="FF0000"/>
              </a:solidFill>
            </a:endParaRPr>
          </a:p>
        </p:txBody>
      </p:sp>
      <p:sp>
        <p:nvSpPr>
          <p:cNvPr id="10" name="矩形 9"/>
          <p:cNvSpPr/>
          <p:nvPr/>
        </p:nvSpPr>
        <p:spPr>
          <a:xfrm>
            <a:off x="1675716" y="3869353"/>
            <a:ext cx="723275" cy="307777"/>
          </a:xfrm>
          <a:prstGeom prst="rect">
            <a:avLst/>
          </a:prstGeom>
        </p:spPr>
        <p:txBody>
          <a:bodyPr wrap="none">
            <a:spAutoFit/>
          </a:bodyPr>
          <a:lstStyle/>
          <a:p>
            <a:r>
              <a:rPr lang="zh-CN" altLang="en-US" sz="1400" dirty="0" smtClean="0">
                <a:solidFill>
                  <a:srgbClr val="FF0000"/>
                </a:solidFill>
              </a:rPr>
              <a:t>三</a:t>
            </a:r>
            <a:r>
              <a:rPr lang="zh-CN" altLang="en-US" sz="1400" dirty="0">
                <a:solidFill>
                  <a:srgbClr val="FF0000"/>
                </a:solidFill>
              </a:rPr>
              <a:t>角龙</a:t>
            </a:r>
          </a:p>
        </p:txBody>
      </p:sp>
      <p:sp>
        <p:nvSpPr>
          <p:cNvPr id="11" name="矩形 10"/>
          <p:cNvSpPr/>
          <p:nvPr/>
        </p:nvSpPr>
        <p:spPr>
          <a:xfrm>
            <a:off x="1642641" y="5085184"/>
            <a:ext cx="723275" cy="307777"/>
          </a:xfrm>
          <a:prstGeom prst="rect">
            <a:avLst/>
          </a:prstGeom>
        </p:spPr>
        <p:txBody>
          <a:bodyPr wrap="none">
            <a:spAutoFit/>
          </a:bodyPr>
          <a:lstStyle/>
          <a:p>
            <a:r>
              <a:rPr lang="zh-CN" altLang="en-US" sz="1400" dirty="0" smtClean="0">
                <a:solidFill>
                  <a:srgbClr val="FF0000"/>
                </a:solidFill>
              </a:rPr>
              <a:t>三</a:t>
            </a:r>
            <a:r>
              <a:rPr lang="zh-CN" altLang="en-US" sz="1400" dirty="0">
                <a:solidFill>
                  <a:srgbClr val="FF0000"/>
                </a:solidFill>
              </a:rPr>
              <a:t>角龙</a:t>
            </a:r>
          </a:p>
        </p:txBody>
      </p:sp>
      <p:sp>
        <p:nvSpPr>
          <p:cNvPr id="12" name="矩形 11"/>
          <p:cNvSpPr/>
          <p:nvPr/>
        </p:nvSpPr>
        <p:spPr>
          <a:xfrm>
            <a:off x="1619671" y="5661248"/>
            <a:ext cx="723275" cy="307777"/>
          </a:xfrm>
          <a:prstGeom prst="rect">
            <a:avLst/>
          </a:prstGeom>
        </p:spPr>
        <p:txBody>
          <a:bodyPr wrap="none">
            <a:spAutoFit/>
          </a:bodyPr>
          <a:lstStyle/>
          <a:p>
            <a:r>
              <a:rPr lang="zh-CN" altLang="en-US" sz="1400" dirty="0">
                <a:solidFill>
                  <a:srgbClr val="FF0000"/>
                </a:solidFill>
              </a:rPr>
              <a:t>大鼻龙</a:t>
            </a:r>
          </a:p>
        </p:txBody>
      </p:sp>
      <p:sp>
        <p:nvSpPr>
          <p:cNvPr id="13" name="矩形 12"/>
          <p:cNvSpPr/>
          <p:nvPr/>
        </p:nvSpPr>
        <p:spPr>
          <a:xfrm>
            <a:off x="1466478" y="2425373"/>
            <a:ext cx="543739" cy="307777"/>
          </a:xfrm>
          <a:prstGeom prst="rect">
            <a:avLst/>
          </a:prstGeom>
        </p:spPr>
        <p:txBody>
          <a:bodyPr wrap="none">
            <a:spAutoFit/>
          </a:bodyPr>
          <a:lstStyle/>
          <a:p>
            <a:r>
              <a:rPr lang="zh-CN" altLang="en-US" sz="1400" dirty="0" smtClean="0">
                <a:solidFill>
                  <a:srgbClr val="FF0000"/>
                </a:solidFill>
              </a:rPr>
              <a:t>角</a:t>
            </a:r>
            <a:r>
              <a:rPr lang="zh-CN" altLang="en-US" sz="1400" dirty="0">
                <a:solidFill>
                  <a:srgbClr val="FF0000"/>
                </a:solidFill>
              </a:rPr>
              <a:t>龙</a:t>
            </a:r>
          </a:p>
        </p:txBody>
      </p:sp>
      <p:cxnSp>
        <p:nvCxnSpPr>
          <p:cNvPr id="6" name="直接箭头连接符 5"/>
          <p:cNvCxnSpPr/>
          <p:nvPr/>
        </p:nvCxnSpPr>
        <p:spPr>
          <a:xfrm>
            <a:off x="3707904" y="116632"/>
            <a:ext cx="0" cy="93610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583835" y="6237312"/>
            <a:ext cx="2452210" cy="369332"/>
          </a:xfrm>
          <a:prstGeom prst="rect">
            <a:avLst/>
          </a:prstGeom>
        </p:spPr>
        <p:txBody>
          <a:bodyPr wrap="none">
            <a:spAutoFit/>
          </a:bodyPr>
          <a:lstStyle/>
          <a:p>
            <a:r>
              <a:rPr lang="en-US" altLang="zh-CN" dirty="0">
                <a:solidFill>
                  <a:schemeClr val="bg1"/>
                </a:solidFill>
              </a:rPr>
              <a:t>percent Modern Carbon</a:t>
            </a:r>
            <a:endParaRPr lang="zh-CN" altLang="en-US" dirty="0">
              <a:solidFill>
                <a:schemeClr val="bg1"/>
              </a:solidFill>
            </a:endParaRPr>
          </a:p>
        </p:txBody>
      </p:sp>
    </p:spTree>
    <p:extLst>
      <p:ext uri="{BB962C8B-B14F-4D97-AF65-F5344CB8AC3E}">
        <p14:creationId xmlns:p14="http://schemas.microsoft.com/office/powerpoint/2010/main" val="25988889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a:t>檢測煤炭</a:t>
            </a:r>
            <a:r>
              <a:rPr lang="en-US" altLang="zh-TW" dirty="0"/>
              <a:t>(coal)</a:t>
            </a:r>
            <a:r>
              <a:rPr lang="zh-TW" altLang="en-US" dirty="0"/>
              <a:t>當中的</a:t>
            </a:r>
            <a:r>
              <a:rPr lang="en-US" altLang="zh-TW" dirty="0"/>
              <a:t>C-14</a:t>
            </a:r>
            <a:endParaRPr lang="zh-CN" altLang="en-US" dirty="0"/>
          </a:p>
        </p:txBody>
      </p:sp>
      <p:sp>
        <p:nvSpPr>
          <p:cNvPr id="3" name="内容占位符 2"/>
          <p:cNvSpPr>
            <a:spLocks noGrp="1"/>
          </p:cNvSpPr>
          <p:nvPr>
            <p:ph idx="1"/>
          </p:nvPr>
        </p:nvSpPr>
        <p:spPr/>
        <p:txBody>
          <a:bodyPr/>
          <a:lstStyle/>
          <a:p>
            <a:r>
              <a:rPr lang="en-US" altLang="zh-CN" sz="3600" dirty="0" smtClean="0"/>
              <a:t>Thousands Not Billions</a:t>
            </a:r>
          </a:p>
          <a:p>
            <a:r>
              <a:rPr lang="zh-CN" altLang="en-US" sz="3600" dirty="0" smtClean="0"/>
              <a:t>第</a:t>
            </a:r>
            <a:r>
              <a:rPr lang="en-US" altLang="zh-CN" sz="3600" dirty="0" smtClean="0"/>
              <a:t>4</a:t>
            </a:r>
            <a:r>
              <a:rPr lang="zh-CN" altLang="en-US" sz="3600" dirty="0" smtClean="0"/>
              <a:t>章</a:t>
            </a:r>
            <a:endParaRPr lang="en-US" altLang="zh-CN" sz="3600" dirty="0" smtClean="0"/>
          </a:p>
          <a:p>
            <a:endParaRPr lang="zh-CN" altLang="en-US" dirty="0"/>
          </a:p>
        </p:txBody>
      </p:sp>
      <p:pic>
        <p:nvPicPr>
          <p:cNvPr id="2050" name="Picture 2" descr="Thousands not Billions: Challenging the Icon of Evolution, Questioning the  Age of the Earth: Donald DeYoung: 9780890514412: Amazon.com: Boo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484784"/>
            <a:ext cx="3086100" cy="4752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al in Canada | The Canadian Encyclopedi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7584" y="3039988"/>
            <a:ext cx="4413389" cy="3310042"/>
          </a:xfrm>
          <a:prstGeom prst="rect">
            <a:avLst/>
          </a:prstGeom>
          <a:noFill/>
          <a:effectLst>
            <a:glow rad="101600">
              <a:schemeClr val="bg1">
                <a:alpha val="6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42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66" t="13687" r="21000" b="14963"/>
          <a:stretch/>
        </p:blipFill>
        <p:spPr bwMode="auto">
          <a:xfrm>
            <a:off x="323528" y="770698"/>
            <a:ext cx="8352928" cy="555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851920" y="1945591"/>
            <a:ext cx="441146" cy="400110"/>
          </a:xfrm>
          <a:prstGeom prst="rect">
            <a:avLst/>
          </a:prstGeom>
        </p:spPr>
        <p:txBody>
          <a:bodyPr wrap="none">
            <a:spAutoFit/>
          </a:bodyPr>
          <a:lstStyle/>
          <a:p>
            <a:r>
              <a:rPr lang="zh-CN" altLang="en-US" sz="2000" dirty="0" smtClean="0">
                <a:solidFill>
                  <a:srgbClr val="FF0000"/>
                </a:solidFill>
              </a:rPr>
              <a:t>州</a:t>
            </a:r>
            <a:endParaRPr lang="zh-CN" altLang="en-US" sz="2000" dirty="0">
              <a:solidFill>
                <a:srgbClr val="FF0000"/>
              </a:solidFill>
            </a:endParaRPr>
          </a:p>
        </p:txBody>
      </p:sp>
      <p:sp>
        <p:nvSpPr>
          <p:cNvPr id="4" name="矩形 3"/>
          <p:cNvSpPr/>
          <p:nvPr/>
        </p:nvSpPr>
        <p:spPr>
          <a:xfrm>
            <a:off x="2411760" y="1982243"/>
            <a:ext cx="646331" cy="369332"/>
          </a:xfrm>
          <a:prstGeom prst="rect">
            <a:avLst/>
          </a:prstGeom>
        </p:spPr>
        <p:txBody>
          <a:bodyPr wrap="none">
            <a:spAutoFit/>
          </a:bodyPr>
          <a:lstStyle/>
          <a:p>
            <a:r>
              <a:rPr lang="zh-CN" altLang="en-US" dirty="0">
                <a:solidFill>
                  <a:srgbClr val="FF0000"/>
                </a:solidFill>
              </a:rPr>
              <a:t>煤層</a:t>
            </a:r>
          </a:p>
        </p:txBody>
      </p:sp>
      <p:cxnSp>
        <p:nvCxnSpPr>
          <p:cNvPr id="8" name="直接箭头连接符 7"/>
          <p:cNvCxnSpPr/>
          <p:nvPr/>
        </p:nvCxnSpPr>
        <p:spPr>
          <a:xfrm>
            <a:off x="7668344" y="1046139"/>
            <a:ext cx="0" cy="93610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6442239" y="6370446"/>
            <a:ext cx="2452210" cy="369332"/>
          </a:xfrm>
          <a:prstGeom prst="rect">
            <a:avLst/>
          </a:prstGeom>
        </p:spPr>
        <p:txBody>
          <a:bodyPr wrap="none">
            <a:spAutoFit/>
          </a:bodyPr>
          <a:lstStyle/>
          <a:p>
            <a:r>
              <a:rPr lang="en-US" altLang="zh-CN" dirty="0">
                <a:solidFill>
                  <a:schemeClr val="bg1"/>
                </a:solidFill>
              </a:rPr>
              <a:t>percent Modern Carbon</a:t>
            </a:r>
            <a:endParaRPr lang="zh-CN" altLang="en-US" dirty="0">
              <a:solidFill>
                <a:schemeClr val="bg1"/>
              </a:solidFill>
            </a:endParaRPr>
          </a:p>
        </p:txBody>
      </p:sp>
    </p:spTree>
    <p:extLst>
      <p:ext uri="{BB962C8B-B14F-4D97-AF65-F5344CB8AC3E}">
        <p14:creationId xmlns:p14="http://schemas.microsoft.com/office/powerpoint/2010/main" val="3834315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地球年齡的兩種觀點</a:t>
            </a:r>
            <a:endParaRPr lang="zh-CN" altLang="en-US" dirty="0"/>
          </a:p>
        </p:txBody>
      </p:sp>
      <p:sp>
        <p:nvSpPr>
          <p:cNvPr id="3" name="内容占位符 2"/>
          <p:cNvSpPr>
            <a:spLocks noGrp="1"/>
          </p:cNvSpPr>
          <p:nvPr>
            <p:ph idx="1"/>
          </p:nvPr>
        </p:nvSpPr>
        <p:spPr>
          <a:xfrm>
            <a:off x="457200" y="1600200"/>
            <a:ext cx="8229600" cy="5257800"/>
          </a:xfrm>
        </p:spPr>
        <p:txBody>
          <a:bodyPr>
            <a:normAutofit/>
          </a:bodyPr>
          <a:lstStyle/>
          <a:p>
            <a:r>
              <a:rPr lang="zh-CN" altLang="en-US" sz="4000" dirty="0" smtClean="0">
                <a:solidFill>
                  <a:srgbClr val="FFFF00"/>
                </a:solidFill>
              </a:rPr>
              <a:t>第一種觀點</a:t>
            </a:r>
            <a:r>
              <a:rPr lang="zh-CN" altLang="en-US" sz="4000" dirty="0" smtClean="0"/>
              <a:t>：地球有</a:t>
            </a:r>
            <a:r>
              <a:rPr lang="en-US" altLang="zh-CN" sz="4000" dirty="0" smtClean="0">
                <a:solidFill>
                  <a:srgbClr val="FFFF00"/>
                </a:solidFill>
              </a:rPr>
              <a:t>46</a:t>
            </a:r>
            <a:r>
              <a:rPr lang="zh-CN" altLang="en-US" sz="4000" dirty="0" smtClean="0">
                <a:solidFill>
                  <a:srgbClr val="FFFF00"/>
                </a:solidFill>
              </a:rPr>
              <a:t>億年</a:t>
            </a:r>
            <a:r>
              <a:rPr lang="zh-CN" altLang="en-US" sz="4000" dirty="0" smtClean="0"/>
              <a:t>歷史</a:t>
            </a:r>
            <a:endParaRPr lang="en-US" altLang="zh-CN" sz="4000" dirty="0" smtClean="0"/>
          </a:p>
          <a:p>
            <a:pPr lvl="1"/>
            <a:r>
              <a:rPr lang="zh-CN" altLang="en-US" sz="3600" dirty="0" smtClean="0"/>
              <a:t>大部分人相信</a:t>
            </a:r>
            <a:endParaRPr lang="en-US" altLang="zh-CN" sz="3600" dirty="0" smtClean="0"/>
          </a:p>
          <a:p>
            <a:pPr lvl="1"/>
            <a:r>
              <a:rPr lang="zh-CN" altLang="en-US" sz="3600" dirty="0" smtClean="0"/>
              <a:t>稱爲“</a:t>
            </a:r>
            <a:r>
              <a:rPr lang="zh-CN" altLang="en-US" sz="3600" dirty="0" smtClean="0">
                <a:solidFill>
                  <a:srgbClr val="FFFF00"/>
                </a:solidFill>
              </a:rPr>
              <a:t>人的智慧</a:t>
            </a:r>
            <a:r>
              <a:rPr lang="zh-CN" altLang="en-US" sz="3600" dirty="0" smtClean="0"/>
              <a:t>”</a:t>
            </a:r>
            <a:endParaRPr lang="en-US" altLang="zh-CN" sz="3600" dirty="0" smtClean="0"/>
          </a:p>
          <a:p>
            <a:r>
              <a:rPr lang="zh-CN" altLang="en-US" sz="4000" dirty="0">
                <a:solidFill>
                  <a:srgbClr val="FFFF00"/>
                </a:solidFill>
              </a:rPr>
              <a:t>第二種觀</a:t>
            </a:r>
            <a:r>
              <a:rPr lang="zh-CN" altLang="en-US" sz="4000" dirty="0" smtClean="0">
                <a:solidFill>
                  <a:srgbClr val="FFFF00"/>
                </a:solidFill>
              </a:rPr>
              <a:t>點</a:t>
            </a:r>
            <a:r>
              <a:rPr lang="zh-CN" altLang="en-US" sz="4000" dirty="0" smtClean="0"/>
              <a:t>：地球有</a:t>
            </a:r>
            <a:r>
              <a:rPr lang="en-US" altLang="zh-CN" sz="4000" dirty="0" smtClean="0">
                <a:solidFill>
                  <a:srgbClr val="FFFF00"/>
                </a:solidFill>
              </a:rPr>
              <a:t>6000</a:t>
            </a:r>
            <a:r>
              <a:rPr lang="zh-CN" altLang="en-US" sz="4000" dirty="0" smtClean="0">
                <a:solidFill>
                  <a:srgbClr val="FFFF00"/>
                </a:solidFill>
              </a:rPr>
              <a:t>年</a:t>
            </a:r>
            <a:r>
              <a:rPr lang="zh-CN" altLang="en-US" sz="4000" dirty="0" smtClean="0"/>
              <a:t>歷史</a:t>
            </a:r>
            <a:endParaRPr lang="en-US" altLang="zh-CN" sz="4000" dirty="0" smtClean="0"/>
          </a:p>
          <a:p>
            <a:pPr lvl="1"/>
            <a:r>
              <a:rPr lang="zh-CN" altLang="en-US" sz="3600" dirty="0" smtClean="0"/>
              <a:t>稱爲“</a:t>
            </a:r>
            <a:r>
              <a:rPr lang="zh-CN" altLang="en-US" sz="3600" dirty="0" smtClean="0">
                <a:solidFill>
                  <a:srgbClr val="FFFF00"/>
                </a:solidFill>
              </a:rPr>
              <a:t>神的見證</a:t>
            </a:r>
            <a:r>
              <a:rPr lang="zh-CN" altLang="en-US" sz="3600" dirty="0" smtClean="0"/>
              <a:t>”或“</a:t>
            </a:r>
            <a:r>
              <a:rPr lang="zh-CN" altLang="en-US" sz="3600" dirty="0" smtClean="0">
                <a:solidFill>
                  <a:srgbClr val="FFFF00"/>
                </a:solidFill>
              </a:rPr>
              <a:t>神的智慧</a:t>
            </a:r>
            <a:r>
              <a:rPr lang="zh-CN" altLang="en-US" sz="3600" dirty="0" smtClean="0"/>
              <a:t>”</a:t>
            </a:r>
            <a:endParaRPr lang="en-US" altLang="zh-CN" sz="3600" dirty="0" smtClean="0"/>
          </a:p>
          <a:p>
            <a:pPr lvl="1"/>
            <a:r>
              <a:rPr lang="zh-CN" altLang="en-US" sz="3600" dirty="0"/>
              <a:t>少</a:t>
            </a:r>
            <a:r>
              <a:rPr lang="zh-CN" altLang="en-US" sz="3600" dirty="0" smtClean="0"/>
              <a:t>數人相信</a:t>
            </a:r>
            <a:endParaRPr lang="en-US" altLang="zh-CN" sz="3600" dirty="0" smtClean="0"/>
          </a:p>
          <a:p>
            <a:pPr lvl="1"/>
            <a:endParaRPr lang="zh-CN" altLang="en-US" dirty="0"/>
          </a:p>
        </p:txBody>
      </p:sp>
    </p:spTree>
    <p:extLst>
      <p:ext uri="{BB962C8B-B14F-4D97-AF65-F5344CB8AC3E}">
        <p14:creationId xmlns:p14="http://schemas.microsoft.com/office/powerpoint/2010/main" val="388509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C-14</a:t>
            </a:r>
            <a:r>
              <a:rPr lang="zh-CN" altLang="en-US" dirty="0" smtClean="0"/>
              <a:t>年齡測定法總結</a:t>
            </a:r>
            <a:endParaRPr lang="zh-CN" altLang="en-US" dirty="0"/>
          </a:p>
        </p:txBody>
      </p:sp>
      <p:sp>
        <p:nvSpPr>
          <p:cNvPr id="3" name="内容占位符 2"/>
          <p:cNvSpPr>
            <a:spLocks noGrp="1"/>
          </p:cNvSpPr>
          <p:nvPr>
            <p:ph idx="1"/>
          </p:nvPr>
        </p:nvSpPr>
        <p:spPr/>
        <p:txBody>
          <a:bodyPr>
            <a:noAutofit/>
          </a:bodyPr>
          <a:lstStyle/>
          <a:p>
            <a:r>
              <a:rPr lang="en-US" altLang="zh-CN" sz="3600" dirty="0"/>
              <a:t>C-14</a:t>
            </a:r>
            <a:r>
              <a:rPr lang="zh-CN" altLang="en-US" sz="3600" dirty="0"/>
              <a:t>年齡測定</a:t>
            </a:r>
            <a:r>
              <a:rPr lang="zh-CN" altLang="en-US" sz="3600" dirty="0" smtClean="0"/>
              <a:t>法根本</a:t>
            </a:r>
            <a:r>
              <a:rPr lang="zh-CN" altLang="en-US" sz="3600" dirty="0" smtClean="0">
                <a:solidFill>
                  <a:srgbClr val="FFFF00"/>
                </a:solidFill>
              </a:rPr>
              <a:t>不可靠</a:t>
            </a:r>
            <a:endParaRPr lang="en-US" altLang="zh-CN" sz="3600" dirty="0" smtClean="0">
              <a:solidFill>
                <a:srgbClr val="FFFF00"/>
              </a:solidFill>
            </a:endParaRPr>
          </a:p>
          <a:p>
            <a:pPr lvl="1"/>
            <a:r>
              <a:rPr lang="zh-CN" altLang="en-US" sz="3200" dirty="0" smtClean="0"/>
              <a:t>樣本裏的</a:t>
            </a:r>
            <a:r>
              <a:rPr lang="en-US" altLang="zh-CN" sz="3200" dirty="0" smtClean="0"/>
              <a:t>C-14</a:t>
            </a:r>
            <a:r>
              <a:rPr lang="zh-CN" altLang="en-US" sz="3200" dirty="0" smtClean="0">
                <a:solidFill>
                  <a:srgbClr val="FFFF00"/>
                </a:solidFill>
              </a:rPr>
              <a:t>初始含量</a:t>
            </a:r>
            <a:r>
              <a:rPr lang="zh-CN" altLang="en-US" sz="3200" dirty="0" smtClean="0"/>
              <a:t>根本不知道</a:t>
            </a:r>
            <a:endParaRPr lang="en-US" altLang="zh-CN" sz="3200" dirty="0" smtClean="0"/>
          </a:p>
          <a:p>
            <a:pPr lvl="1"/>
            <a:r>
              <a:rPr lang="en-US" altLang="zh-CN" sz="3200" dirty="0" smtClean="0"/>
              <a:t>C-14</a:t>
            </a:r>
            <a:r>
              <a:rPr lang="zh-CN" altLang="en-US" sz="3200" dirty="0" smtClean="0"/>
              <a:t>的</a:t>
            </a:r>
            <a:r>
              <a:rPr lang="zh-CN" altLang="en-US" sz="3200" dirty="0" smtClean="0">
                <a:solidFill>
                  <a:srgbClr val="FFFF00"/>
                </a:solidFill>
              </a:rPr>
              <a:t>半衰期是否穩定</a:t>
            </a:r>
            <a:r>
              <a:rPr lang="zh-CN" altLang="en-US" sz="3200" dirty="0" smtClean="0"/>
              <a:t>也不知道</a:t>
            </a:r>
            <a:endParaRPr lang="en-US" altLang="zh-CN" sz="3200" dirty="0" smtClean="0"/>
          </a:p>
          <a:p>
            <a:r>
              <a:rPr lang="zh-CN" altLang="en-US" sz="3600" dirty="0" smtClean="0"/>
              <a:t>化石和煤炭中的</a:t>
            </a:r>
            <a:r>
              <a:rPr lang="en-US" altLang="zh-CN" sz="3600" dirty="0" smtClean="0"/>
              <a:t>C-14</a:t>
            </a:r>
            <a:r>
              <a:rPr lang="zh-CN" altLang="en-US" sz="3600" dirty="0" smtClean="0"/>
              <a:t>含量説明這些動物和植物的死亡</a:t>
            </a:r>
            <a:r>
              <a:rPr lang="zh-CN" altLang="en-US" sz="3600" dirty="0" smtClean="0">
                <a:solidFill>
                  <a:srgbClr val="FFFF00"/>
                </a:solidFill>
              </a:rPr>
              <a:t>根本不超過</a:t>
            </a:r>
            <a:r>
              <a:rPr lang="en-US" altLang="zh-CN" sz="3600" dirty="0" smtClean="0">
                <a:solidFill>
                  <a:srgbClr val="FFFF00"/>
                </a:solidFill>
              </a:rPr>
              <a:t>10</a:t>
            </a:r>
            <a:r>
              <a:rPr lang="zh-CN" altLang="en-US" sz="3600" dirty="0" smtClean="0">
                <a:solidFill>
                  <a:srgbClr val="FFFF00"/>
                </a:solidFill>
              </a:rPr>
              <a:t>萬年</a:t>
            </a:r>
            <a:r>
              <a:rPr lang="zh-CN" altLang="en-US" sz="3600" dirty="0" smtClean="0"/>
              <a:t>，</a:t>
            </a:r>
            <a:r>
              <a:rPr lang="zh-CN" altLang="en-US" sz="3600" dirty="0" smtClean="0">
                <a:solidFill>
                  <a:srgbClr val="FFFF00"/>
                </a:solidFill>
              </a:rPr>
              <a:t>符合聖經所説</a:t>
            </a:r>
            <a:r>
              <a:rPr lang="en-US" altLang="zh-CN" sz="3600" dirty="0" smtClean="0">
                <a:solidFill>
                  <a:srgbClr val="FFFF00"/>
                </a:solidFill>
              </a:rPr>
              <a:t>6000</a:t>
            </a:r>
            <a:r>
              <a:rPr lang="zh-CN" altLang="en-US" sz="3600" dirty="0" smtClean="0">
                <a:solidFill>
                  <a:srgbClr val="FFFF00"/>
                </a:solidFill>
              </a:rPr>
              <a:t>年的立場</a:t>
            </a:r>
            <a:r>
              <a:rPr lang="zh-CN" altLang="en-US" sz="3600" dirty="0" smtClean="0"/>
              <a:t>。</a:t>
            </a:r>
            <a:endParaRPr lang="zh-CN" altLang="en-US" sz="3600" dirty="0"/>
          </a:p>
        </p:txBody>
      </p:sp>
    </p:spTree>
    <p:extLst>
      <p:ext uri="{BB962C8B-B14F-4D97-AF65-F5344CB8AC3E}">
        <p14:creationId xmlns:p14="http://schemas.microsoft.com/office/powerpoint/2010/main" val="3318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dirty="0"/>
              <a:t>在一切問題上</a:t>
            </a:r>
            <a:r>
              <a:rPr lang="en-US" altLang="zh-TW" dirty="0"/>
              <a:t>(</a:t>
            </a:r>
            <a:r>
              <a:rPr lang="zh-TW" altLang="en-US" dirty="0"/>
              <a:t>包括地球年</a:t>
            </a:r>
            <a:r>
              <a:rPr lang="zh-TW" altLang="en-US" dirty="0" smtClean="0"/>
              <a:t>齡</a:t>
            </a:r>
            <a:r>
              <a:rPr lang="en-US" altLang="zh-TW" dirty="0" smtClean="0"/>
              <a:t>)</a:t>
            </a:r>
            <a:r>
              <a:rPr lang="zh-TW" altLang="en-US" dirty="0" smtClean="0"/>
              <a:t>絕</a:t>
            </a:r>
            <a:r>
              <a:rPr lang="zh-TW" altLang="en-US" dirty="0"/>
              <a:t>不要因為人的</a:t>
            </a:r>
            <a:r>
              <a:rPr lang="zh-TW" altLang="en-US" dirty="0" smtClean="0"/>
              <a:t>智慧</a:t>
            </a:r>
            <a:r>
              <a:rPr lang="zh-CN" altLang="en-US" dirty="0" smtClean="0"/>
              <a:t>，</a:t>
            </a:r>
            <a:r>
              <a:rPr lang="zh-TW" altLang="en-US" dirty="0" smtClean="0"/>
              <a:t>去</a:t>
            </a:r>
            <a:r>
              <a:rPr lang="zh-TW" altLang="en-US" dirty="0"/>
              <a:t>懷疑神的智慧</a:t>
            </a:r>
            <a:endParaRPr lang="zh-CN" altLang="en-US" dirty="0"/>
          </a:p>
        </p:txBody>
      </p:sp>
      <p:sp>
        <p:nvSpPr>
          <p:cNvPr id="3" name="内容占位符 2"/>
          <p:cNvSpPr>
            <a:spLocks noGrp="1"/>
          </p:cNvSpPr>
          <p:nvPr>
            <p:ph idx="1"/>
          </p:nvPr>
        </p:nvSpPr>
        <p:spPr>
          <a:xfrm>
            <a:off x="457200" y="1988840"/>
            <a:ext cx="8229600" cy="4137323"/>
          </a:xfrm>
        </p:spPr>
        <p:txBody>
          <a:bodyPr/>
          <a:lstStyle/>
          <a:p>
            <a:r>
              <a:rPr lang="zh-CN" altLang="en-US" dirty="0" smtClean="0"/>
              <a:t>基督徒</a:t>
            </a:r>
            <a:r>
              <a:rPr lang="zh-CN" altLang="en-US" dirty="0"/>
              <a:t>是否可以相信</a:t>
            </a:r>
            <a:r>
              <a:rPr lang="en-US" altLang="zh-CN" dirty="0"/>
              <a:t>46</a:t>
            </a:r>
            <a:r>
              <a:rPr lang="zh-CN" altLang="en-US" dirty="0"/>
              <a:t>億年的地球歷史？</a:t>
            </a:r>
          </a:p>
          <a:p>
            <a:r>
              <a:rPr lang="zh-CN" altLang="en-US" dirty="0" smtClean="0"/>
              <a:t>聖</a:t>
            </a:r>
            <a:r>
              <a:rPr lang="zh-CN" altLang="en-US" dirty="0"/>
              <a:t>經是否允許</a:t>
            </a:r>
            <a:r>
              <a:rPr lang="en-US" altLang="zh-CN" dirty="0"/>
              <a:t>46</a:t>
            </a:r>
            <a:r>
              <a:rPr lang="zh-CN" altLang="en-US" dirty="0"/>
              <a:t>億年的地球歷史？</a:t>
            </a:r>
          </a:p>
          <a:p>
            <a:r>
              <a:rPr lang="zh-CN" altLang="en-US" dirty="0"/>
              <a:t>碳</a:t>
            </a:r>
            <a:r>
              <a:rPr lang="en-US" altLang="zh-CN" dirty="0"/>
              <a:t>14</a:t>
            </a:r>
            <a:r>
              <a:rPr lang="zh-CN" altLang="en-US" dirty="0"/>
              <a:t>和</a:t>
            </a:r>
            <a:r>
              <a:rPr lang="zh-CN" altLang="en-US" dirty="0" smtClean="0">
                <a:solidFill>
                  <a:srgbClr val="FFFF00"/>
                </a:solidFill>
              </a:rPr>
              <a:t>氬</a:t>
            </a:r>
            <a:r>
              <a:rPr lang="zh-CN" altLang="en-US" dirty="0">
                <a:solidFill>
                  <a:srgbClr val="FFFF00"/>
                </a:solidFill>
              </a:rPr>
              <a:t>氬</a:t>
            </a:r>
            <a:r>
              <a:rPr lang="zh-CN" altLang="en-US" dirty="0" smtClean="0">
                <a:solidFill>
                  <a:srgbClr val="FFFF00"/>
                </a:solidFill>
              </a:rPr>
              <a:t>放射性</a:t>
            </a:r>
            <a:r>
              <a:rPr lang="zh-CN" altLang="en-US" dirty="0">
                <a:solidFill>
                  <a:srgbClr val="FFFF00"/>
                </a:solidFill>
              </a:rPr>
              <a:t>年齡測定法</a:t>
            </a:r>
          </a:p>
        </p:txBody>
      </p:sp>
      <p:cxnSp>
        <p:nvCxnSpPr>
          <p:cNvPr id="5" name="直接连接符 4"/>
          <p:cNvCxnSpPr/>
          <p:nvPr/>
        </p:nvCxnSpPr>
        <p:spPr>
          <a:xfrm>
            <a:off x="2195736" y="3789040"/>
            <a:ext cx="3600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0194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TW" altLang="en-US" dirty="0">
                <a:solidFill>
                  <a:srgbClr val="FFFF00"/>
                </a:solidFill>
              </a:rPr>
              <a:t>氬</a:t>
            </a:r>
            <a:r>
              <a:rPr lang="zh-TW" altLang="en-US" dirty="0" smtClean="0">
                <a:solidFill>
                  <a:srgbClr val="FFFF00"/>
                </a:solidFill>
              </a:rPr>
              <a:t>氬</a:t>
            </a:r>
            <a:r>
              <a:rPr lang="zh-TW" altLang="en-US" dirty="0" smtClean="0"/>
              <a:t>放射性</a:t>
            </a:r>
            <a:r>
              <a:rPr lang="zh-TW" altLang="en-US" dirty="0"/>
              <a:t>年齡測定</a:t>
            </a:r>
            <a:r>
              <a:rPr lang="zh-TW" altLang="en-US" dirty="0" smtClean="0"/>
              <a:t>法</a:t>
            </a:r>
            <a:r>
              <a:rPr lang="en-US" altLang="zh-TW" dirty="0" smtClean="0"/>
              <a:t>(</a:t>
            </a:r>
            <a:r>
              <a:rPr lang="en-US" altLang="zh-CN" dirty="0" err="1"/>
              <a:t>Ar-Ar</a:t>
            </a:r>
            <a:r>
              <a:rPr lang="en-US" altLang="zh-TW" dirty="0" smtClean="0"/>
              <a:t>)</a:t>
            </a:r>
            <a:endParaRPr lang="zh-CN" altLang="en-US" dirty="0"/>
          </a:p>
        </p:txBody>
      </p:sp>
      <p:sp>
        <p:nvSpPr>
          <p:cNvPr id="3" name="内容占位符 2"/>
          <p:cNvSpPr>
            <a:spLocks noGrp="1"/>
          </p:cNvSpPr>
          <p:nvPr>
            <p:ph idx="1"/>
          </p:nvPr>
        </p:nvSpPr>
        <p:spPr>
          <a:xfrm>
            <a:off x="457200" y="1600200"/>
            <a:ext cx="6491064" cy="4525963"/>
          </a:xfrm>
        </p:spPr>
        <p:txBody>
          <a:bodyPr>
            <a:normAutofit/>
          </a:bodyPr>
          <a:lstStyle/>
          <a:p>
            <a:r>
              <a:rPr lang="zh-CN" altLang="en-US" sz="3600" dirty="0" smtClean="0"/>
              <a:t>也</a:t>
            </a:r>
            <a:r>
              <a:rPr lang="zh-CN" altLang="en-US" sz="3600" dirty="0"/>
              <a:t>稱</a:t>
            </a:r>
            <a:r>
              <a:rPr lang="zh-CN" altLang="en-US" sz="3600" dirty="0" smtClean="0"/>
              <a:t>爲</a:t>
            </a:r>
            <a:r>
              <a:rPr lang="zh-TW" altLang="en-US" sz="3600" dirty="0">
                <a:solidFill>
                  <a:srgbClr val="FFFF00"/>
                </a:solidFill>
              </a:rPr>
              <a:t>鉀氬</a:t>
            </a:r>
            <a:r>
              <a:rPr lang="zh-TW" altLang="en-US" sz="3600" dirty="0"/>
              <a:t>年齡測定</a:t>
            </a:r>
            <a:r>
              <a:rPr lang="zh-TW" altLang="en-US" sz="3600" dirty="0" smtClean="0"/>
              <a:t>法 </a:t>
            </a:r>
            <a:r>
              <a:rPr lang="en-US" altLang="zh-TW" sz="3600" dirty="0" smtClean="0"/>
              <a:t>(K-</a:t>
            </a:r>
            <a:r>
              <a:rPr lang="en-US" altLang="zh-TW" sz="3600" dirty="0" err="1" smtClean="0"/>
              <a:t>Ar</a:t>
            </a:r>
            <a:r>
              <a:rPr lang="en-US" altLang="zh-TW" sz="3600" dirty="0" smtClean="0"/>
              <a:t>)</a:t>
            </a:r>
          </a:p>
          <a:p>
            <a:pPr lvl="1"/>
            <a:r>
              <a:rPr lang="en-US" altLang="zh-CN" sz="3200" dirty="0" smtClean="0"/>
              <a:t>C-14</a:t>
            </a:r>
            <a:r>
              <a:rPr lang="zh-TW" altLang="en-US" sz="3200" dirty="0"/>
              <a:t>只能用來測</a:t>
            </a:r>
            <a:r>
              <a:rPr lang="zh-TW" altLang="en-US" sz="3200" dirty="0">
                <a:solidFill>
                  <a:srgbClr val="FFFF00"/>
                </a:solidFill>
              </a:rPr>
              <a:t>植物，動</a:t>
            </a:r>
            <a:r>
              <a:rPr lang="zh-TW" altLang="en-US" sz="3200" dirty="0" smtClean="0">
                <a:solidFill>
                  <a:srgbClr val="FFFF00"/>
                </a:solidFill>
              </a:rPr>
              <a:t>物</a:t>
            </a:r>
            <a:endParaRPr lang="en-US" altLang="zh-TW" sz="3200" dirty="0" smtClean="0">
              <a:solidFill>
                <a:srgbClr val="FFFF00"/>
              </a:solidFill>
            </a:endParaRPr>
          </a:p>
          <a:p>
            <a:pPr lvl="1"/>
            <a:r>
              <a:rPr lang="zh-TW" altLang="en-US" sz="3200" dirty="0"/>
              <a:t>氬</a:t>
            </a:r>
            <a:r>
              <a:rPr lang="zh-TW" altLang="en-US" sz="3200" dirty="0" smtClean="0"/>
              <a:t>氬年</a:t>
            </a:r>
            <a:r>
              <a:rPr lang="zh-TW" altLang="en-US" sz="3200" dirty="0"/>
              <a:t>齡測定</a:t>
            </a:r>
            <a:r>
              <a:rPr lang="zh-TW" altLang="en-US" sz="3200" dirty="0" smtClean="0"/>
              <a:t>法</a:t>
            </a:r>
            <a:r>
              <a:rPr lang="zh-CN" altLang="en-US" sz="3200" dirty="0" smtClean="0"/>
              <a:t>是當今</a:t>
            </a:r>
            <a:r>
              <a:rPr lang="en-US" altLang="zh-CN" sz="3200" dirty="0" smtClean="0">
                <a:solidFill>
                  <a:srgbClr val="FFFF00"/>
                </a:solidFill>
              </a:rPr>
              <a:t>4</a:t>
            </a:r>
            <a:r>
              <a:rPr lang="zh-CN" altLang="en-US" sz="3200" dirty="0" smtClean="0">
                <a:solidFill>
                  <a:srgbClr val="FFFF00"/>
                </a:solidFill>
              </a:rPr>
              <a:t>種</a:t>
            </a:r>
            <a:r>
              <a:rPr lang="zh-CN" altLang="en-US" sz="3200" dirty="0" smtClean="0"/>
              <a:t>可以</a:t>
            </a:r>
            <a:r>
              <a:rPr lang="zh-CN" altLang="en-US" sz="3200" dirty="0" smtClean="0">
                <a:solidFill>
                  <a:srgbClr val="FFFF00"/>
                </a:solidFill>
              </a:rPr>
              <a:t>檢測石頭年齡的方法之一</a:t>
            </a:r>
            <a:endParaRPr lang="en-US" altLang="zh-CN" sz="3200" dirty="0" smtClean="0">
              <a:solidFill>
                <a:srgbClr val="FFFF00"/>
              </a:solidFill>
            </a:endParaRPr>
          </a:p>
          <a:p>
            <a:pPr lvl="1"/>
            <a:r>
              <a:rPr lang="zh-CN" altLang="en-US" sz="3200" dirty="0"/>
              <a:t>不是所有的石頭都可以用放射性年齡測定</a:t>
            </a:r>
            <a:r>
              <a:rPr lang="zh-CN" altLang="en-US" sz="3200" dirty="0" smtClean="0"/>
              <a:t>法來檢測</a:t>
            </a:r>
            <a:endParaRPr lang="zh-CN" altLang="en-US" sz="3200" dirty="0">
              <a:solidFill>
                <a:srgbClr val="FFFF00"/>
              </a:solidFill>
            </a:endParaRPr>
          </a:p>
        </p:txBody>
      </p:sp>
      <p:pic>
        <p:nvPicPr>
          <p:cNvPr id="4" name="Picture 4" descr="http://www.vocy.cn/vocyarticle/20190402/7a7f9b99-fca9-4d35-9879-702b6b82b337.jpeg"/>
          <p:cNvPicPr>
            <a:picLocks noChangeAspect="1" noChangeArrowheads="1"/>
          </p:cNvPicPr>
          <p:nvPr/>
        </p:nvPicPr>
        <p:blipFill rotWithShape="1">
          <a:blip r:embed="rId2">
            <a:extLst>
              <a:ext uri="{28A0092B-C50C-407E-A947-70E740481C1C}">
                <a14:useLocalDpi xmlns:a14="http://schemas.microsoft.com/office/drawing/2010/main" val="0"/>
              </a:ext>
            </a:extLst>
          </a:blip>
          <a:srcRect l="86086" t="27028" r="8905" b="63817"/>
          <a:stretch/>
        </p:blipFill>
        <p:spPr bwMode="auto">
          <a:xfrm>
            <a:off x="7020272" y="1556792"/>
            <a:ext cx="1860208" cy="2232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vocy.cn/vocyarticle/20190402/7a7f9b99-fca9-4d35-9879-702b6b82b337.jpeg"/>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36735" r="90528" b="54041"/>
          <a:stretch/>
        </p:blipFill>
        <p:spPr bwMode="auto">
          <a:xfrm>
            <a:off x="7020272" y="4005064"/>
            <a:ext cx="1800200" cy="2507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06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火成岩 </a:t>
            </a:r>
            <a:r>
              <a:rPr lang="en-US" altLang="zh-CN" dirty="0"/>
              <a:t>igneous </a:t>
            </a:r>
            <a:r>
              <a:rPr lang="en-US" altLang="zh-CN" dirty="0" smtClean="0"/>
              <a:t>rock </a:t>
            </a:r>
            <a:r>
              <a:rPr lang="zh-CN" altLang="en-US" dirty="0" smtClean="0"/>
              <a:t>可以測試</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1026" name="Picture 2" descr="Inventory and Monitoring in Yosemite National Park (U.S. National Park  Serv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97836"/>
            <a:ext cx="4591109" cy="344333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05474" y="5085184"/>
            <a:ext cx="3339184" cy="954107"/>
          </a:xfrm>
          <a:prstGeom prst="rect">
            <a:avLst/>
          </a:prstGeom>
        </p:spPr>
        <p:txBody>
          <a:bodyPr wrap="none">
            <a:spAutoFit/>
          </a:bodyPr>
          <a:lstStyle/>
          <a:p>
            <a:pPr algn="ctr"/>
            <a:r>
              <a:rPr lang="en-US" altLang="zh-CN" sz="2800" dirty="0">
                <a:solidFill>
                  <a:schemeClr val="bg1"/>
                </a:solidFill>
              </a:rPr>
              <a:t>Yosemite</a:t>
            </a:r>
            <a:r>
              <a:rPr lang="zh-CN" altLang="zh-CN" sz="2800" dirty="0">
                <a:solidFill>
                  <a:schemeClr val="bg1"/>
                </a:solidFill>
              </a:rPr>
              <a:t>的</a:t>
            </a:r>
            <a:r>
              <a:rPr lang="en-US" altLang="zh-CN" sz="2800" dirty="0">
                <a:solidFill>
                  <a:schemeClr val="bg1"/>
                </a:solidFill>
              </a:rPr>
              <a:t>half </a:t>
            </a:r>
            <a:r>
              <a:rPr lang="en-US" altLang="zh-CN" sz="2800" dirty="0" smtClean="0">
                <a:solidFill>
                  <a:schemeClr val="bg1"/>
                </a:solidFill>
              </a:rPr>
              <a:t>dome</a:t>
            </a:r>
          </a:p>
          <a:p>
            <a:pPr algn="ctr"/>
            <a:r>
              <a:rPr lang="en-US" altLang="zh-CN" sz="2800" dirty="0">
                <a:solidFill>
                  <a:schemeClr val="bg1"/>
                </a:solidFill>
              </a:rPr>
              <a:t>Granite (</a:t>
            </a:r>
            <a:r>
              <a:rPr lang="zh-CN" altLang="en-US" sz="2800" dirty="0">
                <a:solidFill>
                  <a:schemeClr val="bg1"/>
                </a:solidFill>
              </a:rPr>
              <a:t>花崗岩</a:t>
            </a:r>
            <a:r>
              <a:rPr lang="en-US" altLang="zh-CN" sz="2800" dirty="0" smtClean="0">
                <a:solidFill>
                  <a:schemeClr val="bg1"/>
                </a:solidFill>
              </a:rPr>
              <a:t>)</a:t>
            </a:r>
          </a:p>
        </p:txBody>
      </p:sp>
      <p:pic>
        <p:nvPicPr>
          <p:cNvPr id="1028" name="Picture 4" descr="Photos &amp;amp; Multimedia - Devils Postpile National Monument (U.S. National Park  Servi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011"/>
          <a:stretch/>
        </p:blipFill>
        <p:spPr bwMode="auto">
          <a:xfrm>
            <a:off x="5076056" y="1540463"/>
            <a:ext cx="3672238" cy="340070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690526" y="5079436"/>
            <a:ext cx="2443298" cy="954107"/>
          </a:xfrm>
          <a:prstGeom prst="rect">
            <a:avLst/>
          </a:prstGeom>
        </p:spPr>
        <p:txBody>
          <a:bodyPr wrap="none">
            <a:spAutoFit/>
          </a:bodyPr>
          <a:lstStyle/>
          <a:p>
            <a:pPr algn="ctr"/>
            <a:r>
              <a:rPr lang="en-US" altLang="zh-CN" sz="2800" dirty="0">
                <a:solidFill>
                  <a:schemeClr val="bg1"/>
                </a:solidFill>
              </a:rPr>
              <a:t>devils </a:t>
            </a:r>
            <a:r>
              <a:rPr lang="en-US" altLang="zh-CN" sz="2800" dirty="0" err="1" smtClean="0">
                <a:solidFill>
                  <a:schemeClr val="bg1"/>
                </a:solidFill>
              </a:rPr>
              <a:t>postpile</a:t>
            </a:r>
            <a:endParaRPr lang="en-US" altLang="zh-CN" sz="2800" dirty="0" smtClean="0">
              <a:solidFill>
                <a:schemeClr val="bg1"/>
              </a:solidFill>
            </a:endParaRPr>
          </a:p>
          <a:p>
            <a:pPr algn="ctr"/>
            <a:r>
              <a:rPr lang="en-US" altLang="zh-CN" sz="2800" dirty="0">
                <a:solidFill>
                  <a:schemeClr val="bg1"/>
                </a:solidFill>
              </a:rPr>
              <a:t>Basalt (</a:t>
            </a:r>
            <a:r>
              <a:rPr lang="zh-CN" altLang="en-US" sz="2800" dirty="0">
                <a:solidFill>
                  <a:schemeClr val="bg1"/>
                </a:solidFill>
              </a:rPr>
              <a:t>玄武岩</a:t>
            </a:r>
            <a:r>
              <a:rPr lang="en-US" altLang="zh-CN" sz="2800" dirty="0">
                <a:solidFill>
                  <a:schemeClr val="bg1"/>
                </a:solidFill>
              </a:rPr>
              <a:t>)</a:t>
            </a:r>
            <a:endParaRPr lang="en-US" altLang="zh-CN" sz="2800" dirty="0" smtClean="0">
              <a:solidFill>
                <a:schemeClr val="bg1"/>
              </a:solidFill>
            </a:endParaRPr>
          </a:p>
        </p:txBody>
      </p:sp>
    </p:spTree>
    <p:extLst>
      <p:ext uri="{BB962C8B-B14F-4D97-AF65-F5344CB8AC3E}">
        <p14:creationId xmlns:p14="http://schemas.microsoft.com/office/powerpoint/2010/main" val="14031373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ike to Delicate Arch (U.S. National Park Serv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933055"/>
            <a:ext cx="6552728" cy="281903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fontScale="90000"/>
          </a:bodyPr>
          <a:lstStyle/>
          <a:p>
            <a:r>
              <a:rPr lang="zh-CN" altLang="en-US" dirty="0"/>
              <a:t>沉積</a:t>
            </a:r>
            <a:r>
              <a:rPr lang="zh-CN" altLang="en-US" dirty="0" smtClean="0"/>
              <a:t>岩 </a:t>
            </a:r>
            <a:r>
              <a:rPr lang="en-US" altLang="zh-CN" dirty="0"/>
              <a:t>sedimentary </a:t>
            </a:r>
            <a:r>
              <a:rPr lang="en-US" altLang="zh-CN" dirty="0" smtClean="0"/>
              <a:t>rock </a:t>
            </a:r>
            <a:r>
              <a:rPr lang="zh-CN" altLang="en-US" dirty="0" smtClean="0"/>
              <a:t>不可以測試</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2050" name="Picture 2" descr="Bryce Canyon National Park | Utah National Park Tri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25" y="1365001"/>
            <a:ext cx="5284464" cy="297251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5372320" y="1901047"/>
            <a:ext cx="3282694" cy="1384995"/>
          </a:xfrm>
          <a:prstGeom prst="rect">
            <a:avLst/>
          </a:prstGeom>
        </p:spPr>
        <p:txBody>
          <a:bodyPr wrap="none">
            <a:spAutoFit/>
          </a:bodyPr>
          <a:lstStyle/>
          <a:p>
            <a:r>
              <a:rPr lang="en-US" altLang="zh-CN" sz="2800" dirty="0" smtClean="0">
                <a:solidFill>
                  <a:srgbClr val="FFFF00"/>
                </a:solidFill>
              </a:rPr>
              <a:t>Bryce Canyon</a:t>
            </a:r>
            <a:r>
              <a:rPr lang="en-US" altLang="zh-CN" sz="2800" dirty="0" smtClean="0">
                <a:solidFill>
                  <a:schemeClr val="bg1"/>
                </a:solidFill>
              </a:rPr>
              <a:t> N. Park</a:t>
            </a:r>
          </a:p>
          <a:p>
            <a:r>
              <a:rPr lang="en-US" altLang="zh-CN" sz="2800" dirty="0" smtClean="0">
                <a:solidFill>
                  <a:srgbClr val="FFFF00"/>
                </a:solidFill>
              </a:rPr>
              <a:t>Arches</a:t>
            </a:r>
            <a:r>
              <a:rPr lang="en-US" altLang="zh-CN" sz="2800" dirty="0" smtClean="0">
                <a:solidFill>
                  <a:schemeClr val="bg1"/>
                </a:solidFill>
              </a:rPr>
              <a:t> National Park</a:t>
            </a:r>
          </a:p>
          <a:p>
            <a:r>
              <a:rPr lang="en-US" altLang="zh-CN" sz="2800" dirty="0" smtClean="0">
                <a:solidFill>
                  <a:schemeClr val="bg1"/>
                </a:solidFill>
              </a:rPr>
              <a:t>Sandstone </a:t>
            </a:r>
            <a:r>
              <a:rPr lang="en-US" altLang="zh-CN" sz="2800" dirty="0">
                <a:solidFill>
                  <a:schemeClr val="bg1"/>
                </a:solidFill>
              </a:rPr>
              <a:t>(</a:t>
            </a:r>
            <a:r>
              <a:rPr lang="zh-CN" altLang="en-US" sz="2800" dirty="0">
                <a:solidFill>
                  <a:schemeClr val="bg1"/>
                </a:solidFill>
              </a:rPr>
              <a:t>砂岩</a:t>
            </a:r>
            <a:r>
              <a:rPr lang="en-US" altLang="zh-CN" sz="2800" dirty="0">
                <a:solidFill>
                  <a:schemeClr val="bg1"/>
                </a:solidFill>
              </a:rPr>
              <a:t>)</a:t>
            </a:r>
            <a:endParaRPr lang="en-US" altLang="zh-CN" sz="2800" dirty="0" smtClean="0">
              <a:solidFill>
                <a:schemeClr val="bg1"/>
              </a:solidFill>
            </a:endParaRPr>
          </a:p>
        </p:txBody>
      </p:sp>
    </p:spTree>
    <p:extLst>
      <p:ext uri="{BB962C8B-B14F-4D97-AF65-F5344CB8AC3E}">
        <p14:creationId xmlns:p14="http://schemas.microsoft.com/office/powerpoint/2010/main" val="39945140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a:solidFill>
                  <a:srgbClr val="FFFF00"/>
                </a:solidFill>
              </a:rPr>
              <a:t>氬</a:t>
            </a:r>
            <a:r>
              <a:rPr lang="zh-TW" altLang="en-US" dirty="0" smtClean="0">
                <a:solidFill>
                  <a:srgbClr val="FFFF00"/>
                </a:solidFill>
              </a:rPr>
              <a:t>氬</a:t>
            </a:r>
            <a:r>
              <a:rPr lang="zh-TW" altLang="en-US" dirty="0" smtClean="0"/>
              <a:t>年</a:t>
            </a:r>
            <a:r>
              <a:rPr lang="zh-TW" altLang="en-US" dirty="0"/>
              <a:t>齡測定</a:t>
            </a:r>
            <a:r>
              <a:rPr lang="zh-TW" altLang="en-US" dirty="0" smtClean="0"/>
              <a:t>法</a:t>
            </a:r>
            <a:r>
              <a:rPr lang="zh-CN" altLang="en-US" dirty="0" smtClean="0"/>
              <a:t>原理</a:t>
            </a:r>
            <a:endParaRPr lang="zh-CN" altLang="en-US" dirty="0"/>
          </a:p>
        </p:txBody>
      </p:sp>
      <p:sp>
        <p:nvSpPr>
          <p:cNvPr id="3" name="内容占位符 2"/>
          <p:cNvSpPr>
            <a:spLocks noGrp="1"/>
          </p:cNvSpPr>
          <p:nvPr>
            <p:ph idx="1"/>
          </p:nvPr>
        </p:nvSpPr>
        <p:spPr>
          <a:xfrm>
            <a:off x="457200" y="1600200"/>
            <a:ext cx="7283152" cy="5257800"/>
          </a:xfrm>
        </p:spPr>
        <p:txBody>
          <a:bodyPr>
            <a:normAutofit/>
          </a:bodyPr>
          <a:lstStyle/>
          <a:p>
            <a:r>
              <a:rPr lang="zh-CN" altLang="en-US" dirty="0" smtClean="0"/>
              <a:t>鉀的穩定形態：</a:t>
            </a:r>
            <a:r>
              <a:rPr lang="en-US" altLang="zh-CN" dirty="0" smtClean="0"/>
              <a:t>K-39 (19</a:t>
            </a:r>
            <a:r>
              <a:rPr lang="zh-CN" altLang="en-US" dirty="0" smtClean="0"/>
              <a:t>質子</a:t>
            </a:r>
            <a:r>
              <a:rPr lang="en-US" altLang="zh-CN" dirty="0" smtClean="0"/>
              <a:t>20</a:t>
            </a:r>
            <a:r>
              <a:rPr lang="zh-CN" altLang="en-US" dirty="0"/>
              <a:t>中子</a:t>
            </a:r>
            <a:r>
              <a:rPr lang="en-US" altLang="zh-CN" dirty="0" smtClean="0"/>
              <a:t>)</a:t>
            </a:r>
          </a:p>
          <a:p>
            <a:r>
              <a:rPr lang="zh-CN" altLang="en-US" dirty="0"/>
              <a:t>不穩</a:t>
            </a:r>
            <a:r>
              <a:rPr lang="zh-CN" altLang="en-US" dirty="0" smtClean="0"/>
              <a:t>定同位素：</a:t>
            </a:r>
            <a:r>
              <a:rPr lang="en-US" altLang="zh-CN" dirty="0" smtClean="0"/>
              <a:t>K-40 (</a:t>
            </a:r>
            <a:r>
              <a:rPr lang="en-US" altLang="zh-CN" dirty="0"/>
              <a:t>19</a:t>
            </a:r>
            <a:r>
              <a:rPr lang="zh-CN" altLang="en-US" dirty="0"/>
              <a:t>質子</a:t>
            </a:r>
            <a:r>
              <a:rPr lang="en-US" altLang="zh-CN" dirty="0" smtClean="0"/>
              <a:t>21</a:t>
            </a:r>
            <a:r>
              <a:rPr lang="zh-CN" altLang="en-US" dirty="0" smtClean="0"/>
              <a:t>中子</a:t>
            </a:r>
            <a:r>
              <a:rPr lang="en-US" altLang="zh-CN" dirty="0" smtClean="0"/>
              <a:t>)</a:t>
            </a:r>
          </a:p>
          <a:p>
            <a:r>
              <a:rPr lang="en-US" altLang="zh-CN" b="1" dirty="0"/>
              <a:t>K-40</a:t>
            </a:r>
            <a:r>
              <a:rPr lang="en-US" altLang="zh-CN" dirty="0"/>
              <a:t> </a:t>
            </a:r>
            <a:r>
              <a:rPr lang="zh-CN" altLang="zh-CN" b="1" dirty="0">
                <a:solidFill>
                  <a:srgbClr val="FFFF00"/>
                </a:solidFill>
              </a:rPr>
              <a:t>→</a:t>
            </a:r>
            <a:r>
              <a:rPr lang="en-US" altLang="zh-CN" b="1" dirty="0">
                <a:solidFill>
                  <a:srgbClr val="FFFF00"/>
                </a:solidFill>
              </a:rPr>
              <a:t> </a:t>
            </a:r>
            <a:r>
              <a:rPr lang="en-US" altLang="zh-CN" b="1" dirty="0"/>
              <a:t>Ar-40 + Beta</a:t>
            </a:r>
            <a:r>
              <a:rPr lang="zh-CN" altLang="zh-CN" b="1" dirty="0" smtClean="0"/>
              <a:t>射线</a:t>
            </a:r>
            <a:endParaRPr lang="en-US" altLang="zh-CN" b="1" dirty="0" smtClean="0"/>
          </a:p>
          <a:p>
            <a:r>
              <a:rPr lang="en-US" altLang="zh-CN" dirty="0" smtClean="0"/>
              <a:t>Ar-40</a:t>
            </a:r>
            <a:r>
              <a:rPr lang="zh-CN" altLang="en-US" dirty="0" smtClean="0"/>
              <a:t>是穩定的 </a:t>
            </a:r>
            <a:r>
              <a:rPr lang="en-US" altLang="zh-CN" dirty="0" smtClean="0"/>
              <a:t>(18</a:t>
            </a:r>
            <a:r>
              <a:rPr lang="zh-CN" altLang="en-US" dirty="0" smtClean="0"/>
              <a:t>質子</a:t>
            </a:r>
            <a:r>
              <a:rPr lang="en-US" altLang="zh-CN" dirty="0" smtClean="0"/>
              <a:t>22</a:t>
            </a:r>
            <a:r>
              <a:rPr lang="zh-CN" altLang="en-US" dirty="0" smtClean="0"/>
              <a:t>中子</a:t>
            </a:r>
            <a:r>
              <a:rPr lang="en-US" altLang="zh-CN" dirty="0" smtClean="0"/>
              <a:t>)</a:t>
            </a:r>
          </a:p>
          <a:p>
            <a:r>
              <a:rPr lang="en-US" altLang="zh-CN" dirty="0" smtClean="0"/>
              <a:t>K-40</a:t>
            </a:r>
            <a:r>
              <a:rPr lang="zh-CN" altLang="en-US" dirty="0" smtClean="0"/>
              <a:t>的半衰期為</a:t>
            </a:r>
            <a:r>
              <a:rPr lang="en-US" altLang="zh-CN" dirty="0">
                <a:solidFill>
                  <a:srgbClr val="FFFF00"/>
                </a:solidFill>
              </a:rPr>
              <a:t>12</a:t>
            </a:r>
            <a:r>
              <a:rPr lang="zh-CN" altLang="en-US" dirty="0">
                <a:solidFill>
                  <a:srgbClr val="FFFF00"/>
                </a:solidFill>
              </a:rPr>
              <a:t>億</a:t>
            </a:r>
            <a:r>
              <a:rPr lang="en-US" altLang="zh-CN" dirty="0">
                <a:solidFill>
                  <a:srgbClr val="FFFF00"/>
                </a:solidFill>
              </a:rPr>
              <a:t>5000</a:t>
            </a:r>
            <a:r>
              <a:rPr lang="zh-CN" altLang="en-US" dirty="0">
                <a:solidFill>
                  <a:srgbClr val="FFFF00"/>
                </a:solidFill>
              </a:rPr>
              <a:t>萬</a:t>
            </a:r>
            <a:r>
              <a:rPr lang="zh-CN" altLang="en-US" dirty="0" smtClean="0">
                <a:solidFill>
                  <a:srgbClr val="FFFF00"/>
                </a:solidFill>
              </a:rPr>
              <a:t>年</a:t>
            </a:r>
            <a:endParaRPr lang="en-US" altLang="zh-CN" dirty="0" smtClean="0">
              <a:solidFill>
                <a:srgbClr val="FFFF00"/>
              </a:solidFill>
            </a:endParaRPr>
          </a:p>
          <a:p>
            <a:r>
              <a:rPr lang="zh-CN" altLang="en-US" dirty="0" smtClean="0"/>
              <a:t>如果一塊石頭</a:t>
            </a:r>
            <a:r>
              <a:rPr lang="en-US" altLang="zh-CN" dirty="0" smtClean="0">
                <a:solidFill>
                  <a:srgbClr val="FFFF00"/>
                </a:solidFill>
              </a:rPr>
              <a:t>50%</a:t>
            </a:r>
            <a:r>
              <a:rPr lang="zh-CN" altLang="en-US" dirty="0" smtClean="0">
                <a:solidFill>
                  <a:srgbClr val="FFFF00"/>
                </a:solidFill>
              </a:rPr>
              <a:t>的</a:t>
            </a:r>
            <a:r>
              <a:rPr lang="en-US" altLang="zh-CN" dirty="0" smtClean="0">
                <a:solidFill>
                  <a:srgbClr val="FFFF00"/>
                </a:solidFill>
              </a:rPr>
              <a:t>K-40</a:t>
            </a:r>
            <a:r>
              <a:rPr lang="zh-CN" altLang="en-US" dirty="0" smtClean="0">
                <a:solidFill>
                  <a:srgbClr val="FFFF00"/>
                </a:solidFill>
              </a:rPr>
              <a:t>變成了</a:t>
            </a:r>
            <a:r>
              <a:rPr lang="en-US" altLang="zh-CN" dirty="0" smtClean="0">
                <a:solidFill>
                  <a:srgbClr val="FFFF00"/>
                </a:solidFill>
              </a:rPr>
              <a:t>Ar-40</a:t>
            </a:r>
            <a:r>
              <a:rPr lang="zh-CN" altLang="en-US" dirty="0" smtClean="0"/>
              <a:t>請問過了多少年？</a:t>
            </a:r>
            <a:endParaRPr lang="en-US" altLang="zh-CN" dirty="0" smtClean="0"/>
          </a:p>
          <a:p>
            <a:r>
              <a:rPr lang="zh-CN" altLang="en-US" dirty="0"/>
              <a:t>如果一塊石</a:t>
            </a:r>
            <a:r>
              <a:rPr lang="zh-CN" altLang="en-US" dirty="0" smtClean="0"/>
              <a:t>頭</a:t>
            </a:r>
            <a:r>
              <a:rPr lang="en-US" altLang="zh-CN" dirty="0" smtClean="0">
                <a:solidFill>
                  <a:srgbClr val="FFFF00"/>
                </a:solidFill>
              </a:rPr>
              <a:t>75%</a:t>
            </a:r>
            <a:r>
              <a:rPr lang="zh-CN" altLang="en-US" dirty="0">
                <a:solidFill>
                  <a:srgbClr val="FFFF00"/>
                </a:solidFill>
              </a:rPr>
              <a:t>的</a:t>
            </a:r>
            <a:r>
              <a:rPr lang="en-US" altLang="zh-CN" dirty="0">
                <a:solidFill>
                  <a:srgbClr val="FFFF00"/>
                </a:solidFill>
              </a:rPr>
              <a:t>K-40</a:t>
            </a:r>
            <a:r>
              <a:rPr lang="zh-CN" altLang="en-US" dirty="0">
                <a:solidFill>
                  <a:srgbClr val="FFFF00"/>
                </a:solidFill>
              </a:rPr>
              <a:t>變成了</a:t>
            </a:r>
            <a:r>
              <a:rPr lang="en-US" altLang="zh-CN" dirty="0">
                <a:solidFill>
                  <a:srgbClr val="FFFF00"/>
                </a:solidFill>
              </a:rPr>
              <a:t>Ar-40</a:t>
            </a:r>
            <a:r>
              <a:rPr lang="zh-CN" altLang="en-US" dirty="0"/>
              <a:t>請問過了多少年？</a:t>
            </a:r>
            <a:endParaRPr lang="en-US" altLang="zh-CN" dirty="0"/>
          </a:p>
          <a:p>
            <a:pPr lvl="1"/>
            <a:endParaRPr lang="zh-CN" altLang="en-US" dirty="0"/>
          </a:p>
        </p:txBody>
      </p:sp>
      <p:pic>
        <p:nvPicPr>
          <p:cNvPr id="4" name="Picture 4" descr="http://www.vocy.cn/vocyarticle/20190402/7a7f9b99-fca9-4d35-9879-702b6b82b337.jpeg"/>
          <p:cNvPicPr>
            <a:picLocks noChangeAspect="1" noChangeArrowheads="1"/>
          </p:cNvPicPr>
          <p:nvPr/>
        </p:nvPicPr>
        <p:blipFill rotWithShape="1">
          <a:blip r:embed="rId2">
            <a:extLst>
              <a:ext uri="{28A0092B-C50C-407E-A947-70E740481C1C}">
                <a14:useLocalDpi xmlns:a14="http://schemas.microsoft.com/office/drawing/2010/main" val="0"/>
              </a:ext>
            </a:extLst>
          </a:blip>
          <a:srcRect l="86086" t="27028" r="8905" b="63817"/>
          <a:stretch/>
        </p:blipFill>
        <p:spPr bwMode="auto">
          <a:xfrm>
            <a:off x="7812360" y="1440153"/>
            <a:ext cx="1260141" cy="1512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vocy.cn/vocyarticle/20190402/7a7f9b99-fca9-4d35-9879-702b6b82b337.jpeg"/>
          <p:cNvPicPr>
            <a:picLocks noChangeAspect="1" noChangeArrowheads="1"/>
          </p:cNvPicPr>
          <p:nvPr/>
        </p:nvPicPr>
        <p:blipFill rotWithShape="1">
          <a:blip r:embed="rId2">
            <a:extLst>
              <a:ext uri="{28A0092B-C50C-407E-A947-70E740481C1C}">
                <a14:useLocalDpi xmlns:a14="http://schemas.microsoft.com/office/drawing/2010/main" val="0"/>
              </a:ext>
            </a:extLst>
          </a:blip>
          <a:srcRect l="5124" t="36735" r="90528" b="54041"/>
          <a:stretch/>
        </p:blipFill>
        <p:spPr bwMode="auto">
          <a:xfrm>
            <a:off x="7832684" y="3140968"/>
            <a:ext cx="1219491" cy="169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a:solidFill>
                  <a:srgbClr val="FFFF00"/>
                </a:solidFill>
              </a:rPr>
              <a:t>氬氬</a:t>
            </a:r>
            <a:r>
              <a:rPr lang="zh-TW" altLang="en-US" dirty="0"/>
              <a:t>年齡測定法</a:t>
            </a:r>
            <a:r>
              <a:rPr lang="zh-CN" altLang="en-US" dirty="0"/>
              <a:t>原理</a:t>
            </a:r>
          </a:p>
        </p:txBody>
      </p:sp>
      <p:sp>
        <p:nvSpPr>
          <p:cNvPr id="3" name="内容占位符 2"/>
          <p:cNvSpPr>
            <a:spLocks noGrp="1"/>
          </p:cNvSpPr>
          <p:nvPr>
            <p:ph idx="1"/>
          </p:nvPr>
        </p:nvSpPr>
        <p:spPr/>
        <p:txBody>
          <a:bodyPr>
            <a:normAutofit/>
          </a:bodyPr>
          <a:lstStyle/>
          <a:p>
            <a:r>
              <a:rPr lang="zh-CN" altLang="en-US" sz="4000" dirty="0" smtClean="0"/>
              <a:t>只要知道有</a:t>
            </a:r>
            <a:r>
              <a:rPr lang="zh-CN" altLang="en-US" sz="4000" dirty="0" smtClean="0">
                <a:solidFill>
                  <a:srgbClr val="FFFF00"/>
                </a:solidFill>
              </a:rPr>
              <a:t>多少</a:t>
            </a:r>
            <a:r>
              <a:rPr lang="en-US" altLang="zh-CN" sz="4000" dirty="0" smtClean="0">
                <a:solidFill>
                  <a:srgbClr val="FFFF00"/>
                </a:solidFill>
              </a:rPr>
              <a:t>K-40</a:t>
            </a:r>
            <a:r>
              <a:rPr lang="zh-CN" altLang="en-US" sz="4000" dirty="0" smtClean="0">
                <a:solidFill>
                  <a:srgbClr val="FFFF00"/>
                </a:solidFill>
              </a:rPr>
              <a:t>變成</a:t>
            </a:r>
            <a:r>
              <a:rPr lang="en-US" altLang="zh-CN" sz="4000" dirty="0" smtClean="0">
                <a:solidFill>
                  <a:srgbClr val="FFFF00"/>
                </a:solidFill>
              </a:rPr>
              <a:t>Ar-40</a:t>
            </a:r>
            <a:r>
              <a:rPr lang="zh-CN" altLang="en-US" sz="4000" dirty="0" smtClean="0"/>
              <a:t>，我們就可以計算石頭的年齡！！</a:t>
            </a:r>
            <a:endParaRPr lang="en-US" altLang="zh-CN" sz="4000" dirty="0" smtClean="0"/>
          </a:p>
          <a:p>
            <a:r>
              <a:rPr lang="zh-CN" altLang="en-US" sz="4000" dirty="0" smtClean="0"/>
              <a:t>因此我們需要回答兩個問題：</a:t>
            </a:r>
            <a:endParaRPr lang="en-US" altLang="zh-CN" sz="4000" dirty="0" smtClean="0"/>
          </a:p>
          <a:p>
            <a:r>
              <a:rPr lang="zh-CN" altLang="en-US" sz="4000" dirty="0" smtClean="0"/>
              <a:t>第一，</a:t>
            </a:r>
            <a:r>
              <a:rPr lang="zh-TW" altLang="en-US" sz="4000" dirty="0" smtClean="0">
                <a:solidFill>
                  <a:srgbClr val="FFFF00"/>
                </a:solidFill>
              </a:rPr>
              <a:t>這塊石頭在形成的時候，裡面有多少</a:t>
            </a:r>
            <a:r>
              <a:rPr lang="en-US" altLang="zh-TW" sz="4000" dirty="0" smtClean="0">
                <a:solidFill>
                  <a:srgbClr val="FFFF00"/>
                </a:solidFill>
              </a:rPr>
              <a:t>K-40</a:t>
            </a:r>
            <a:r>
              <a:rPr lang="zh-CN" altLang="en-US" sz="4000" dirty="0" smtClean="0"/>
              <a:t>？</a:t>
            </a:r>
            <a:endParaRPr lang="en-US" altLang="zh-CN" sz="4000" dirty="0" smtClean="0"/>
          </a:p>
          <a:p>
            <a:r>
              <a:rPr lang="zh-CN" altLang="en-US" sz="4000" dirty="0"/>
              <a:t>答案</a:t>
            </a:r>
            <a:r>
              <a:rPr lang="zh-CN" altLang="en-US" sz="4000" dirty="0" smtClean="0"/>
              <a:t>是：沒人知道！</a:t>
            </a:r>
            <a:endParaRPr lang="zh-CN" altLang="en-US" sz="4000" dirty="0"/>
          </a:p>
        </p:txBody>
      </p:sp>
    </p:spTree>
    <p:extLst>
      <p:ext uri="{BB962C8B-B14F-4D97-AF65-F5344CB8AC3E}">
        <p14:creationId xmlns:p14="http://schemas.microsoft.com/office/powerpoint/2010/main" val="120768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a:solidFill>
                  <a:srgbClr val="FFFF00"/>
                </a:solidFill>
              </a:rPr>
              <a:t>氬氬</a:t>
            </a:r>
            <a:r>
              <a:rPr lang="zh-TW" altLang="en-US" dirty="0"/>
              <a:t>年齡測定法</a:t>
            </a:r>
            <a:r>
              <a:rPr lang="zh-CN" altLang="en-US" dirty="0"/>
              <a:t>原理</a:t>
            </a:r>
          </a:p>
        </p:txBody>
      </p:sp>
      <p:sp>
        <p:nvSpPr>
          <p:cNvPr id="3" name="内容占位符 2"/>
          <p:cNvSpPr>
            <a:spLocks noGrp="1"/>
          </p:cNvSpPr>
          <p:nvPr>
            <p:ph idx="1"/>
          </p:nvPr>
        </p:nvSpPr>
        <p:spPr>
          <a:xfrm>
            <a:off x="457200" y="1600200"/>
            <a:ext cx="8229600" cy="5257800"/>
          </a:xfrm>
        </p:spPr>
        <p:txBody>
          <a:bodyPr>
            <a:normAutofit/>
          </a:bodyPr>
          <a:lstStyle/>
          <a:p>
            <a:r>
              <a:rPr lang="zh-CN" altLang="en-US" dirty="0" smtClean="0"/>
              <a:t>怎麽知道初始的</a:t>
            </a:r>
            <a:r>
              <a:rPr lang="en-US" altLang="zh-CN" dirty="0" smtClean="0"/>
              <a:t>K-40</a:t>
            </a:r>
            <a:r>
              <a:rPr lang="zh-CN" altLang="en-US" dirty="0" smtClean="0"/>
              <a:t>數量？</a:t>
            </a:r>
            <a:endParaRPr lang="en-US" altLang="zh-CN" dirty="0" smtClean="0"/>
          </a:p>
          <a:p>
            <a:r>
              <a:rPr lang="zh-CN" altLang="en-US" dirty="0" smtClean="0"/>
              <a:t>今天世界上</a:t>
            </a:r>
            <a:r>
              <a:rPr lang="en-US" altLang="zh-CN" dirty="0" smtClean="0">
                <a:solidFill>
                  <a:srgbClr val="FFFF00"/>
                </a:solidFill>
              </a:rPr>
              <a:t>K-39</a:t>
            </a:r>
            <a:r>
              <a:rPr lang="zh-CN" altLang="en-US" dirty="0" smtClean="0">
                <a:solidFill>
                  <a:srgbClr val="FFFF00"/>
                </a:solidFill>
              </a:rPr>
              <a:t>和</a:t>
            </a:r>
            <a:r>
              <a:rPr lang="en-US" altLang="zh-CN" dirty="0" smtClean="0">
                <a:solidFill>
                  <a:srgbClr val="FFFF00"/>
                </a:solidFill>
              </a:rPr>
              <a:t>K-40</a:t>
            </a:r>
            <a:r>
              <a:rPr lang="zh-CN" altLang="en-US" dirty="0" smtClean="0"/>
              <a:t>的比例是</a:t>
            </a:r>
            <a:r>
              <a:rPr lang="en-US" altLang="zh-CN" dirty="0" smtClean="0">
                <a:solidFill>
                  <a:srgbClr val="FFFF00"/>
                </a:solidFill>
              </a:rPr>
              <a:t>7770:1</a:t>
            </a:r>
          </a:p>
          <a:p>
            <a:r>
              <a:rPr lang="zh-CN" altLang="en-US" dirty="0" smtClean="0"/>
              <a:t>科學家用中子衝擊石頭</a:t>
            </a:r>
            <a:endParaRPr lang="en-US" altLang="zh-CN" dirty="0" smtClean="0"/>
          </a:p>
          <a:p>
            <a:r>
              <a:rPr lang="en-US" altLang="zh-CN" b="1" dirty="0">
                <a:solidFill>
                  <a:srgbClr val="FFFF00"/>
                </a:solidFill>
              </a:rPr>
              <a:t>K-39 </a:t>
            </a:r>
            <a:r>
              <a:rPr lang="en-US" altLang="zh-CN" b="1" dirty="0" smtClean="0">
                <a:solidFill>
                  <a:srgbClr val="FFFF00"/>
                </a:solidFill>
              </a:rPr>
              <a:t>+</a:t>
            </a:r>
            <a:r>
              <a:rPr lang="zh-CN" altLang="en-US" b="1" dirty="0">
                <a:solidFill>
                  <a:srgbClr val="FFFF00"/>
                </a:solidFill>
              </a:rPr>
              <a:t>中子</a:t>
            </a:r>
            <a:r>
              <a:rPr lang="zh-CN" altLang="zh-CN" b="1" dirty="0" smtClean="0">
                <a:solidFill>
                  <a:srgbClr val="FFFF00"/>
                </a:solidFill>
              </a:rPr>
              <a:t> </a:t>
            </a:r>
            <a:r>
              <a:rPr lang="zh-CN" altLang="zh-CN" b="1" dirty="0">
                <a:solidFill>
                  <a:srgbClr val="FFFF00"/>
                </a:solidFill>
              </a:rPr>
              <a:t>→</a:t>
            </a:r>
            <a:r>
              <a:rPr lang="en-US" altLang="zh-CN" b="1" dirty="0">
                <a:solidFill>
                  <a:srgbClr val="FFFF00"/>
                </a:solidFill>
              </a:rPr>
              <a:t> Ar-39 </a:t>
            </a:r>
            <a:r>
              <a:rPr lang="en-US" altLang="zh-CN" b="1" dirty="0" smtClean="0">
                <a:solidFill>
                  <a:srgbClr val="FFFF00"/>
                </a:solidFill>
              </a:rPr>
              <a:t>+</a:t>
            </a:r>
            <a:r>
              <a:rPr lang="zh-CN" altLang="en-US" b="1" dirty="0" smtClean="0">
                <a:solidFill>
                  <a:srgbClr val="FFFF00"/>
                </a:solidFill>
              </a:rPr>
              <a:t>質子</a:t>
            </a:r>
            <a:endParaRPr lang="en-US" altLang="zh-CN" b="1" dirty="0" smtClean="0">
              <a:solidFill>
                <a:srgbClr val="FFFF00"/>
              </a:solidFill>
            </a:endParaRPr>
          </a:p>
          <a:p>
            <a:r>
              <a:rPr lang="zh-CN" altLang="en-US" dirty="0"/>
              <a:t>然</a:t>
            </a:r>
            <a:r>
              <a:rPr lang="zh-CN" altLang="en-US" dirty="0" smtClean="0"/>
              <a:t>後計算</a:t>
            </a:r>
            <a:r>
              <a:rPr lang="en-US" altLang="zh-CN" dirty="0" smtClean="0"/>
              <a:t>Ar-39</a:t>
            </a:r>
            <a:r>
              <a:rPr lang="zh-CN" altLang="en-US" dirty="0" smtClean="0"/>
              <a:t>的數量，就得到了</a:t>
            </a:r>
            <a:r>
              <a:rPr lang="en-US" altLang="zh-CN" dirty="0" smtClean="0">
                <a:solidFill>
                  <a:srgbClr val="FFFF00"/>
                </a:solidFill>
              </a:rPr>
              <a:t>K-39</a:t>
            </a:r>
            <a:r>
              <a:rPr lang="zh-CN" altLang="en-US" dirty="0" smtClean="0">
                <a:solidFill>
                  <a:srgbClr val="FFFF00"/>
                </a:solidFill>
              </a:rPr>
              <a:t>的數量</a:t>
            </a:r>
            <a:endParaRPr lang="en-US" altLang="zh-CN" dirty="0" smtClean="0">
              <a:solidFill>
                <a:srgbClr val="FFFF00"/>
              </a:solidFill>
            </a:endParaRPr>
          </a:p>
          <a:p>
            <a:r>
              <a:rPr lang="zh-CN" altLang="en-US" dirty="0"/>
              <a:t>然</a:t>
            </a:r>
            <a:r>
              <a:rPr lang="zh-CN" altLang="en-US" dirty="0" smtClean="0"/>
              <a:t>後根據</a:t>
            </a:r>
            <a:r>
              <a:rPr lang="en-US" altLang="zh-CN" dirty="0" smtClean="0">
                <a:solidFill>
                  <a:srgbClr val="FFFF00"/>
                </a:solidFill>
              </a:rPr>
              <a:t>7770:1</a:t>
            </a:r>
            <a:r>
              <a:rPr lang="zh-CN" altLang="en-US" dirty="0" smtClean="0"/>
              <a:t>的</a:t>
            </a:r>
            <a:r>
              <a:rPr lang="zh-CN" altLang="en-US" dirty="0"/>
              <a:t>比例，</a:t>
            </a:r>
            <a:r>
              <a:rPr lang="zh-CN" altLang="en-US" dirty="0">
                <a:solidFill>
                  <a:srgbClr val="FFFF00"/>
                </a:solidFill>
              </a:rPr>
              <a:t>推算出</a:t>
            </a:r>
            <a:r>
              <a:rPr lang="en-US" altLang="zh-CN" dirty="0">
                <a:solidFill>
                  <a:srgbClr val="FFFF00"/>
                </a:solidFill>
              </a:rPr>
              <a:t>K-40</a:t>
            </a:r>
            <a:r>
              <a:rPr lang="zh-CN" altLang="en-US" dirty="0">
                <a:solidFill>
                  <a:srgbClr val="FFFF00"/>
                </a:solidFill>
              </a:rPr>
              <a:t>的數</a:t>
            </a:r>
            <a:r>
              <a:rPr lang="zh-CN" altLang="en-US" dirty="0" smtClean="0">
                <a:solidFill>
                  <a:srgbClr val="FFFF00"/>
                </a:solidFill>
              </a:rPr>
              <a:t>量</a:t>
            </a:r>
            <a:endParaRPr lang="en-US" altLang="zh-CN" dirty="0" smtClean="0">
              <a:solidFill>
                <a:srgbClr val="FFFF00"/>
              </a:solidFill>
            </a:endParaRPr>
          </a:p>
          <a:p>
            <a:r>
              <a:rPr lang="zh-CN" altLang="en-US" dirty="0">
                <a:solidFill>
                  <a:srgbClr val="FFC000"/>
                </a:solidFill>
              </a:rPr>
              <a:t>問</a:t>
            </a:r>
            <a:r>
              <a:rPr lang="zh-CN" altLang="en-US" dirty="0" smtClean="0">
                <a:solidFill>
                  <a:srgbClr val="FFC000"/>
                </a:solidFill>
              </a:rPr>
              <a:t>題：</a:t>
            </a:r>
            <a:r>
              <a:rPr lang="en-US" altLang="zh-CN" dirty="0" smtClean="0">
                <a:solidFill>
                  <a:srgbClr val="FFC000"/>
                </a:solidFill>
              </a:rPr>
              <a:t> </a:t>
            </a:r>
            <a:r>
              <a:rPr lang="en-US" altLang="zh-CN" dirty="0" smtClean="0">
                <a:solidFill>
                  <a:srgbClr val="FFFF00"/>
                </a:solidFill>
              </a:rPr>
              <a:t>7770:1</a:t>
            </a:r>
            <a:r>
              <a:rPr lang="zh-CN" altLang="en-US" dirty="0" smtClean="0">
                <a:solidFill>
                  <a:srgbClr val="FFFF00"/>
                </a:solidFill>
              </a:rPr>
              <a:t>是今天的比例</a:t>
            </a:r>
            <a:r>
              <a:rPr lang="zh-CN" altLang="en-US" dirty="0" smtClean="0">
                <a:solidFill>
                  <a:srgbClr val="FFC000"/>
                </a:solidFill>
              </a:rPr>
              <a:t>！這塊石頭在形成的時候的</a:t>
            </a:r>
            <a:r>
              <a:rPr lang="en-US" altLang="zh-CN" dirty="0" smtClean="0">
                <a:solidFill>
                  <a:srgbClr val="FFC000"/>
                </a:solidFill>
              </a:rPr>
              <a:t>K-39</a:t>
            </a:r>
            <a:r>
              <a:rPr lang="zh-CN" altLang="en-US" dirty="0" smtClean="0">
                <a:solidFill>
                  <a:srgbClr val="FFC000"/>
                </a:solidFill>
              </a:rPr>
              <a:t>和</a:t>
            </a:r>
            <a:r>
              <a:rPr lang="en-US" altLang="zh-CN" dirty="0" smtClean="0">
                <a:solidFill>
                  <a:srgbClr val="FFC000"/>
                </a:solidFill>
              </a:rPr>
              <a:t>K-40</a:t>
            </a:r>
            <a:r>
              <a:rPr lang="zh-CN" altLang="en-US" dirty="0" smtClean="0">
                <a:solidFill>
                  <a:srgbClr val="FFC000"/>
                </a:solidFill>
              </a:rPr>
              <a:t>的比例我們不知道！</a:t>
            </a:r>
            <a:endParaRPr lang="en-US" altLang="zh-CN" dirty="0">
              <a:solidFill>
                <a:srgbClr val="FFC000"/>
              </a:solidFill>
            </a:endParaRPr>
          </a:p>
          <a:p>
            <a:pPr lvl="1"/>
            <a:endParaRPr lang="zh-CN" altLang="en-US" dirty="0"/>
          </a:p>
        </p:txBody>
      </p:sp>
    </p:spTree>
    <p:extLst>
      <p:ext uri="{BB962C8B-B14F-4D97-AF65-F5344CB8AC3E}">
        <p14:creationId xmlns:p14="http://schemas.microsoft.com/office/powerpoint/2010/main" val="292554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a:solidFill>
                  <a:srgbClr val="FFFF00"/>
                </a:solidFill>
              </a:rPr>
              <a:t>氬氬</a:t>
            </a:r>
            <a:r>
              <a:rPr lang="zh-TW" altLang="en-US" dirty="0"/>
              <a:t>年齡測定法</a:t>
            </a:r>
            <a:r>
              <a:rPr lang="zh-CN" altLang="en-US" dirty="0"/>
              <a:t>原理</a:t>
            </a:r>
          </a:p>
        </p:txBody>
      </p:sp>
      <p:sp>
        <p:nvSpPr>
          <p:cNvPr id="3" name="内容占位符 2"/>
          <p:cNvSpPr>
            <a:spLocks noGrp="1"/>
          </p:cNvSpPr>
          <p:nvPr>
            <p:ph idx="1"/>
          </p:nvPr>
        </p:nvSpPr>
        <p:spPr>
          <a:xfrm>
            <a:off x="457200" y="1484784"/>
            <a:ext cx="8229600" cy="5373216"/>
          </a:xfrm>
        </p:spPr>
        <p:txBody>
          <a:bodyPr>
            <a:normAutofit lnSpcReduction="10000"/>
          </a:bodyPr>
          <a:lstStyle/>
          <a:p>
            <a:r>
              <a:rPr lang="zh-CN" altLang="en-US" sz="4000" dirty="0" smtClean="0"/>
              <a:t>因此我們需要回答兩個問題：</a:t>
            </a:r>
            <a:endParaRPr lang="en-US" altLang="zh-CN" sz="4000" dirty="0" smtClean="0"/>
          </a:p>
          <a:p>
            <a:r>
              <a:rPr lang="zh-CN" altLang="en-US" sz="4000" dirty="0" smtClean="0"/>
              <a:t>第一，</a:t>
            </a:r>
            <a:r>
              <a:rPr lang="zh-TW" altLang="en-US" sz="4000" dirty="0"/>
              <a:t>這塊石頭在形成的時候，裡面</a:t>
            </a:r>
            <a:r>
              <a:rPr lang="zh-TW" altLang="en-US" sz="4000" dirty="0">
                <a:solidFill>
                  <a:srgbClr val="FFFF00"/>
                </a:solidFill>
              </a:rPr>
              <a:t>有多少</a:t>
            </a:r>
            <a:r>
              <a:rPr lang="en-US" altLang="zh-TW" sz="4000" dirty="0">
                <a:solidFill>
                  <a:srgbClr val="FFFF00"/>
                </a:solidFill>
              </a:rPr>
              <a:t>K-40</a:t>
            </a:r>
            <a:r>
              <a:rPr lang="zh-CN" altLang="en-US" sz="4000" dirty="0" smtClean="0"/>
              <a:t>？</a:t>
            </a:r>
            <a:r>
              <a:rPr lang="en-US" altLang="zh-CN" sz="4000" dirty="0" smtClean="0"/>
              <a:t>(</a:t>
            </a:r>
            <a:r>
              <a:rPr lang="zh-CN" altLang="en-US" sz="4000" dirty="0" smtClean="0"/>
              <a:t>科學家其</a:t>
            </a:r>
            <a:r>
              <a:rPr lang="zh-CN" altLang="en-US" sz="4000" dirty="0" smtClean="0">
                <a:solidFill>
                  <a:srgbClr val="FFFF00"/>
                </a:solidFill>
              </a:rPr>
              <a:t>實不知道</a:t>
            </a:r>
            <a:r>
              <a:rPr lang="en-US" altLang="zh-CN" sz="4000" dirty="0" smtClean="0"/>
              <a:t>)</a:t>
            </a:r>
          </a:p>
          <a:p>
            <a:r>
              <a:rPr lang="zh-CN" altLang="en-US" sz="4000" dirty="0" smtClean="0"/>
              <a:t>第二，</a:t>
            </a:r>
            <a:r>
              <a:rPr lang="zh-TW" altLang="en-US" sz="4000" dirty="0"/>
              <a:t>今天石頭內部的</a:t>
            </a:r>
            <a:r>
              <a:rPr lang="en-US" altLang="zh-TW" sz="4000" dirty="0"/>
              <a:t>Ar-40</a:t>
            </a:r>
            <a:r>
              <a:rPr lang="zh-TW" altLang="en-US" sz="4000" dirty="0" smtClean="0"/>
              <a:t>是不是</a:t>
            </a:r>
            <a:r>
              <a:rPr lang="zh-CN" altLang="en-US" sz="4000" dirty="0" smtClean="0">
                <a:solidFill>
                  <a:srgbClr val="FFFF00"/>
                </a:solidFill>
              </a:rPr>
              <a:t>全</a:t>
            </a:r>
            <a:r>
              <a:rPr lang="zh-TW" altLang="en-US" sz="4000" dirty="0" smtClean="0">
                <a:solidFill>
                  <a:srgbClr val="FFFF00"/>
                </a:solidFill>
              </a:rPr>
              <a:t>都由</a:t>
            </a:r>
            <a:r>
              <a:rPr lang="en-US" altLang="zh-TW" sz="4000" dirty="0">
                <a:solidFill>
                  <a:srgbClr val="FFFF00"/>
                </a:solidFill>
              </a:rPr>
              <a:t>K-40</a:t>
            </a:r>
            <a:r>
              <a:rPr lang="zh-TW" altLang="en-US" sz="4000" dirty="0">
                <a:solidFill>
                  <a:srgbClr val="FFFF00"/>
                </a:solidFill>
              </a:rPr>
              <a:t>衰變而成</a:t>
            </a:r>
            <a:r>
              <a:rPr lang="zh-TW" altLang="en-US" sz="4000" dirty="0" smtClean="0"/>
              <a:t>？</a:t>
            </a:r>
            <a:endParaRPr lang="en-US" altLang="zh-TW" sz="4000" dirty="0" smtClean="0"/>
          </a:p>
          <a:p>
            <a:pPr lvl="1"/>
            <a:r>
              <a:rPr lang="zh-CN" altLang="en-US" sz="3600" dirty="0"/>
              <a:t>換言之</a:t>
            </a:r>
            <a:r>
              <a:rPr lang="zh-CN" altLang="en-US" sz="3600" dirty="0" smtClean="0"/>
              <a:t>石頭形成時</a:t>
            </a:r>
            <a:r>
              <a:rPr lang="zh-CN" altLang="en-US" sz="3600" dirty="0" smtClean="0">
                <a:solidFill>
                  <a:srgbClr val="FFFF00"/>
                </a:solidFill>
              </a:rPr>
              <a:t>是否已經有</a:t>
            </a:r>
            <a:r>
              <a:rPr lang="en-US" altLang="zh-CN" sz="3600" dirty="0" smtClean="0">
                <a:solidFill>
                  <a:srgbClr val="FFFF00"/>
                </a:solidFill>
              </a:rPr>
              <a:t>Ar-40</a:t>
            </a:r>
            <a:r>
              <a:rPr lang="zh-CN" altLang="en-US" sz="3600" dirty="0" smtClean="0">
                <a:solidFill>
                  <a:srgbClr val="FFFF00"/>
                </a:solidFill>
              </a:rPr>
              <a:t>在内部</a:t>
            </a:r>
            <a:r>
              <a:rPr lang="zh-CN" altLang="en-US" sz="3600" dirty="0" smtClean="0"/>
              <a:t>？</a:t>
            </a:r>
            <a:endParaRPr lang="en-US" altLang="zh-CN" sz="3600" dirty="0" smtClean="0"/>
          </a:p>
          <a:p>
            <a:pPr lvl="1"/>
            <a:r>
              <a:rPr lang="zh-CN" altLang="en-US" sz="3600" dirty="0" smtClean="0"/>
              <a:t>科</a:t>
            </a:r>
            <a:r>
              <a:rPr lang="zh-CN" altLang="en-US" sz="3600" dirty="0"/>
              <a:t>學</a:t>
            </a:r>
            <a:r>
              <a:rPr lang="zh-CN" altLang="en-US" sz="3600" dirty="0" smtClean="0"/>
              <a:t>家沒有證據，</a:t>
            </a:r>
            <a:r>
              <a:rPr lang="zh-CN" altLang="en-US" sz="3600" dirty="0" smtClean="0">
                <a:solidFill>
                  <a:srgbClr val="FFFF00"/>
                </a:solidFill>
              </a:rPr>
              <a:t>直接默認初始</a:t>
            </a:r>
            <a:r>
              <a:rPr lang="en-US" altLang="zh-CN" sz="3600" dirty="0" smtClean="0">
                <a:solidFill>
                  <a:srgbClr val="FFFF00"/>
                </a:solidFill>
              </a:rPr>
              <a:t>Ar-40</a:t>
            </a:r>
            <a:r>
              <a:rPr lang="zh-CN" altLang="en-US" sz="3600" dirty="0" smtClean="0">
                <a:solidFill>
                  <a:srgbClr val="FFFF00"/>
                </a:solidFill>
              </a:rPr>
              <a:t>為</a:t>
            </a:r>
            <a:r>
              <a:rPr lang="en-US" altLang="zh-CN" sz="3600" dirty="0" smtClean="0">
                <a:solidFill>
                  <a:srgbClr val="FFFF00"/>
                </a:solidFill>
              </a:rPr>
              <a:t>0</a:t>
            </a:r>
            <a:r>
              <a:rPr lang="zh-CN" altLang="en-US" sz="3600" dirty="0" smtClean="0">
                <a:solidFill>
                  <a:srgbClr val="FFFF00"/>
                </a:solidFill>
              </a:rPr>
              <a:t>，所有</a:t>
            </a:r>
            <a:r>
              <a:rPr lang="en-US" altLang="zh-CN" sz="3600" dirty="0" smtClean="0">
                <a:solidFill>
                  <a:srgbClr val="FFFF00"/>
                </a:solidFill>
              </a:rPr>
              <a:t>Ar-40</a:t>
            </a:r>
            <a:r>
              <a:rPr lang="zh-CN" altLang="en-US" sz="3600" dirty="0" smtClean="0">
                <a:solidFill>
                  <a:srgbClr val="FFFF00"/>
                </a:solidFill>
              </a:rPr>
              <a:t>都是由衰變形成</a:t>
            </a:r>
            <a:r>
              <a:rPr lang="zh-CN" altLang="en-US" sz="3600" dirty="0" smtClean="0"/>
              <a:t>。</a:t>
            </a:r>
            <a:endParaRPr lang="en-US" altLang="zh-CN" sz="3600" dirty="0" smtClean="0"/>
          </a:p>
        </p:txBody>
      </p:sp>
    </p:spTree>
    <p:extLst>
      <p:ext uri="{BB962C8B-B14F-4D97-AF65-F5344CB8AC3E}">
        <p14:creationId xmlns:p14="http://schemas.microsoft.com/office/powerpoint/2010/main" val="2736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TW" altLang="en-US" dirty="0">
                <a:solidFill>
                  <a:srgbClr val="FFFF00"/>
                </a:solidFill>
              </a:rPr>
              <a:t>氬氬</a:t>
            </a:r>
            <a:r>
              <a:rPr lang="zh-TW" altLang="en-US" dirty="0"/>
              <a:t>年齡測定法</a:t>
            </a:r>
            <a:r>
              <a:rPr lang="zh-CN" altLang="en-US" dirty="0"/>
              <a:t>原理</a:t>
            </a:r>
          </a:p>
        </p:txBody>
      </p:sp>
      <p:sp>
        <p:nvSpPr>
          <p:cNvPr id="3" name="内容占位符 2"/>
          <p:cNvSpPr>
            <a:spLocks noGrp="1"/>
          </p:cNvSpPr>
          <p:nvPr>
            <p:ph idx="1"/>
          </p:nvPr>
        </p:nvSpPr>
        <p:spPr>
          <a:xfrm>
            <a:off x="457200" y="1600200"/>
            <a:ext cx="8315842" cy="5257800"/>
          </a:xfrm>
        </p:spPr>
        <p:txBody>
          <a:bodyPr>
            <a:normAutofit lnSpcReduction="10000"/>
          </a:bodyPr>
          <a:lstStyle/>
          <a:p>
            <a:r>
              <a:rPr lang="zh-CN" altLang="en-US" dirty="0" smtClean="0"/>
              <a:t>形成的時候有</a:t>
            </a:r>
            <a:r>
              <a:rPr lang="en-US" altLang="zh-CN" dirty="0" smtClean="0">
                <a:solidFill>
                  <a:srgbClr val="FFFF00"/>
                </a:solidFill>
              </a:rPr>
              <a:t>10</a:t>
            </a:r>
            <a:r>
              <a:rPr lang="zh-CN" altLang="en-US" dirty="0" smtClean="0">
                <a:solidFill>
                  <a:srgbClr val="FFFF00"/>
                </a:solidFill>
              </a:rPr>
              <a:t>個</a:t>
            </a:r>
            <a:r>
              <a:rPr lang="en-US" altLang="zh-CN" dirty="0" smtClean="0">
                <a:solidFill>
                  <a:srgbClr val="FFFF00"/>
                </a:solidFill>
              </a:rPr>
              <a:t>K-40</a:t>
            </a:r>
            <a:r>
              <a:rPr lang="zh-CN" altLang="en-US" dirty="0" smtClean="0">
                <a:solidFill>
                  <a:srgbClr val="FFFF00"/>
                </a:solidFill>
              </a:rPr>
              <a:t>原子，</a:t>
            </a:r>
            <a:r>
              <a:rPr lang="en-US" altLang="zh-CN" dirty="0" smtClean="0">
                <a:solidFill>
                  <a:srgbClr val="FFFF00"/>
                </a:solidFill>
              </a:rPr>
              <a:t>10</a:t>
            </a:r>
            <a:r>
              <a:rPr lang="zh-CN" altLang="en-US" dirty="0" smtClean="0">
                <a:solidFill>
                  <a:srgbClr val="FFFF00"/>
                </a:solidFill>
              </a:rPr>
              <a:t>個</a:t>
            </a:r>
            <a:r>
              <a:rPr lang="en-US" altLang="zh-CN" dirty="0" smtClean="0">
                <a:solidFill>
                  <a:srgbClr val="FFFF00"/>
                </a:solidFill>
              </a:rPr>
              <a:t>Ar-40</a:t>
            </a:r>
            <a:r>
              <a:rPr lang="zh-CN" altLang="en-US" dirty="0" smtClean="0">
                <a:solidFill>
                  <a:srgbClr val="FFFF00"/>
                </a:solidFill>
              </a:rPr>
              <a:t>原子</a:t>
            </a:r>
            <a:r>
              <a:rPr lang="zh-CN" altLang="en-US" dirty="0" smtClean="0"/>
              <a:t>。</a:t>
            </a:r>
            <a:endParaRPr lang="en-US" altLang="zh-CN" dirty="0" smtClean="0"/>
          </a:p>
          <a:p>
            <a:r>
              <a:rPr lang="zh-CN" altLang="en-US" dirty="0"/>
              <a:t>過</a:t>
            </a:r>
            <a:r>
              <a:rPr lang="zh-CN" altLang="en-US" dirty="0" smtClean="0"/>
              <a:t>了</a:t>
            </a:r>
            <a:r>
              <a:rPr lang="en-US" altLang="zh-CN" dirty="0" smtClean="0"/>
              <a:t>10</a:t>
            </a:r>
            <a:r>
              <a:rPr lang="zh-CN" altLang="en-US" dirty="0" smtClean="0"/>
              <a:t>年，科學</a:t>
            </a:r>
            <a:r>
              <a:rPr lang="zh-CN" altLang="en-US" dirty="0"/>
              <a:t>家用</a:t>
            </a:r>
            <a:r>
              <a:rPr lang="zh-TW" altLang="en-US" dirty="0"/>
              <a:t>氬氬年齡測定</a:t>
            </a:r>
            <a:r>
              <a:rPr lang="zh-TW" altLang="en-US" dirty="0" smtClean="0"/>
              <a:t>法</a:t>
            </a:r>
            <a:r>
              <a:rPr lang="zh-CN" altLang="en-US" dirty="0" smtClean="0"/>
              <a:t>來計算石頭年齡。科</a:t>
            </a:r>
            <a:r>
              <a:rPr lang="zh-CN" altLang="en-US" dirty="0"/>
              <a:t>學</a:t>
            </a:r>
            <a:r>
              <a:rPr lang="zh-CN" altLang="en-US" dirty="0" smtClean="0"/>
              <a:t>家找到了</a:t>
            </a:r>
            <a:r>
              <a:rPr lang="en-US" altLang="zh-CN" dirty="0" smtClean="0">
                <a:solidFill>
                  <a:srgbClr val="FFFF00"/>
                </a:solidFill>
              </a:rPr>
              <a:t>10</a:t>
            </a:r>
            <a:r>
              <a:rPr lang="zh-CN" altLang="en-US" dirty="0" smtClean="0">
                <a:solidFill>
                  <a:srgbClr val="FFFF00"/>
                </a:solidFill>
              </a:rPr>
              <a:t>個</a:t>
            </a:r>
            <a:r>
              <a:rPr lang="en-US" altLang="zh-CN" dirty="0" smtClean="0">
                <a:solidFill>
                  <a:srgbClr val="FFFF00"/>
                </a:solidFill>
              </a:rPr>
              <a:t>K-40</a:t>
            </a:r>
            <a:r>
              <a:rPr lang="zh-CN" altLang="en-US" dirty="0" smtClean="0">
                <a:solidFill>
                  <a:srgbClr val="FFFF00"/>
                </a:solidFill>
              </a:rPr>
              <a:t>原子</a:t>
            </a:r>
            <a:r>
              <a:rPr lang="en-US" altLang="zh-CN" dirty="0" smtClean="0">
                <a:solidFill>
                  <a:srgbClr val="FFFF00"/>
                </a:solidFill>
              </a:rPr>
              <a:t>10</a:t>
            </a:r>
            <a:r>
              <a:rPr lang="zh-CN" altLang="en-US" dirty="0" smtClean="0">
                <a:solidFill>
                  <a:srgbClr val="FFFF00"/>
                </a:solidFill>
              </a:rPr>
              <a:t>個</a:t>
            </a:r>
            <a:r>
              <a:rPr lang="en-US" altLang="zh-CN" dirty="0" smtClean="0">
                <a:solidFill>
                  <a:srgbClr val="FFFF00"/>
                </a:solidFill>
              </a:rPr>
              <a:t>Ar-40</a:t>
            </a:r>
            <a:r>
              <a:rPr lang="zh-CN" altLang="en-US" dirty="0" smtClean="0">
                <a:solidFill>
                  <a:srgbClr val="FFFF00"/>
                </a:solidFill>
              </a:rPr>
              <a:t>原子</a:t>
            </a:r>
            <a:r>
              <a:rPr lang="zh-CN" altLang="en-US" dirty="0" smtClean="0"/>
              <a:t>。</a:t>
            </a:r>
            <a:endParaRPr lang="en-US" altLang="zh-CN" dirty="0" smtClean="0"/>
          </a:p>
          <a:p>
            <a:r>
              <a:rPr lang="zh-CN" altLang="en-US" dirty="0"/>
              <a:t>但因</a:t>
            </a:r>
            <a:r>
              <a:rPr lang="zh-CN" altLang="en-US" dirty="0" smtClean="0"/>
              <a:t>爲科學家</a:t>
            </a:r>
            <a:r>
              <a:rPr lang="zh-CN" altLang="en-US" dirty="0" smtClean="0">
                <a:solidFill>
                  <a:srgbClr val="FFFF00"/>
                </a:solidFill>
              </a:rPr>
              <a:t>默認石頭形成時</a:t>
            </a:r>
            <a:r>
              <a:rPr lang="en-US" altLang="zh-CN" dirty="0" smtClean="0">
                <a:solidFill>
                  <a:srgbClr val="FFFF00"/>
                </a:solidFill>
              </a:rPr>
              <a:t>Ar-40</a:t>
            </a:r>
            <a:r>
              <a:rPr lang="zh-CN" altLang="en-US" dirty="0" smtClean="0">
                <a:solidFill>
                  <a:srgbClr val="FFFF00"/>
                </a:solidFill>
              </a:rPr>
              <a:t>為</a:t>
            </a:r>
            <a:r>
              <a:rPr lang="en-US" altLang="zh-CN" dirty="0" smtClean="0">
                <a:solidFill>
                  <a:srgbClr val="FFFF00"/>
                </a:solidFill>
              </a:rPr>
              <a:t>0</a:t>
            </a:r>
            <a:r>
              <a:rPr lang="zh-CN" altLang="en-US" dirty="0" smtClean="0">
                <a:solidFill>
                  <a:srgbClr val="FFFF00"/>
                </a:solidFill>
              </a:rPr>
              <a:t>，所有的</a:t>
            </a:r>
            <a:r>
              <a:rPr lang="en-US" altLang="zh-CN" dirty="0" smtClean="0">
                <a:solidFill>
                  <a:srgbClr val="FFFF00"/>
                </a:solidFill>
              </a:rPr>
              <a:t>Ar-40</a:t>
            </a:r>
            <a:r>
              <a:rPr lang="zh-CN" altLang="en-US" dirty="0" smtClean="0">
                <a:solidFill>
                  <a:srgbClr val="FFFF00"/>
                </a:solidFill>
              </a:rPr>
              <a:t>都是衰變形成</a:t>
            </a:r>
            <a:r>
              <a:rPr lang="zh-CN" altLang="en-US" dirty="0" smtClean="0"/>
              <a:t>，因此他們得到結論</a:t>
            </a:r>
            <a:r>
              <a:rPr lang="zh-CN" altLang="en-US" dirty="0" smtClean="0">
                <a:solidFill>
                  <a:srgbClr val="FFFF00"/>
                </a:solidFill>
              </a:rPr>
              <a:t>一半</a:t>
            </a:r>
            <a:r>
              <a:rPr lang="zh-CN" altLang="en-US" dirty="0" smtClean="0"/>
              <a:t>的</a:t>
            </a:r>
            <a:r>
              <a:rPr lang="en-US" altLang="zh-CN" dirty="0" smtClean="0"/>
              <a:t>K-40</a:t>
            </a:r>
            <a:r>
              <a:rPr lang="zh-CN" altLang="en-US" dirty="0" smtClean="0"/>
              <a:t>已經衰變，成了</a:t>
            </a:r>
            <a:r>
              <a:rPr lang="en-US" altLang="zh-CN" dirty="0" smtClean="0"/>
              <a:t>Ar-40</a:t>
            </a:r>
            <a:r>
              <a:rPr lang="zh-CN" altLang="en-US" dirty="0" smtClean="0"/>
              <a:t>。</a:t>
            </a:r>
            <a:endParaRPr lang="en-US" altLang="zh-CN" dirty="0" smtClean="0"/>
          </a:p>
          <a:p>
            <a:r>
              <a:rPr lang="zh-CN" altLang="en-US" dirty="0" smtClean="0"/>
              <a:t>因此石頭經過了</a:t>
            </a:r>
            <a:r>
              <a:rPr lang="zh-CN" altLang="en-US" dirty="0" smtClean="0">
                <a:solidFill>
                  <a:srgbClr val="FFFF00"/>
                </a:solidFill>
              </a:rPr>
              <a:t>一個半衰期</a:t>
            </a:r>
            <a:endParaRPr lang="en-US" altLang="zh-CN" dirty="0" smtClean="0">
              <a:solidFill>
                <a:srgbClr val="FFFF00"/>
              </a:solidFill>
            </a:endParaRPr>
          </a:p>
          <a:p>
            <a:r>
              <a:rPr lang="zh-CN" altLang="en-US" dirty="0"/>
              <a:t>由</a:t>
            </a:r>
            <a:r>
              <a:rPr lang="zh-CN" altLang="en-US" dirty="0" smtClean="0"/>
              <a:t>於</a:t>
            </a:r>
            <a:r>
              <a:rPr lang="en-US" altLang="zh-CN" dirty="0" smtClean="0"/>
              <a:t>K-40</a:t>
            </a:r>
            <a:r>
              <a:rPr lang="zh-CN" altLang="en-US" dirty="0" smtClean="0"/>
              <a:t>半衰期是</a:t>
            </a:r>
            <a:r>
              <a:rPr lang="en-US" altLang="zh-CN" dirty="0" smtClean="0"/>
              <a:t>12</a:t>
            </a:r>
            <a:r>
              <a:rPr lang="zh-CN" altLang="en-US" dirty="0"/>
              <a:t>億</a:t>
            </a:r>
            <a:r>
              <a:rPr lang="en-US" altLang="zh-CN" dirty="0"/>
              <a:t>5</a:t>
            </a:r>
            <a:r>
              <a:rPr lang="zh-CN" altLang="en-US" dirty="0"/>
              <a:t>千萬</a:t>
            </a:r>
            <a:r>
              <a:rPr lang="zh-CN" altLang="en-US" dirty="0" smtClean="0"/>
              <a:t>年，</a:t>
            </a:r>
            <a:r>
              <a:rPr lang="zh-CN" altLang="en-US" dirty="0" smtClean="0">
                <a:solidFill>
                  <a:srgbClr val="FFFF00"/>
                </a:solidFill>
              </a:rPr>
              <a:t>因此石頭已經形成了</a:t>
            </a:r>
            <a:r>
              <a:rPr lang="en-US" altLang="zh-CN" dirty="0">
                <a:solidFill>
                  <a:srgbClr val="FFFF00"/>
                </a:solidFill>
              </a:rPr>
              <a:t>12</a:t>
            </a:r>
            <a:r>
              <a:rPr lang="zh-CN" altLang="en-US" dirty="0">
                <a:solidFill>
                  <a:srgbClr val="FFFF00"/>
                </a:solidFill>
              </a:rPr>
              <a:t>億</a:t>
            </a:r>
            <a:r>
              <a:rPr lang="en-US" altLang="zh-CN" dirty="0">
                <a:solidFill>
                  <a:srgbClr val="FFFF00"/>
                </a:solidFill>
              </a:rPr>
              <a:t>5</a:t>
            </a:r>
            <a:r>
              <a:rPr lang="zh-CN" altLang="en-US" dirty="0">
                <a:solidFill>
                  <a:srgbClr val="FFFF00"/>
                </a:solidFill>
              </a:rPr>
              <a:t>千萬年</a:t>
            </a:r>
          </a:p>
        </p:txBody>
      </p:sp>
      <p:pic>
        <p:nvPicPr>
          <p:cNvPr id="3074" name="Picture 2" descr="Learning Geology: Basalt"/>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693" b="100000" l="139" r="99444"/>
                    </a14:imgEffect>
                  </a14:imgLayer>
                </a14:imgProps>
              </a:ext>
              <a:ext uri="{28A0092B-C50C-407E-A947-70E740481C1C}">
                <a14:useLocalDpi xmlns:a14="http://schemas.microsoft.com/office/drawing/2010/main" val="0"/>
              </a:ext>
            </a:extLst>
          </a:blip>
          <a:srcRect/>
          <a:stretch>
            <a:fillRect/>
          </a:stretch>
        </p:blipFill>
        <p:spPr bwMode="auto">
          <a:xfrm>
            <a:off x="7216490" y="332656"/>
            <a:ext cx="1170003" cy="115212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cxnSp>
        <p:nvCxnSpPr>
          <p:cNvPr id="5" name="直接箭头连接符 4"/>
          <p:cNvCxnSpPr/>
          <p:nvPr/>
        </p:nvCxnSpPr>
        <p:spPr>
          <a:xfrm flipH="1">
            <a:off x="4926700" y="742219"/>
            <a:ext cx="2284450" cy="79208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1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7630</TotalTime>
  <Words>6989</Words>
  <Application>Microsoft Office PowerPoint</Application>
  <PresentationFormat>全屏显示(4:3)</PresentationFormat>
  <Paragraphs>601</Paragraphs>
  <Slides>117</Slides>
  <Notes>1</Notes>
  <HiddenSlides>0</HiddenSlides>
  <MMClips>0</MMClips>
  <ScaleCrop>false</ScaleCrop>
  <HeadingPairs>
    <vt:vector size="4" baseType="variant">
      <vt:variant>
        <vt:lpstr>主题</vt:lpstr>
      </vt:variant>
      <vt:variant>
        <vt:i4>1</vt:i4>
      </vt:variant>
      <vt:variant>
        <vt:lpstr>幻灯片标题</vt:lpstr>
      </vt:variant>
      <vt:variant>
        <vt:i4>117</vt:i4>
      </vt:variant>
    </vt:vector>
  </HeadingPairs>
  <TitlesOfParts>
    <vt:vector size="118" baseType="lpstr">
      <vt:lpstr>Office 主题</vt:lpstr>
      <vt:lpstr>聖經可靠嗎?</vt:lpstr>
      <vt:lpstr>PowerPoint 演示文稿</vt:lpstr>
      <vt:lpstr>地球年齡的兩種觀點</vt:lpstr>
      <vt:lpstr>創世記5:3-32</vt:lpstr>
      <vt:lpstr>PowerPoint 演示文稿</vt:lpstr>
      <vt:lpstr>創世記11:10-26</vt:lpstr>
      <vt:lpstr>神的見證</vt:lpstr>
      <vt:lpstr>神的見證</vt:lpstr>
      <vt:lpstr>地球年齡的兩種觀點</vt:lpstr>
      <vt:lpstr>PowerPoint 演示文稿</vt:lpstr>
      <vt:lpstr>地球年齡的兩種觀點</vt:lpstr>
      <vt:lpstr>19世紀之後，基督徒開始抛棄聖經所啓示的清楚年份，并試圖把46億年塞進聖經當中去</vt:lpstr>
      <vt:lpstr>PowerPoint 演示文稿</vt:lpstr>
      <vt:lpstr>PowerPoint 演示文稿</vt:lpstr>
      <vt:lpstr>PowerPoint 演示文稿</vt:lpstr>
      <vt:lpstr>在一切問題上(包括地球年齡)絕不要因為人的智慧，去懷疑神的智慧</vt:lpstr>
      <vt:lpstr>在一切問題上(包括地球年齡)絕不要因為人的智慧，去懷疑神的智慧</vt:lpstr>
      <vt:lpstr>基督徒是否可以相信46億年的地球歷史？</vt:lpstr>
      <vt:lpstr>基督徒相信地球46億年的5個影響</vt:lpstr>
      <vt:lpstr>基督徒相信地球46億年的5個影響</vt:lpstr>
      <vt:lpstr>亞當犯罪之前就有死亡</vt:lpstr>
      <vt:lpstr>PowerPoint 演示文稿</vt:lpstr>
      <vt:lpstr>亞當犯罪之前就有死亡</vt:lpstr>
      <vt:lpstr>基督徒相信地球46億年的5個影響</vt:lpstr>
      <vt:lpstr>對神的良善的質疑</vt:lpstr>
      <vt:lpstr>基督徒相信地球46億年的5個影響</vt:lpstr>
      <vt:lpstr>對神的誠實的質疑</vt:lpstr>
      <vt:lpstr>對神的誠實的質疑</vt:lpstr>
      <vt:lpstr>基督徒相信地球46億年的5個影響</vt:lpstr>
      <vt:lpstr>顛倒的釋經學</vt:lpstr>
      <vt:lpstr>顛倒的釋經學</vt:lpstr>
      <vt:lpstr>基督徒相信地球46億年的5個影響</vt:lpstr>
      <vt:lpstr>對聖經確定性的質疑</vt:lpstr>
      <vt:lpstr>對聖經確定性的質疑</vt:lpstr>
      <vt:lpstr>基督徒相信地球46億年的5個影響</vt:lpstr>
      <vt:lpstr>在一切問題上(包括地球年齡)絕不要因為人的智慧，去懷疑神的智慧</vt:lpstr>
      <vt:lpstr>聖經是否允許46億年的地球歷史？</vt:lpstr>
      <vt:lpstr>聖經是否允許46億年的地球歷史？</vt:lpstr>
      <vt:lpstr>聖經是否允許46億年的地球歷史？</vt:lpstr>
      <vt:lpstr>一日千年論 Day Age Theory</vt:lpstr>
      <vt:lpstr>聖經是否允許46億年的地球歷史？</vt:lpstr>
      <vt:lpstr>間隙論 Gap Theory</vt:lpstr>
      <vt:lpstr>間隙論 Gap Theory</vt:lpstr>
      <vt:lpstr>PowerPoint 演示文稿</vt:lpstr>
      <vt:lpstr>聖經是否允許46億年的地球歷史？</vt:lpstr>
      <vt:lpstr>框架論 Framework Hypothesis</vt:lpstr>
      <vt:lpstr>PowerPoint 演示文稿</vt:lpstr>
      <vt:lpstr>PowerPoint 演示文稿</vt:lpstr>
      <vt:lpstr>PowerPoint 演示文稿</vt:lpstr>
      <vt:lpstr>PowerPoint 演示文稿</vt:lpstr>
      <vt:lpstr>PowerPoint 演示文稿</vt:lpstr>
      <vt:lpstr>聖經是否允許46億年的地球歷史？</vt:lpstr>
      <vt:lpstr>PowerPoint 演示文稿</vt:lpstr>
      <vt:lpstr>在一切問題上(包括地球年齡)絕不要因為人的智慧，去懷疑神的智慧</vt:lpstr>
      <vt:lpstr>碳14放射性年齡測定法</vt:lpstr>
      <vt:lpstr>講員削土豆的故事分析</vt:lpstr>
      <vt:lpstr>講員削土豆的故事分析</vt:lpstr>
      <vt:lpstr>原子 (Atom)</vt:lpstr>
      <vt:lpstr>原子 (Atom)</vt:lpstr>
      <vt:lpstr>碳14放射性年齡測定法</vt:lpstr>
      <vt:lpstr>PowerPoint 演示文稿</vt:lpstr>
      <vt:lpstr>碳14放射性年齡測定法</vt:lpstr>
      <vt:lpstr>碳14放射性年齡測定法</vt:lpstr>
      <vt:lpstr>同位素 (isotope)</vt:lpstr>
      <vt:lpstr>碳14放射性年齡測定法</vt:lpstr>
      <vt:lpstr>“放射性衰變” (Radioactive decay)</vt:lpstr>
      <vt:lpstr>“放射性衰變” (Radioactive decay)</vt:lpstr>
      <vt:lpstr>碳14放射性年齡測定法</vt:lpstr>
      <vt:lpstr>“半衰期”(half-life)</vt:lpstr>
      <vt:lpstr>“半衰期”(half-life)</vt:lpstr>
      <vt:lpstr>碳14放射性年齡測定法</vt:lpstr>
      <vt:lpstr>C-14年齡測定法原理</vt:lpstr>
      <vt:lpstr>C-14年齡測定法原理</vt:lpstr>
      <vt:lpstr>C-14年齡測定法原理</vt:lpstr>
      <vt:lpstr>C-14年齡測定法原理</vt:lpstr>
      <vt:lpstr>牛死了11460年</vt:lpstr>
      <vt:lpstr>C-14年齡測定法原理總結</vt:lpstr>
      <vt:lpstr>爲什麽C-14年齡測定法不可靠？</vt:lpstr>
      <vt:lpstr>爲什麽C-14年齡測定法不可靠？</vt:lpstr>
      <vt:lpstr>PowerPoint 演示文稿</vt:lpstr>
      <vt:lpstr>爲什麽C-14年齡測定法不可靠？</vt:lpstr>
      <vt:lpstr>爲什麽C-14年齡測定法不可靠？</vt:lpstr>
      <vt:lpstr>爲什麽C-14年齡測定法不可靠？</vt:lpstr>
      <vt:lpstr>PowerPoint 演示文稿</vt:lpstr>
      <vt:lpstr>C-14支持6000年的地球歷史</vt:lpstr>
      <vt:lpstr>檢測恐龍化石當中的C-14</vt:lpstr>
      <vt:lpstr>PowerPoint 演示文稿</vt:lpstr>
      <vt:lpstr>檢測煤炭(coal)當中的C-14</vt:lpstr>
      <vt:lpstr>PowerPoint 演示文稿</vt:lpstr>
      <vt:lpstr>C-14年齡測定法總結</vt:lpstr>
      <vt:lpstr>在一切問題上(包括地球年齡)絕不要因為人的智慧，去懷疑神的智慧</vt:lpstr>
      <vt:lpstr>氬氬放射性年齡測定法(Ar-Ar)</vt:lpstr>
      <vt:lpstr>火成岩 igneous rock 可以測試</vt:lpstr>
      <vt:lpstr>沉積岩 sedimentary rock 不可以測試</vt:lpstr>
      <vt:lpstr>氬氬年齡測定法原理</vt:lpstr>
      <vt:lpstr>氬氬年齡測定法原理</vt:lpstr>
      <vt:lpstr>氬氬年齡測定法原理</vt:lpstr>
      <vt:lpstr>氬氬年齡測定法原理</vt:lpstr>
      <vt:lpstr>氬氬年齡測定法原理</vt:lpstr>
      <vt:lpstr>氬氬年齡測定法總結</vt:lpstr>
      <vt:lpstr>有證據表明 放射性元素的半衰期不是固定的</vt:lpstr>
      <vt:lpstr>氬氬年齡測定法總結</vt:lpstr>
      <vt:lpstr>測定已知年齡的石頭</vt:lpstr>
      <vt:lpstr>PowerPoint 演示文稿</vt:lpstr>
      <vt:lpstr>PowerPoint 演示文稿</vt:lpstr>
      <vt:lpstr>例2：Mount Ngauruhoe</vt:lpstr>
      <vt:lpstr>例3：聖海倫山 Mt. St. Helens</vt:lpstr>
      <vt:lpstr>測定已知年齡的石頭總結</vt:lpstr>
      <vt:lpstr>總結</vt:lpstr>
      <vt:lpstr>關於地球/宇宙年齡的其他問題</vt:lpstr>
      <vt:lpstr>關於地球/宇宙年齡的其他問題</vt:lpstr>
      <vt:lpstr>關於地球/宇宙年齡的其他問題</vt:lpstr>
      <vt:lpstr>Dr. Martyn Lloyd-Jones鐘馬田</vt:lpstr>
      <vt:lpstr>PowerPoint 演示文稿</vt:lpstr>
      <vt:lpstr>PowerPoint 演示文稿</vt:lpstr>
      <vt:lpstr>PowerPoint 演示文稿</vt:lpstr>
      <vt:lpstr>聖經可靠嗎?</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基本釋經學</dc:title>
  <dc:creator>HP</dc:creator>
  <cp:lastModifiedBy>Bart and Elle</cp:lastModifiedBy>
  <cp:revision>655</cp:revision>
  <dcterms:created xsi:type="dcterms:W3CDTF">2018-04-03T17:05:34Z</dcterms:created>
  <dcterms:modified xsi:type="dcterms:W3CDTF">2021-06-25T18:35:50Z</dcterms:modified>
</cp:coreProperties>
</file>