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1"/>
  </p:notesMasterIdLst>
  <p:sldIdLst>
    <p:sldId id="256" r:id="rId2"/>
    <p:sldId id="1810" r:id="rId3"/>
    <p:sldId id="1811" r:id="rId4"/>
    <p:sldId id="1814" r:id="rId5"/>
    <p:sldId id="1815" r:id="rId6"/>
    <p:sldId id="1817" r:id="rId7"/>
    <p:sldId id="1818" r:id="rId8"/>
    <p:sldId id="1820" r:id="rId9"/>
    <p:sldId id="1821" r:id="rId10"/>
    <p:sldId id="1822" r:id="rId11"/>
    <p:sldId id="1812" r:id="rId12"/>
    <p:sldId id="1823" r:id="rId13"/>
    <p:sldId id="1824" r:id="rId14"/>
    <p:sldId id="1826" r:id="rId15"/>
    <p:sldId id="1825" r:id="rId16"/>
    <p:sldId id="1827" r:id="rId17"/>
    <p:sldId id="1828" r:id="rId18"/>
    <p:sldId id="1829" r:id="rId19"/>
    <p:sldId id="1831" r:id="rId20"/>
    <p:sldId id="1830" r:id="rId21"/>
    <p:sldId id="1832" r:id="rId22"/>
    <p:sldId id="1833" r:id="rId23"/>
    <p:sldId id="1834" r:id="rId24"/>
    <p:sldId id="1837" r:id="rId25"/>
    <p:sldId id="1835" r:id="rId26"/>
    <p:sldId id="1836" r:id="rId27"/>
    <p:sldId id="1838" r:id="rId28"/>
    <p:sldId id="1841" r:id="rId29"/>
    <p:sldId id="1839" r:id="rId30"/>
    <p:sldId id="1842" r:id="rId31"/>
    <p:sldId id="1840" r:id="rId32"/>
    <p:sldId id="1843" r:id="rId33"/>
    <p:sldId id="1847" r:id="rId34"/>
    <p:sldId id="1844" r:id="rId35"/>
    <p:sldId id="1845" r:id="rId36"/>
    <p:sldId id="1846" r:id="rId37"/>
    <p:sldId id="1848" r:id="rId38"/>
    <p:sldId id="1851" r:id="rId39"/>
    <p:sldId id="1852" r:id="rId40"/>
    <p:sldId id="1849" r:id="rId41"/>
    <p:sldId id="1850" r:id="rId42"/>
    <p:sldId id="1853" r:id="rId43"/>
    <p:sldId id="1854" r:id="rId44"/>
    <p:sldId id="1855" r:id="rId45"/>
    <p:sldId id="1857" r:id="rId46"/>
    <p:sldId id="1859" r:id="rId47"/>
    <p:sldId id="1858" r:id="rId48"/>
    <p:sldId id="1865" r:id="rId49"/>
    <p:sldId id="1862" r:id="rId50"/>
    <p:sldId id="1868" r:id="rId51"/>
    <p:sldId id="1866" r:id="rId52"/>
    <p:sldId id="1869" r:id="rId53"/>
    <p:sldId id="1863" r:id="rId54"/>
    <p:sldId id="1864" r:id="rId55"/>
    <p:sldId id="1870" r:id="rId56"/>
    <p:sldId id="1871" r:id="rId57"/>
    <p:sldId id="1876" r:id="rId58"/>
    <p:sldId id="1877" r:id="rId59"/>
    <p:sldId id="1878" r:id="rId60"/>
    <p:sldId id="1879" r:id="rId61"/>
    <p:sldId id="1872" r:id="rId62"/>
    <p:sldId id="1873" r:id="rId63"/>
    <p:sldId id="1880" r:id="rId64"/>
    <p:sldId id="1881" r:id="rId65"/>
    <p:sldId id="1874" r:id="rId66"/>
    <p:sldId id="1884" r:id="rId67"/>
    <p:sldId id="1882" r:id="rId68"/>
    <p:sldId id="1883" r:id="rId69"/>
    <p:sldId id="1885" r:id="rId70"/>
    <p:sldId id="1886" r:id="rId71"/>
    <p:sldId id="1887" r:id="rId72"/>
    <p:sldId id="1888" r:id="rId73"/>
    <p:sldId id="1889" r:id="rId74"/>
    <p:sldId id="1890" r:id="rId75"/>
    <p:sldId id="1891" r:id="rId76"/>
    <p:sldId id="1892" r:id="rId77"/>
    <p:sldId id="1893" r:id="rId78"/>
    <p:sldId id="1894" r:id="rId79"/>
    <p:sldId id="1895" r:id="rId80"/>
    <p:sldId id="1896" r:id="rId81"/>
    <p:sldId id="1897" r:id="rId82"/>
    <p:sldId id="1898" r:id="rId83"/>
    <p:sldId id="1899" r:id="rId84"/>
    <p:sldId id="1900" r:id="rId85"/>
    <p:sldId id="1901" r:id="rId86"/>
    <p:sldId id="1903" r:id="rId87"/>
    <p:sldId id="1906" r:id="rId88"/>
    <p:sldId id="1904" r:id="rId89"/>
    <p:sldId id="1905" r:id="rId9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4" autoAdjust="0"/>
    <p:restoredTop sz="86380" autoAdjust="0"/>
  </p:normalViewPr>
  <p:slideViewPr>
    <p:cSldViewPr>
      <p:cViewPr varScale="1">
        <p:scale>
          <a:sx n="75" d="100"/>
          <a:sy n="75" d="100"/>
        </p:scale>
        <p:origin x="-8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3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2E186-A846-44C4-860C-496C15ADF626}" type="datetimeFigureOut">
              <a:rPr lang="en-US" smtClean="0"/>
              <a:pPr/>
              <a:t>2/19/2021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6DBE7-DE25-4454-9C98-984FF9F12C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0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神的正確和公義</a:t>
            </a:r>
            <a:r>
              <a:rPr lang="en-US" altLang="zh-CN" sz="80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80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Rightness and Righteousness of God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約伯</a:t>
            </a:r>
            <a:r>
              <a:rPr lang="zh-CN" altLang="en-US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記講座</a:t>
            </a:r>
            <a:endParaRPr lang="en-US" altLang="zh-CN" sz="4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總結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約伯記</a:t>
            </a:r>
            <a:r>
              <a:rPr lang="zh-CN" altLang="en-US" sz="4400" dirty="0" smtClean="0"/>
              <a:t>是一本絕無僅有偉大的、奇妙的、深奧的書</a:t>
            </a:r>
            <a:endParaRPr lang="en-US" altLang="zh-CN" sz="4400" dirty="0" smtClean="0"/>
          </a:p>
          <a:p>
            <a:r>
              <a:rPr lang="zh-CN" altLang="en-US" sz="4400" dirty="0"/>
              <a:t>整</a:t>
            </a:r>
            <a:r>
              <a:rPr lang="zh-CN" altLang="en-US" sz="4400" dirty="0" smtClean="0"/>
              <a:t>本聖經以約伯記爲基礎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440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約伯記的主題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很多人會説：</a:t>
            </a:r>
            <a:r>
              <a:rPr lang="zh-CN" altLang="en-US" sz="3600" dirty="0" smtClean="0">
                <a:solidFill>
                  <a:srgbClr val="FFFF00"/>
                </a:solidFill>
              </a:rPr>
              <a:t>苦難</a:t>
            </a:r>
            <a:r>
              <a:rPr lang="zh-CN" altLang="en-US" sz="3600" dirty="0" smtClean="0"/>
              <a:t>是約伯記的主題</a:t>
            </a:r>
            <a:endParaRPr lang="en-US" altLang="zh-CN" sz="3600" dirty="0" smtClean="0"/>
          </a:p>
          <a:p>
            <a:pPr lvl="1"/>
            <a:r>
              <a:rPr lang="zh-CN" altLang="en-US" sz="3200" dirty="0"/>
              <a:t>中</a:t>
            </a:r>
            <a:r>
              <a:rPr lang="zh-CN" altLang="en-US" sz="3200" dirty="0" smtClean="0"/>
              <a:t>間的章節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神的出現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約伯最後對神的回應</a:t>
            </a:r>
            <a:endParaRPr lang="en-US" altLang="zh-CN" sz="3200" dirty="0" smtClean="0"/>
          </a:p>
          <a:p>
            <a:r>
              <a:rPr lang="zh-CN" altLang="en-US" sz="3600" dirty="0" smtClean="0"/>
              <a:t>種種因素表明</a:t>
            </a:r>
            <a:r>
              <a:rPr lang="zh-CN" altLang="en-US" sz="3600" dirty="0" smtClean="0">
                <a:solidFill>
                  <a:srgbClr val="FFFF00"/>
                </a:solidFill>
              </a:rPr>
              <a:t>苦難不是主題</a:t>
            </a:r>
            <a:endParaRPr lang="en-US" altLang="zh-TW" sz="3600" dirty="0" smtClean="0">
              <a:solidFill>
                <a:srgbClr val="FFFF00"/>
              </a:solidFill>
            </a:endParaRPr>
          </a:p>
          <a:p>
            <a:r>
              <a:rPr lang="zh-TW" altLang="en-US" sz="3600" dirty="0" smtClean="0">
                <a:solidFill>
                  <a:srgbClr val="FFFF00"/>
                </a:solidFill>
              </a:rPr>
              <a:t>苦</a:t>
            </a:r>
            <a:r>
              <a:rPr lang="zh-TW" altLang="en-US" sz="3600" dirty="0">
                <a:solidFill>
                  <a:srgbClr val="FFFF00"/>
                </a:solidFill>
              </a:rPr>
              <a:t>難</a:t>
            </a:r>
            <a:r>
              <a:rPr lang="zh-TW" altLang="en-US" sz="3600" dirty="0"/>
              <a:t>是一個</a:t>
            </a:r>
            <a:r>
              <a:rPr lang="zh-TW" altLang="en-US" sz="3600" dirty="0" smtClean="0">
                <a:solidFill>
                  <a:srgbClr val="FFFF00"/>
                </a:solidFill>
              </a:rPr>
              <a:t>跳板</a:t>
            </a:r>
            <a:r>
              <a:rPr lang="zh-CN" altLang="en-US" sz="3600" dirty="0" smtClean="0">
                <a:solidFill>
                  <a:srgbClr val="FFFF00"/>
                </a:solidFill>
              </a:rPr>
              <a:t>和機會</a:t>
            </a:r>
            <a:r>
              <a:rPr lang="zh-TW" altLang="en-US" sz="3600" dirty="0" smtClean="0"/>
              <a:t>，</a:t>
            </a:r>
            <a:r>
              <a:rPr lang="zh-TW" altLang="en-US" sz="3600" dirty="0"/>
              <a:t>讓人願意來</a:t>
            </a:r>
            <a:r>
              <a:rPr lang="zh-TW" altLang="en-US" sz="3600" dirty="0">
                <a:solidFill>
                  <a:srgbClr val="FFFF00"/>
                </a:solidFill>
              </a:rPr>
              <a:t>探</a:t>
            </a:r>
            <a:r>
              <a:rPr lang="zh-TW" altLang="en-US" sz="3600" dirty="0" smtClean="0">
                <a:solidFill>
                  <a:srgbClr val="FFFF00"/>
                </a:solidFill>
              </a:rPr>
              <a:t>討神的本性</a:t>
            </a:r>
            <a:endParaRPr lang="en-US" altLang="zh-CN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約伯記的主題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約伯記探討的主要問題：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神是不是永遠都是對的？神有沒有犯錯？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神讓義人約伯受苦，神是不是不公義？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完美的神爲何允許苦難？</a:t>
            </a:r>
            <a:endParaRPr lang="en-US" altLang="zh-CN" dirty="0" smtClean="0"/>
          </a:p>
          <a:p>
            <a:r>
              <a:rPr lang="zh-CN" altLang="en-US" dirty="0" smtClean="0"/>
              <a:t>約伯記的主題：</a:t>
            </a:r>
            <a:r>
              <a:rPr lang="zh-TW" altLang="en-US" b="1" u="sng" dirty="0">
                <a:solidFill>
                  <a:srgbClr val="FFFF00"/>
                </a:solidFill>
              </a:rPr>
              <a:t>神的正確和公</a:t>
            </a:r>
            <a:r>
              <a:rPr lang="zh-TW" altLang="en-US" b="1" u="sng" dirty="0" smtClean="0">
                <a:solidFill>
                  <a:srgbClr val="FFFF00"/>
                </a:solidFill>
              </a:rPr>
              <a:t>義</a:t>
            </a:r>
            <a:endParaRPr lang="en-US" altLang="zh-TW" b="1" u="sng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7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約伯記的結構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天上的判決 </a:t>
            </a:r>
            <a:r>
              <a:rPr lang="en-US" altLang="zh-CN" sz="4400" dirty="0" smtClean="0"/>
              <a:t>(1-2</a:t>
            </a:r>
            <a:r>
              <a:rPr lang="zh-CN" altLang="en-US" sz="4400" dirty="0" smtClean="0"/>
              <a:t>章</a:t>
            </a:r>
            <a:r>
              <a:rPr lang="en-US" altLang="zh-CN" sz="4400" dirty="0" smtClean="0"/>
              <a:t>)</a:t>
            </a:r>
          </a:p>
          <a:p>
            <a:r>
              <a:rPr lang="zh-CN" altLang="en-US" sz="4400" dirty="0" smtClean="0"/>
              <a:t>地上的判決 </a:t>
            </a:r>
            <a:r>
              <a:rPr lang="en-US" altLang="zh-CN" sz="4400" dirty="0" smtClean="0"/>
              <a:t>(3-42</a:t>
            </a:r>
            <a:r>
              <a:rPr lang="zh-CN" altLang="en-US" sz="4400" dirty="0" smtClean="0"/>
              <a:t>章</a:t>
            </a:r>
            <a:r>
              <a:rPr lang="en-US" altLang="zh-CN" sz="4400" dirty="0" smtClean="0"/>
              <a:t>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75897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約伯記的結構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FFFF00"/>
                </a:solidFill>
              </a:rPr>
              <a:t>天上的判決 </a:t>
            </a:r>
            <a:r>
              <a:rPr lang="en-US" altLang="zh-CN" sz="4400" dirty="0" smtClean="0">
                <a:solidFill>
                  <a:srgbClr val="FFFF00"/>
                </a:solidFill>
              </a:rPr>
              <a:t>(1-2</a:t>
            </a:r>
            <a:r>
              <a:rPr lang="zh-CN" altLang="en-US" sz="4400" dirty="0" smtClean="0">
                <a:solidFill>
                  <a:srgbClr val="FFFF00"/>
                </a:solidFill>
              </a:rPr>
              <a:t>章</a:t>
            </a:r>
            <a:r>
              <a:rPr lang="en-US" altLang="zh-CN" sz="44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zh-CN" altLang="en-US" sz="4400" dirty="0" smtClean="0"/>
              <a:t>地上的判決 </a:t>
            </a:r>
            <a:r>
              <a:rPr lang="en-US" altLang="zh-CN" sz="4400" dirty="0" smtClean="0"/>
              <a:t>(3-42</a:t>
            </a:r>
            <a:r>
              <a:rPr lang="zh-CN" altLang="en-US" sz="4400" dirty="0" smtClean="0"/>
              <a:t>章</a:t>
            </a:r>
            <a:r>
              <a:rPr lang="en-US" altLang="zh-CN" sz="4400" dirty="0" smtClean="0"/>
              <a:t>)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71453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天上的判決 </a:t>
            </a:r>
            <a:r>
              <a:rPr lang="en-US" altLang="zh-CN" dirty="0"/>
              <a:t>(1-2</a:t>
            </a:r>
            <a:r>
              <a:rPr lang="zh-CN" altLang="en-US" dirty="0"/>
              <a:t>章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打開聖經翻到</a:t>
            </a:r>
            <a:r>
              <a:rPr lang="zh-CN" altLang="en-US" sz="4400" b="1" u="sng" dirty="0" smtClean="0"/>
              <a:t>約伯記</a:t>
            </a:r>
            <a:r>
              <a:rPr lang="en-US" altLang="zh-CN" sz="4400" b="1" u="sng" dirty="0" smtClean="0"/>
              <a:t>1:1-5</a:t>
            </a:r>
          </a:p>
          <a:p>
            <a:pPr lvl="1"/>
            <a:r>
              <a:rPr lang="zh-CN" altLang="en-US" sz="4000" dirty="0" smtClean="0"/>
              <a:t>首先來認識約伯</a:t>
            </a:r>
            <a:endParaRPr lang="en-US" altLang="zh-CN" sz="4000" dirty="0" smtClean="0"/>
          </a:p>
          <a:p>
            <a:r>
              <a:rPr lang="zh-CN" altLang="en-US" sz="4400" dirty="0" smtClean="0"/>
              <a:t>從</a:t>
            </a:r>
            <a:r>
              <a:rPr lang="en-US" altLang="zh-CN" sz="4400" b="1" u="sng" dirty="0" smtClean="0"/>
              <a:t>1:6</a:t>
            </a:r>
            <a:r>
              <a:rPr lang="en-US" altLang="zh-CN" sz="4400" dirty="0" smtClean="0"/>
              <a:t> </a:t>
            </a:r>
            <a:r>
              <a:rPr lang="zh-CN" altLang="en-US" sz="4400" dirty="0" smtClean="0"/>
              <a:t>開始天上的判決，</a:t>
            </a:r>
            <a:endParaRPr lang="en-US" altLang="zh-CN" sz="4400" dirty="0" smtClean="0"/>
          </a:p>
          <a:p>
            <a:pPr lvl="1"/>
            <a:r>
              <a:rPr lang="zh-CN" altLang="en-US" sz="4000" dirty="0" smtClean="0"/>
              <a:t>注意神的主權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63252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</a:t>
            </a:r>
            <a:r>
              <a:rPr lang="zh-CN" altLang="en-US" b="1" u="sng" dirty="0" smtClean="0"/>
              <a:t>記 </a:t>
            </a:r>
            <a:r>
              <a:rPr lang="en-US" altLang="zh-CN" b="1" u="sng" dirty="0" smtClean="0"/>
              <a:t>1:7-9</a:t>
            </a:r>
            <a:endParaRPr lang="zh-CN" altLang="en-US" b="1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zh-CN" sz="3600" b="1" u="sng" dirty="0" smtClean="0"/>
              <a:t>1:7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“</a:t>
            </a:r>
            <a:r>
              <a:rPr lang="zh-CN" altLang="en-US" sz="3600" dirty="0"/>
              <a:t>耶和華</a:t>
            </a:r>
            <a:r>
              <a:rPr lang="zh-CN" altLang="en-US" sz="3600" dirty="0">
                <a:solidFill>
                  <a:srgbClr val="FFFF00"/>
                </a:solidFill>
              </a:rPr>
              <a:t>問</a:t>
            </a:r>
            <a:r>
              <a:rPr lang="zh-CN" altLang="en-US" sz="3600" dirty="0"/>
              <a:t>撒但</a:t>
            </a:r>
            <a:r>
              <a:rPr lang="zh-CN" altLang="en-US" sz="3600" dirty="0">
                <a:solidFill>
                  <a:srgbClr val="FFFF00"/>
                </a:solidFill>
              </a:rPr>
              <a:t>說</a:t>
            </a:r>
            <a:r>
              <a:rPr lang="zh-CN" altLang="en-US" sz="3600" dirty="0"/>
              <a:t>，你從哪裡來？撒但</a:t>
            </a:r>
            <a:r>
              <a:rPr lang="zh-CN" altLang="en-US" sz="3600" dirty="0">
                <a:solidFill>
                  <a:srgbClr val="FFFF00"/>
                </a:solidFill>
              </a:rPr>
              <a:t>回答說</a:t>
            </a:r>
            <a:r>
              <a:rPr lang="zh-CN" altLang="en-US" sz="3600" dirty="0"/>
              <a:t>，我從地上走來走去，往返而來。”</a:t>
            </a:r>
          </a:p>
          <a:p>
            <a:r>
              <a:rPr lang="en-US" altLang="zh-CN" sz="3600" b="1" u="sng" dirty="0" smtClean="0"/>
              <a:t>ESV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“</a:t>
            </a:r>
            <a:r>
              <a:rPr lang="en-US" altLang="zh-CN" sz="3600" dirty="0">
                <a:solidFill>
                  <a:srgbClr val="FFFF00"/>
                </a:solidFill>
              </a:rPr>
              <a:t>The LORD said to Satan</a:t>
            </a:r>
            <a:r>
              <a:rPr lang="en-US" altLang="zh-CN" sz="3600" dirty="0"/>
              <a:t>, “From where have you come?”</a:t>
            </a:r>
            <a:r>
              <a:rPr lang="en-US" altLang="zh-CN" sz="3600" dirty="0">
                <a:solidFill>
                  <a:srgbClr val="FFFF00"/>
                </a:solidFill>
              </a:rPr>
              <a:t> Satan answered the LORD and said</a:t>
            </a:r>
            <a:r>
              <a:rPr lang="en-US" altLang="zh-CN" sz="3600" dirty="0"/>
              <a:t>, “From going to and fro on the earth, and from walking up and down on it.””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61053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約伯記 </a:t>
            </a:r>
            <a:r>
              <a:rPr lang="en-US" altLang="zh-CN" b="1" u="sng" dirty="0"/>
              <a:t>1:7-9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en-US" altLang="zh-CN" sz="3600" b="1" u="sng" dirty="0" smtClean="0"/>
              <a:t>1:8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“</a:t>
            </a:r>
            <a:r>
              <a:rPr lang="zh-CN" altLang="en-US" sz="3600" dirty="0"/>
              <a:t>耶和華</a:t>
            </a:r>
            <a:r>
              <a:rPr lang="zh-CN" altLang="en-US" sz="3600" dirty="0">
                <a:solidFill>
                  <a:srgbClr val="FFFF00"/>
                </a:solidFill>
              </a:rPr>
              <a:t>問</a:t>
            </a:r>
            <a:r>
              <a:rPr lang="zh-CN" altLang="en-US" sz="3600" dirty="0"/>
              <a:t>撒但</a:t>
            </a:r>
            <a:r>
              <a:rPr lang="zh-CN" altLang="en-US" sz="3600" dirty="0">
                <a:solidFill>
                  <a:srgbClr val="FFFF00"/>
                </a:solidFill>
              </a:rPr>
              <a:t>說</a:t>
            </a:r>
            <a:r>
              <a:rPr lang="zh-CN" altLang="en-US" sz="3600" dirty="0"/>
              <a:t>，你曾用心察看我的僕人約伯沒有？地上再沒有人像他完全正直，敬畏神，遠離惡事。”</a:t>
            </a:r>
          </a:p>
          <a:p>
            <a:r>
              <a:rPr lang="en-US" altLang="zh-CN" sz="3600" b="1" u="sng" dirty="0" smtClean="0"/>
              <a:t>ESV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“And </a:t>
            </a:r>
            <a:r>
              <a:rPr lang="en-US" altLang="zh-CN" sz="3600" dirty="0">
                <a:solidFill>
                  <a:srgbClr val="FFFF00"/>
                </a:solidFill>
              </a:rPr>
              <a:t>the LORD said to Satan</a:t>
            </a:r>
            <a:r>
              <a:rPr lang="en-US" altLang="zh-CN" sz="3600" dirty="0"/>
              <a:t>, “Have you considered my servant Job, that there is none like him on the earth, pa blameless and upright man, who fears God and turns away from evil</a:t>
            </a:r>
            <a:r>
              <a:rPr lang="en-US" altLang="zh-CN" sz="3600" dirty="0" smtClean="0"/>
              <a:t>?””</a:t>
            </a:r>
            <a:endParaRPr lang="en-US" altLang="zh-CN" sz="3600" dirty="0"/>
          </a:p>
        </p:txBody>
      </p:sp>
    </p:spTree>
    <p:extLst>
      <p:ext uri="{BB962C8B-B14F-4D97-AF65-F5344CB8AC3E}">
        <p14:creationId xmlns:p14="http://schemas.microsoft.com/office/powerpoint/2010/main" val="55445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約伯記 </a:t>
            </a:r>
            <a:r>
              <a:rPr lang="en-US" altLang="zh-CN" b="1" u="sng" dirty="0"/>
              <a:t>1:7-9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3600" b="1" u="sng" dirty="0" smtClean="0"/>
              <a:t>1:9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“</a:t>
            </a:r>
            <a:r>
              <a:rPr lang="zh-CN" altLang="en-US" sz="3600" dirty="0"/>
              <a:t>撒但</a:t>
            </a:r>
            <a:r>
              <a:rPr lang="zh-CN" altLang="en-US" sz="3600" dirty="0">
                <a:solidFill>
                  <a:srgbClr val="FFFF00"/>
                </a:solidFill>
              </a:rPr>
              <a:t>回答</a:t>
            </a:r>
            <a:r>
              <a:rPr lang="zh-CN" altLang="en-US" sz="3600" dirty="0"/>
              <a:t>耶和華</a:t>
            </a:r>
            <a:r>
              <a:rPr lang="zh-CN" altLang="en-US" sz="3600" dirty="0">
                <a:solidFill>
                  <a:srgbClr val="FFFF00"/>
                </a:solidFill>
              </a:rPr>
              <a:t>說</a:t>
            </a:r>
            <a:r>
              <a:rPr lang="zh-CN" altLang="en-US" sz="3600" dirty="0"/>
              <a:t>，約伯敬畏神，豈是無故呢？”</a:t>
            </a:r>
          </a:p>
          <a:p>
            <a:r>
              <a:rPr lang="en-US" altLang="zh-CN" sz="3600" b="1" u="sng" dirty="0" smtClean="0"/>
              <a:t>ESV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“Then </a:t>
            </a:r>
            <a:r>
              <a:rPr lang="en-US" altLang="zh-CN" sz="3600" dirty="0">
                <a:solidFill>
                  <a:srgbClr val="FFFF00"/>
                </a:solidFill>
              </a:rPr>
              <a:t>Satan answered the LORD and said</a:t>
            </a:r>
            <a:r>
              <a:rPr lang="en-US" altLang="zh-CN" sz="3600" dirty="0"/>
              <a:t>, “Does Job fear God for no reason?”</a:t>
            </a:r>
            <a:endParaRPr lang="zh-CN" altLang="en-US" sz="3600" dirty="0"/>
          </a:p>
          <a:p>
            <a:r>
              <a:rPr lang="en-US" altLang="zh-TW" sz="3600" b="1" u="sng" dirty="0" smtClean="0"/>
              <a:t>1:12</a:t>
            </a:r>
            <a:r>
              <a:rPr lang="en-US" altLang="zh-TW" sz="3600" dirty="0" smtClean="0"/>
              <a:t> </a:t>
            </a:r>
            <a:r>
              <a:rPr lang="zh-TW" altLang="en-US" sz="3600" dirty="0" smtClean="0"/>
              <a:t>“</a:t>
            </a:r>
            <a:r>
              <a:rPr lang="zh-TW" altLang="en-US" sz="3600" dirty="0"/>
              <a:t>耶和華</a:t>
            </a:r>
            <a:r>
              <a:rPr lang="zh-TW" altLang="en-US" sz="3600" dirty="0">
                <a:solidFill>
                  <a:srgbClr val="FFFF00"/>
                </a:solidFill>
              </a:rPr>
              <a:t>對撒但說</a:t>
            </a:r>
            <a:r>
              <a:rPr lang="zh-TW" altLang="en-US" sz="3600" dirty="0"/>
              <a:t>，凡他所有的都在你手中。只是不可伸手加害於他。。”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28199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約伯記 </a:t>
            </a:r>
            <a:r>
              <a:rPr lang="en-US" altLang="zh-CN" b="1" u="sng" dirty="0"/>
              <a:t>1:7-9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zh-CN" altLang="en-US" dirty="0" smtClean="0"/>
              <a:t>儅聖經</a:t>
            </a:r>
            <a:r>
              <a:rPr lang="zh-CN" altLang="en-US" dirty="0"/>
              <a:t>原文</a:t>
            </a:r>
            <a:r>
              <a:rPr lang="zh-CN" altLang="en-US" dirty="0" smtClean="0"/>
              <a:t>描述</a:t>
            </a:r>
            <a:r>
              <a:rPr lang="zh-CN" altLang="en-US" dirty="0" smtClean="0">
                <a:solidFill>
                  <a:srgbClr val="FFFF00"/>
                </a:solidFill>
              </a:rPr>
              <a:t>神</a:t>
            </a:r>
            <a:r>
              <a:rPr lang="zh-CN" altLang="en-US" dirty="0" smtClean="0"/>
              <a:t>説話，</a:t>
            </a:r>
            <a:r>
              <a:rPr lang="zh-CN" altLang="en-US" dirty="0" smtClean="0">
                <a:solidFill>
                  <a:srgbClr val="FFFF00"/>
                </a:solidFill>
              </a:rPr>
              <a:t>用什麽動詞？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FFFF00"/>
                </a:solidFill>
              </a:rPr>
              <a:t>“說”</a:t>
            </a:r>
            <a:r>
              <a:rPr lang="en-US" altLang="zh-CN" dirty="0">
                <a:solidFill>
                  <a:srgbClr val="FFFF00"/>
                </a:solidFill>
              </a:rPr>
              <a:t> said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/>
              <a:t>儅聖經</a:t>
            </a:r>
            <a:r>
              <a:rPr lang="zh-CN" altLang="en-US" dirty="0"/>
              <a:t>原文</a:t>
            </a:r>
            <a:r>
              <a:rPr lang="zh-CN" altLang="en-US" dirty="0" smtClean="0"/>
              <a:t>描述</a:t>
            </a:r>
            <a:r>
              <a:rPr lang="zh-CN" altLang="en-US" dirty="0" smtClean="0">
                <a:solidFill>
                  <a:srgbClr val="FFFF00"/>
                </a:solidFill>
              </a:rPr>
              <a:t>撒旦</a:t>
            </a:r>
            <a:r>
              <a:rPr lang="zh-CN" altLang="en-US" dirty="0" smtClean="0"/>
              <a:t>説話，</a:t>
            </a:r>
            <a:r>
              <a:rPr lang="zh-CN" altLang="en-US" dirty="0" smtClean="0">
                <a:solidFill>
                  <a:srgbClr val="FFFF00"/>
                </a:solidFill>
              </a:rPr>
              <a:t>用什麽動詞？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dirty="0" smtClean="0">
                <a:solidFill>
                  <a:srgbClr val="FFFF00"/>
                </a:solidFill>
              </a:rPr>
              <a:t>“回答說” </a:t>
            </a:r>
            <a:r>
              <a:rPr lang="en-US" altLang="zh-CN" dirty="0" smtClean="0">
                <a:solidFill>
                  <a:srgbClr val="FFFF00"/>
                </a:solidFill>
              </a:rPr>
              <a:t>Answered and said</a:t>
            </a:r>
          </a:p>
          <a:p>
            <a:pPr marL="0" indent="0" algn="ctr">
              <a:buNone/>
            </a:pPr>
            <a:r>
              <a:rPr lang="zh-CN" altLang="en-US" dirty="0" smtClean="0"/>
              <a:t>每次都是</a:t>
            </a:r>
            <a:r>
              <a:rPr lang="zh-CN" altLang="en-US" dirty="0" smtClean="0">
                <a:solidFill>
                  <a:srgbClr val="FFFF00"/>
                </a:solidFill>
              </a:rPr>
              <a:t>神發起對話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zh-CN" altLang="en-US" dirty="0" smtClean="0"/>
              <a:t>撒旦無權發起對話，撒旦</a:t>
            </a:r>
            <a:r>
              <a:rPr lang="zh-CN" altLang="en-US" dirty="0" smtClean="0">
                <a:solidFill>
                  <a:srgbClr val="FFFF00"/>
                </a:solidFill>
              </a:rPr>
              <a:t>只能回答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zh-CN" altLang="en-US" dirty="0" smtClean="0"/>
              <a:t>每次神説話，撒旦</a:t>
            </a:r>
            <a:r>
              <a:rPr lang="zh-CN" altLang="en-US" dirty="0" smtClean="0">
                <a:solidFill>
                  <a:srgbClr val="FFFF00"/>
                </a:solidFill>
              </a:rPr>
              <a:t>必須回答</a:t>
            </a:r>
            <a:r>
              <a:rPr lang="zh-CN" altLang="en-US" dirty="0" smtClean="0"/>
              <a:t>神</a:t>
            </a:r>
            <a:endParaRPr lang="en-US" altLang="zh-CN" dirty="0" smtClean="0"/>
          </a:p>
          <a:p>
            <a:pPr marL="0" indent="0" algn="ctr">
              <a:buNone/>
            </a:pPr>
            <a:r>
              <a:rPr lang="zh-CN" altLang="en-US" dirty="0" smtClean="0"/>
              <a:t>但神從來</a:t>
            </a:r>
            <a:r>
              <a:rPr lang="zh-CN" altLang="en-US" dirty="0" smtClean="0">
                <a:solidFill>
                  <a:srgbClr val="FFFF00"/>
                </a:solidFill>
              </a:rPr>
              <a:t>不需要回答</a:t>
            </a:r>
            <a:r>
              <a:rPr lang="zh-CN" altLang="en-US" dirty="0" smtClean="0"/>
              <a:t>撒旦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027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約伯記是一卷奇妙的書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約伯記是聖經的</a:t>
            </a:r>
            <a:r>
              <a:rPr lang="zh-CN" altLang="en-US" sz="4000" dirty="0" smtClean="0">
                <a:solidFill>
                  <a:srgbClr val="FFFF00"/>
                </a:solidFill>
              </a:rPr>
              <a:t>第一卷書</a:t>
            </a:r>
            <a:r>
              <a:rPr lang="zh-CN" altLang="en-US" sz="4000" dirty="0" smtClean="0"/>
              <a:t>，好像是整本聖經的引言</a:t>
            </a:r>
            <a:endParaRPr lang="en-US" altLang="zh-CN" sz="4000" dirty="0" smtClean="0"/>
          </a:p>
          <a:p>
            <a:r>
              <a:rPr lang="zh-CN" altLang="en-US" sz="4000" dirty="0"/>
              <a:t>約伯</a:t>
            </a:r>
            <a:r>
              <a:rPr lang="zh-CN" altLang="en-US" sz="4000" dirty="0" smtClean="0"/>
              <a:t>記解答</a:t>
            </a:r>
            <a:r>
              <a:rPr lang="zh-CN" altLang="en-US" sz="4000" dirty="0" smtClean="0">
                <a:solidFill>
                  <a:srgbClr val="FFFF00"/>
                </a:solidFill>
              </a:rPr>
              <a:t>爲什麽我們需要聖經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聖</a:t>
            </a:r>
            <a:r>
              <a:rPr lang="zh-CN" altLang="en-US" sz="4000" dirty="0"/>
              <a:t>經</a:t>
            </a:r>
            <a:r>
              <a:rPr lang="zh-CN" altLang="en-US" sz="4000" dirty="0" smtClean="0"/>
              <a:t>的</a:t>
            </a:r>
            <a:r>
              <a:rPr lang="zh-CN" altLang="en-US" sz="4000" dirty="0" smtClean="0">
                <a:solidFill>
                  <a:srgbClr val="FFFF00"/>
                </a:solidFill>
              </a:rPr>
              <a:t>各位作者</a:t>
            </a:r>
            <a:r>
              <a:rPr lang="zh-CN" altLang="en-US" sz="4000" dirty="0" smtClean="0"/>
              <a:t>會</a:t>
            </a:r>
            <a:r>
              <a:rPr lang="zh-CN" altLang="en-US" sz="4000" dirty="0"/>
              <a:t>引用約</a:t>
            </a:r>
            <a:r>
              <a:rPr lang="zh-CN" altLang="en-US" sz="4000" dirty="0" smtClean="0"/>
              <a:t>伯記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4509120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敬畏耶和華是</a:t>
            </a:r>
            <a:r>
              <a:rPr lang="zh-CN" altLang="en-US" sz="2400" dirty="0">
                <a:solidFill>
                  <a:srgbClr val="FFFF00"/>
                </a:solidFill>
              </a:rPr>
              <a:t>智慧的開端 </a:t>
            </a:r>
          </a:p>
        </p:txBody>
      </p:sp>
      <p:sp>
        <p:nvSpPr>
          <p:cNvPr id="5" name="矩形 4"/>
          <p:cNvSpPr/>
          <p:nvPr/>
        </p:nvSpPr>
        <p:spPr>
          <a:xfrm>
            <a:off x="5940152" y="4509120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CN" altLang="en-US" sz="2400" b="1" u="sng" dirty="0">
                <a:solidFill>
                  <a:schemeClr val="bg1"/>
                </a:solidFill>
              </a:rPr>
              <a:t>約伯記</a:t>
            </a:r>
            <a:r>
              <a:rPr lang="en-US" altLang="zh-CN" sz="2400" b="1" u="sng" dirty="0">
                <a:solidFill>
                  <a:schemeClr val="bg1"/>
                </a:solidFill>
              </a:rPr>
              <a:t>28:28</a:t>
            </a:r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4034674" y="4739953"/>
            <a:ext cx="1905478" cy="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6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約伯記 </a:t>
            </a:r>
            <a:r>
              <a:rPr lang="en-US" altLang="zh-CN" b="1" u="sng" dirty="0"/>
              <a:t>1:7-9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神完全掌權：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神發起對話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撒旦只能回答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撒旦必須回答，神從來不需要回答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FFFF00"/>
                </a:solidFill>
              </a:rPr>
              <a:t>誰最先提出約伯？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2"/>
            <a:r>
              <a:rPr lang="zh-CN" altLang="en-US" dirty="0" smtClean="0">
                <a:solidFill>
                  <a:srgbClr val="FFFF00"/>
                </a:solidFill>
              </a:rPr>
              <a:t>神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/>
              <a:t>所以，一切事情上神完全掌權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17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 smtClean="0"/>
              <a:t>約伯記</a:t>
            </a:r>
            <a:r>
              <a:rPr lang="en-US" altLang="zh-CN" b="1" u="sng" dirty="0" smtClean="0"/>
              <a:t>1:8-11</a:t>
            </a:r>
            <a:endParaRPr lang="zh-CN" altLang="en-US" b="1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天上的判決是在判斷神的對錯</a:t>
            </a:r>
            <a:endParaRPr lang="en-US" altLang="zh-CN" sz="4000" dirty="0" smtClean="0"/>
          </a:p>
          <a:p>
            <a:r>
              <a:rPr lang="en-US" altLang="zh-CN" sz="4000" dirty="0" smtClean="0"/>
              <a:t>“</a:t>
            </a:r>
            <a:r>
              <a:rPr lang="zh-CN" altLang="en-US" sz="4000" dirty="0">
                <a:solidFill>
                  <a:srgbClr val="FFFF00"/>
                </a:solidFill>
              </a:rPr>
              <a:t>棄掉</a:t>
            </a:r>
            <a:r>
              <a:rPr lang="en-US" altLang="zh-CN" sz="4000" dirty="0" smtClean="0"/>
              <a:t>” </a:t>
            </a:r>
            <a:r>
              <a:rPr lang="zh-CN" altLang="en-US" sz="4000" dirty="0" smtClean="0"/>
              <a:t>翻譯錯誤</a:t>
            </a:r>
            <a:endParaRPr lang="en-US" altLang="zh-CN" sz="4000" dirty="0" smtClean="0"/>
          </a:p>
          <a:p>
            <a:pPr lvl="1"/>
            <a:r>
              <a:rPr lang="en-US" altLang="zh-CN" b="1" i="1" u="sng" dirty="0" smtClean="0"/>
              <a:t>NIV</a:t>
            </a:r>
            <a:r>
              <a:rPr lang="en-US" altLang="zh-CN" i="1" dirty="0" smtClean="0"/>
              <a:t>: “and he will surely </a:t>
            </a:r>
            <a:r>
              <a:rPr lang="en-US" altLang="zh-CN" b="1" i="1" u="sng" dirty="0" smtClean="0">
                <a:solidFill>
                  <a:srgbClr val="FFFF00"/>
                </a:solidFill>
              </a:rPr>
              <a:t>curse</a:t>
            </a:r>
            <a:r>
              <a:rPr lang="en-US" altLang="zh-CN" i="1" dirty="0" smtClean="0">
                <a:solidFill>
                  <a:srgbClr val="FFFF00"/>
                </a:solidFill>
              </a:rPr>
              <a:t> </a:t>
            </a:r>
            <a:r>
              <a:rPr lang="en-US" altLang="zh-CN" i="1" dirty="0" smtClean="0"/>
              <a:t>you to your face.”</a:t>
            </a:r>
            <a:endParaRPr lang="zh-CN" altLang="zh-CN" sz="2000" dirty="0" smtClean="0"/>
          </a:p>
          <a:p>
            <a:pPr lvl="1"/>
            <a:r>
              <a:rPr lang="en-US" altLang="zh-CN" b="1" i="1" u="sng" dirty="0" smtClean="0"/>
              <a:t>ESV</a:t>
            </a:r>
            <a:r>
              <a:rPr lang="en-US" altLang="zh-CN" i="1" dirty="0"/>
              <a:t>: “and he will </a:t>
            </a:r>
            <a:r>
              <a:rPr lang="en-US" altLang="zh-CN" b="1" i="1" u="sng" dirty="0">
                <a:solidFill>
                  <a:srgbClr val="FFFF00"/>
                </a:solidFill>
              </a:rPr>
              <a:t>curse</a:t>
            </a:r>
            <a:r>
              <a:rPr lang="en-US" altLang="zh-CN" i="1" dirty="0">
                <a:solidFill>
                  <a:srgbClr val="FFFF00"/>
                </a:solidFill>
              </a:rPr>
              <a:t> </a:t>
            </a:r>
            <a:r>
              <a:rPr lang="en-US" altLang="zh-CN" i="1" dirty="0"/>
              <a:t>you to your face”</a:t>
            </a:r>
            <a:endParaRPr lang="zh-CN" altLang="zh-CN" sz="2000" dirty="0"/>
          </a:p>
          <a:p>
            <a:pPr lvl="1"/>
            <a:r>
              <a:rPr lang="en-US" altLang="zh-CN" b="1" i="1" u="sng" dirty="0"/>
              <a:t>KJV</a:t>
            </a:r>
            <a:r>
              <a:rPr lang="en-US" altLang="zh-CN" i="1" dirty="0"/>
              <a:t>: “and he will </a:t>
            </a:r>
            <a:r>
              <a:rPr lang="en-US" altLang="zh-CN" b="1" i="1" u="sng" dirty="0">
                <a:solidFill>
                  <a:srgbClr val="FFFF00"/>
                </a:solidFill>
              </a:rPr>
              <a:t>curse</a:t>
            </a:r>
            <a:r>
              <a:rPr lang="en-US" altLang="zh-CN" i="1" dirty="0">
                <a:solidFill>
                  <a:srgbClr val="FFFF00"/>
                </a:solidFill>
              </a:rPr>
              <a:t> </a:t>
            </a:r>
            <a:r>
              <a:rPr lang="en-US" altLang="zh-CN" i="1" dirty="0"/>
              <a:t>thee to thy face.”</a:t>
            </a:r>
            <a:endParaRPr lang="zh-CN" altLang="zh-CN" sz="2000" dirty="0"/>
          </a:p>
          <a:p>
            <a:pPr lvl="1"/>
            <a:r>
              <a:rPr lang="en-US" altLang="zh-CN" b="1" i="1" u="sng" dirty="0"/>
              <a:t>NASB</a:t>
            </a:r>
            <a:r>
              <a:rPr lang="en-US" altLang="zh-CN" i="1" dirty="0"/>
              <a:t>: “he will certainly </a:t>
            </a:r>
            <a:r>
              <a:rPr lang="en-US" altLang="zh-CN" b="1" i="1" u="sng" dirty="0">
                <a:solidFill>
                  <a:srgbClr val="FFFF00"/>
                </a:solidFill>
              </a:rPr>
              <a:t>curse</a:t>
            </a:r>
            <a:r>
              <a:rPr lang="en-US" altLang="zh-CN" i="1" dirty="0">
                <a:solidFill>
                  <a:srgbClr val="FFFF00"/>
                </a:solidFill>
              </a:rPr>
              <a:t> </a:t>
            </a:r>
            <a:r>
              <a:rPr lang="en-US" altLang="zh-CN" i="1" dirty="0"/>
              <a:t>You to Your face”</a:t>
            </a:r>
            <a:endParaRPr lang="zh-CN" altLang="zh-CN" sz="2000" dirty="0"/>
          </a:p>
          <a:p>
            <a:pPr lvl="1"/>
            <a:r>
              <a:rPr lang="zh-TW" altLang="en-US" dirty="0" smtClean="0"/>
              <a:t>應</a:t>
            </a:r>
            <a:r>
              <a:rPr lang="zh-TW" altLang="en-US" dirty="0"/>
              <a:t>該為 “</a:t>
            </a:r>
            <a:r>
              <a:rPr lang="zh-TW" altLang="en-US" b="1" u="sng" dirty="0">
                <a:solidFill>
                  <a:srgbClr val="FFFF00"/>
                </a:solidFill>
              </a:rPr>
              <a:t>詛咒</a:t>
            </a:r>
            <a:r>
              <a:rPr lang="zh-TW" altLang="en-US" dirty="0"/>
              <a:t>”</a:t>
            </a:r>
            <a:endParaRPr lang="en-US" altLang="zh-CN" dirty="0" smtClean="0"/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4078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約伯記</a:t>
            </a:r>
            <a:r>
              <a:rPr lang="en-US" altLang="zh-CN" b="1" u="sng" dirty="0"/>
              <a:t>1:8-11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撒旦的</a:t>
            </a:r>
            <a:r>
              <a:rPr lang="zh-CN" altLang="en-US" dirty="0" smtClean="0">
                <a:solidFill>
                  <a:srgbClr val="FFFF00"/>
                </a:solidFill>
              </a:rPr>
              <a:t>一語雙關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/>
            <a:r>
              <a:rPr lang="zh-TW" altLang="en-US" dirty="0" smtClean="0"/>
              <a:t>“</a:t>
            </a:r>
            <a:r>
              <a:rPr lang="zh-TW" altLang="en-US" dirty="0" smtClean="0">
                <a:solidFill>
                  <a:srgbClr val="FFFF00"/>
                </a:solidFill>
              </a:rPr>
              <a:t>詛咒</a:t>
            </a:r>
            <a:r>
              <a:rPr lang="zh-TW" altLang="en-US" dirty="0" smtClean="0"/>
              <a:t>”</a:t>
            </a:r>
            <a:r>
              <a:rPr lang="zh-CN" altLang="en-US" dirty="0" smtClean="0"/>
              <a:t>的希伯來語為 </a:t>
            </a:r>
            <a:r>
              <a:rPr lang="en-US" altLang="zh-CN" dirty="0" smtClean="0"/>
              <a:t> </a:t>
            </a:r>
            <a:r>
              <a:rPr lang="en-US" altLang="zh-CN" dirty="0">
                <a:cs typeface="+mj-cs"/>
              </a:rPr>
              <a:t>“</a:t>
            </a:r>
            <a:r>
              <a:rPr lang="he-IL" altLang="zh-CN" dirty="0">
                <a:cs typeface="+mj-cs"/>
              </a:rPr>
              <a:t>בָּרַךְ</a:t>
            </a:r>
            <a:r>
              <a:rPr lang="en-US" altLang="zh-CN" dirty="0">
                <a:cs typeface="+mj-cs"/>
              </a:rPr>
              <a:t>” (</a:t>
            </a:r>
            <a:r>
              <a:rPr lang="en-US" altLang="zh-CN" i="1" dirty="0">
                <a:cs typeface="+mj-cs"/>
              </a:rPr>
              <a:t>Barak</a:t>
            </a:r>
            <a:r>
              <a:rPr lang="en-US" altLang="zh-CN" dirty="0">
                <a:cs typeface="+mj-cs"/>
              </a:rPr>
              <a:t>)</a:t>
            </a:r>
          </a:p>
          <a:p>
            <a:pPr lvl="1"/>
            <a:r>
              <a:rPr lang="en-US" altLang="zh-CN" b="1" u="sng" dirty="0"/>
              <a:t>1:10</a:t>
            </a:r>
            <a:r>
              <a:rPr lang="en-US" altLang="zh-CN" dirty="0"/>
              <a:t> </a:t>
            </a:r>
            <a:r>
              <a:rPr lang="en-US" altLang="zh-CN" dirty="0" smtClean="0"/>
              <a:t>“</a:t>
            </a:r>
            <a:r>
              <a:rPr lang="zh-TW" altLang="en-US" dirty="0"/>
              <a:t>他手所做的都蒙你</a:t>
            </a:r>
            <a:r>
              <a:rPr lang="zh-TW" altLang="en-US" dirty="0">
                <a:solidFill>
                  <a:srgbClr val="FFFF00"/>
                </a:solidFill>
              </a:rPr>
              <a:t>賜福</a:t>
            </a:r>
            <a:r>
              <a:rPr lang="zh-CN" altLang="en-US" dirty="0" smtClean="0"/>
              <a:t>”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</a:t>
            </a:r>
            <a:r>
              <a:rPr lang="zh-CN" altLang="en-US" dirty="0" smtClean="0">
                <a:solidFill>
                  <a:srgbClr val="FFFF00"/>
                </a:solidFill>
              </a:rPr>
              <a:t>祝福</a:t>
            </a:r>
            <a:r>
              <a:rPr lang="en-US" altLang="zh-CN" dirty="0" smtClean="0">
                <a:solidFill>
                  <a:srgbClr val="FFFF00"/>
                </a:solidFill>
              </a:rPr>
              <a:t>/</a:t>
            </a:r>
            <a:r>
              <a:rPr lang="zh-CN" altLang="en-US" dirty="0" smtClean="0">
                <a:solidFill>
                  <a:srgbClr val="FFFF00"/>
                </a:solidFill>
              </a:rPr>
              <a:t>賜福</a:t>
            </a:r>
            <a:r>
              <a:rPr lang="zh-CN" altLang="en-US" dirty="0" smtClean="0"/>
              <a:t>”的希伯來語也是</a:t>
            </a:r>
            <a:r>
              <a:rPr lang="en-US" altLang="zh-CN" dirty="0">
                <a:cs typeface="+mj-cs"/>
              </a:rPr>
              <a:t>“</a:t>
            </a:r>
            <a:r>
              <a:rPr lang="he-IL" altLang="zh-CN" dirty="0">
                <a:cs typeface="+mj-cs"/>
              </a:rPr>
              <a:t>בָּרַךְ</a:t>
            </a:r>
            <a:r>
              <a:rPr lang="en-US" altLang="zh-CN" dirty="0">
                <a:cs typeface="+mj-cs"/>
              </a:rPr>
              <a:t>” (</a:t>
            </a:r>
            <a:r>
              <a:rPr lang="en-US" altLang="zh-CN" i="1" dirty="0">
                <a:cs typeface="+mj-cs"/>
              </a:rPr>
              <a:t>Barak</a:t>
            </a:r>
            <a:r>
              <a:rPr lang="en-US" altLang="zh-CN" dirty="0" smtClean="0">
                <a:cs typeface="+mj-cs"/>
              </a:rPr>
              <a:t>)</a:t>
            </a:r>
          </a:p>
          <a:p>
            <a:r>
              <a:rPr lang="zh-CN" altLang="en-US" sz="3600" dirty="0" smtClean="0">
                <a:cs typeface="+mj-cs"/>
              </a:rPr>
              <a:t>撒旦對神說：</a:t>
            </a:r>
            <a:endParaRPr lang="en-US" altLang="zh-CN" sz="3600" dirty="0" smtClean="0">
              <a:cs typeface="+mj-cs"/>
            </a:endParaRPr>
          </a:p>
          <a:p>
            <a:pPr lvl="1"/>
            <a:r>
              <a:rPr lang="zh-CN" altLang="en-US" sz="3200" dirty="0" smtClean="0">
                <a:cs typeface="+mj-cs"/>
              </a:rPr>
              <a:t>神啊，你</a:t>
            </a:r>
            <a:r>
              <a:rPr lang="en-US" altLang="zh-CN" sz="3200" i="1" dirty="0" smtClean="0">
                <a:solidFill>
                  <a:srgbClr val="FFFF00"/>
                </a:solidFill>
                <a:cs typeface="+mj-cs"/>
              </a:rPr>
              <a:t>Barak</a:t>
            </a:r>
            <a:r>
              <a:rPr lang="zh-CN" altLang="en-US" sz="3200" dirty="0" smtClean="0">
                <a:cs typeface="+mj-cs"/>
              </a:rPr>
              <a:t>了約伯 </a:t>
            </a:r>
            <a:r>
              <a:rPr lang="en-US" altLang="zh-CN" sz="3200" dirty="0" smtClean="0">
                <a:cs typeface="+mj-cs"/>
              </a:rPr>
              <a:t>(</a:t>
            </a:r>
            <a:r>
              <a:rPr lang="zh-CN" altLang="en-US" sz="3200" dirty="0" smtClean="0">
                <a:solidFill>
                  <a:srgbClr val="FFFF00"/>
                </a:solidFill>
                <a:cs typeface="+mj-cs"/>
              </a:rPr>
              <a:t>祝福</a:t>
            </a:r>
            <a:r>
              <a:rPr lang="en-US" altLang="zh-CN" sz="3200" dirty="0" smtClean="0">
                <a:cs typeface="+mj-cs"/>
              </a:rPr>
              <a:t>)</a:t>
            </a:r>
          </a:p>
          <a:p>
            <a:pPr lvl="1"/>
            <a:r>
              <a:rPr lang="zh-CN" altLang="en-US" sz="3200" dirty="0" smtClean="0">
                <a:cs typeface="+mj-cs"/>
              </a:rPr>
              <a:t>但如果你收回你的祝福，你可以看著</a:t>
            </a:r>
            <a:endParaRPr lang="en-US" altLang="zh-CN" sz="3200" dirty="0" smtClean="0">
              <a:cs typeface="+mj-cs"/>
            </a:endParaRPr>
          </a:p>
          <a:p>
            <a:pPr lvl="1"/>
            <a:r>
              <a:rPr lang="zh-CN" altLang="en-US" sz="3200" dirty="0">
                <a:cs typeface="+mj-cs"/>
              </a:rPr>
              <a:t>約</a:t>
            </a:r>
            <a:r>
              <a:rPr lang="zh-CN" altLang="en-US" sz="3200" dirty="0" smtClean="0">
                <a:cs typeface="+mj-cs"/>
              </a:rPr>
              <a:t>伯會立刻回過頭來</a:t>
            </a:r>
            <a:r>
              <a:rPr lang="en-US" altLang="zh-CN" sz="3200" i="1" dirty="0" smtClean="0">
                <a:solidFill>
                  <a:srgbClr val="FFFF00"/>
                </a:solidFill>
                <a:cs typeface="+mj-cs"/>
              </a:rPr>
              <a:t>Barak</a:t>
            </a:r>
            <a:r>
              <a:rPr lang="zh-CN" altLang="en-US" sz="3200" dirty="0" smtClean="0">
                <a:cs typeface="+mj-cs"/>
              </a:rPr>
              <a:t>你 </a:t>
            </a:r>
            <a:r>
              <a:rPr lang="en-US" altLang="zh-CN" sz="3200" dirty="0" smtClean="0">
                <a:cs typeface="+mj-cs"/>
              </a:rPr>
              <a:t>(</a:t>
            </a:r>
            <a:r>
              <a:rPr lang="zh-CN" altLang="en-US" sz="3200" dirty="0" smtClean="0">
                <a:solidFill>
                  <a:srgbClr val="FFFF00"/>
                </a:solidFill>
                <a:cs typeface="+mj-cs"/>
              </a:rPr>
              <a:t>咒詛</a:t>
            </a:r>
            <a:r>
              <a:rPr lang="en-US" altLang="zh-CN" sz="3200" dirty="0" smtClean="0">
                <a:cs typeface="+mj-cs"/>
              </a:rPr>
              <a:t>)</a:t>
            </a:r>
            <a:r>
              <a:rPr lang="zh-CN" altLang="en-US" sz="3200" dirty="0" smtClean="0">
                <a:cs typeface="+mj-cs"/>
              </a:rPr>
              <a:t>！</a:t>
            </a:r>
            <a:endParaRPr lang="en-US" altLang="zh-CN" sz="3200" dirty="0" smtClean="0">
              <a:cs typeface="+mj-cs"/>
            </a:endParaRPr>
          </a:p>
          <a:p>
            <a:r>
              <a:rPr lang="zh-CN" altLang="en-US" dirty="0" smtClean="0">
                <a:cs typeface="+mj-cs"/>
              </a:rPr>
              <a:t>神會以其人之道還治其人之身</a:t>
            </a:r>
            <a:endParaRPr lang="zh-CN" altLang="en-US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23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約伯記</a:t>
            </a:r>
            <a:r>
              <a:rPr lang="en-US" altLang="zh-CN" b="1" u="sng" dirty="0" smtClean="0"/>
              <a:t>1:12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誰在掌權？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342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約伯記</a:t>
            </a:r>
            <a:r>
              <a:rPr lang="en-US" altLang="zh-CN" b="1" u="sng" dirty="0" smtClean="0"/>
              <a:t>1:13-19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注意撒旦的戰略思想：</a:t>
            </a:r>
            <a:endParaRPr lang="en-US" altLang="zh-CN" sz="4400" dirty="0" smtClean="0"/>
          </a:p>
          <a:p>
            <a:pPr lvl="1"/>
            <a:r>
              <a:rPr lang="zh-CN" altLang="en-US" sz="3600" dirty="0"/>
              <a:t>災難</a:t>
            </a:r>
            <a:r>
              <a:rPr lang="zh-CN" altLang="en-US" sz="3600" dirty="0" smtClean="0"/>
              <a:t>的時機 </a:t>
            </a:r>
            <a:endParaRPr lang="en-US" altLang="zh-CN" sz="3600" dirty="0" smtClean="0"/>
          </a:p>
          <a:p>
            <a:pPr lvl="1"/>
            <a:r>
              <a:rPr lang="zh-CN" altLang="en-US" sz="3600" dirty="0"/>
              <a:t>災</a:t>
            </a:r>
            <a:r>
              <a:rPr lang="zh-CN" altLang="en-US" sz="3600" dirty="0" smtClean="0"/>
              <a:t>難的程度</a:t>
            </a:r>
            <a:endParaRPr lang="en-US" altLang="zh-CN" sz="3600" dirty="0" smtClean="0"/>
          </a:p>
          <a:p>
            <a:pPr lvl="1"/>
            <a:r>
              <a:rPr lang="zh-CN" altLang="en-US" sz="3600" dirty="0"/>
              <a:t>災</a:t>
            </a:r>
            <a:r>
              <a:rPr lang="zh-CN" altLang="en-US" sz="3600" dirty="0" smtClean="0"/>
              <a:t>難的順序 </a:t>
            </a:r>
            <a:endParaRPr lang="en-US" altLang="zh-CN" sz="3600" dirty="0" smtClean="0"/>
          </a:p>
          <a:p>
            <a:r>
              <a:rPr lang="zh-CN" altLang="en-US" sz="4000" dirty="0" smtClean="0"/>
              <a:t>所以，撒旦要讓約伯覺得這是神的作爲，并且要製造最大的痛苦</a:t>
            </a:r>
            <a:endParaRPr lang="en-US" altLang="zh-CN" sz="4000" dirty="0" smtClean="0"/>
          </a:p>
          <a:p>
            <a:pPr lvl="1"/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7446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 smtClean="0"/>
              <a:t>約伯記 </a:t>
            </a:r>
            <a:r>
              <a:rPr lang="en-US" altLang="zh-CN" b="1" u="sng" dirty="0" smtClean="0"/>
              <a:t>1:20-22</a:t>
            </a:r>
            <a:endParaRPr lang="zh-CN" altLang="en-US" b="1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約</a:t>
            </a:r>
            <a:r>
              <a:rPr lang="zh-CN" altLang="en-US" sz="4000" dirty="0" smtClean="0"/>
              <a:t>伯敬拜神，證明神是對的，撒旦是錯的。</a:t>
            </a:r>
            <a:endParaRPr lang="en-US" altLang="zh-CN" sz="4000" dirty="0" smtClean="0"/>
          </a:p>
          <a:p>
            <a:r>
              <a:rPr lang="zh-CN" altLang="en-US" sz="4000" dirty="0"/>
              <a:t>約</a:t>
            </a:r>
            <a:r>
              <a:rPr lang="zh-CN" altLang="en-US" sz="4000" dirty="0" smtClean="0"/>
              <a:t>伯看重神，而不是財富</a:t>
            </a:r>
            <a:endParaRPr lang="en-US" altLang="zh-CN" sz="4000" dirty="0" smtClean="0"/>
          </a:p>
          <a:p>
            <a:r>
              <a:rPr lang="zh-CN" altLang="en-US" sz="4000" dirty="0" smtClean="0"/>
              <a:t>“</a:t>
            </a:r>
            <a:r>
              <a:rPr lang="zh-TW" altLang="en-US" sz="4000" dirty="0"/>
              <a:t>耶和華的名是應當</a:t>
            </a:r>
            <a:r>
              <a:rPr lang="zh-TW" altLang="en-US" sz="4000" dirty="0">
                <a:solidFill>
                  <a:srgbClr val="FFFF00"/>
                </a:solidFill>
              </a:rPr>
              <a:t>稱頌</a:t>
            </a:r>
            <a:r>
              <a:rPr lang="zh-TW" altLang="en-US" sz="4000" dirty="0"/>
              <a:t>的</a:t>
            </a:r>
            <a:r>
              <a:rPr lang="zh-CN" altLang="en-US" sz="4000" dirty="0" smtClean="0"/>
              <a:t>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647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約伯記 </a:t>
            </a:r>
            <a:r>
              <a:rPr lang="en-US" altLang="zh-CN" b="1" u="sng" dirty="0"/>
              <a:t>1:20-22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dirty="0"/>
              <a:t>神的一語雙</a:t>
            </a:r>
            <a:r>
              <a:rPr lang="zh-CN" altLang="en-US" dirty="0" smtClean="0"/>
              <a:t>關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“</a:t>
            </a:r>
            <a:r>
              <a:rPr lang="zh-CN" altLang="en-US" dirty="0" smtClean="0">
                <a:solidFill>
                  <a:srgbClr val="FFFF00"/>
                </a:solidFill>
              </a:rPr>
              <a:t>稱頌</a:t>
            </a:r>
            <a:r>
              <a:rPr lang="zh-CN" altLang="en-US" dirty="0" smtClean="0"/>
              <a:t>”的希伯來語還是</a:t>
            </a:r>
            <a:r>
              <a:rPr lang="en-US" altLang="zh-CN" dirty="0">
                <a:solidFill>
                  <a:srgbClr val="FFFF00"/>
                </a:solidFill>
                <a:cs typeface="+mj-cs"/>
              </a:rPr>
              <a:t>“</a:t>
            </a:r>
            <a:r>
              <a:rPr lang="he-IL" altLang="zh-CN" dirty="0">
                <a:solidFill>
                  <a:srgbClr val="FFFF00"/>
                </a:solidFill>
                <a:cs typeface="+mj-cs"/>
              </a:rPr>
              <a:t>בָּרַךְ</a:t>
            </a:r>
            <a:r>
              <a:rPr lang="en-US" altLang="zh-CN" dirty="0">
                <a:solidFill>
                  <a:srgbClr val="FFFF00"/>
                </a:solidFill>
                <a:cs typeface="+mj-cs"/>
              </a:rPr>
              <a:t>” (</a:t>
            </a:r>
            <a:r>
              <a:rPr lang="en-US" altLang="zh-CN" i="1" dirty="0">
                <a:solidFill>
                  <a:srgbClr val="FFFF00"/>
                </a:solidFill>
                <a:cs typeface="+mj-cs"/>
              </a:rPr>
              <a:t>Barak</a:t>
            </a:r>
            <a:r>
              <a:rPr lang="en-US" altLang="zh-CN" dirty="0">
                <a:solidFill>
                  <a:srgbClr val="FFFF00"/>
                </a:solidFill>
                <a:cs typeface="+mj-cs"/>
              </a:rPr>
              <a:t>)</a:t>
            </a:r>
          </a:p>
          <a:p>
            <a:pPr lvl="1"/>
            <a:r>
              <a:rPr lang="zh-CN" altLang="en-US" dirty="0" smtClean="0"/>
              <a:t>撒旦說：約伯會</a:t>
            </a:r>
            <a:r>
              <a:rPr lang="en-US" altLang="zh-CN" i="1" dirty="0" smtClean="0">
                <a:solidFill>
                  <a:srgbClr val="FFFF00"/>
                </a:solidFill>
              </a:rPr>
              <a:t>Barak</a:t>
            </a:r>
            <a:r>
              <a:rPr lang="zh-CN" altLang="en-US" dirty="0" smtClean="0"/>
              <a:t>神 </a:t>
            </a:r>
            <a:r>
              <a:rPr lang="en-US" altLang="zh-CN" dirty="0" smtClean="0"/>
              <a:t>(</a:t>
            </a:r>
            <a:r>
              <a:rPr lang="zh-CN" altLang="en-US" dirty="0" smtClean="0">
                <a:solidFill>
                  <a:srgbClr val="FFFF00"/>
                </a:solidFill>
              </a:rPr>
              <a:t>咒詛</a:t>
            </a:r>
            <a:r>
              <a:rPr lang="en-US" altLang="zh-CN" dirty="0" smtClean="0"/>
              <a:t>)</a:t>
            </a:r>
          </a:p>
          <a:p>
            <a:pPr lvl="1"/>
            <a:r>
              <a:rPr lang="zh-CN" altLang="en-US" dirty="0"/>
              <a:t>結</a:t>
            </a:r>
            <a:r>
              <a:rPr lang="zh-CN" altLang="en-US" dirty="0" smtClean="0"/>
              <a:t>果約伯確實</a:t>
            </a:r>
            <a:r>
              <a:rPr lang="en-US" altLang="zh-CN" i="1" dirty="0" smtClean="0">
                <a:solidFill>
                  <a:srgbClr val="FFFF00"/>
                </a:solidFill>
              </a:rPr>
              <a:t>Barak</a:t>
            </a:r>
            <a:r>
              <a:rPr lang="zh-CN" altLang="en-US" dirty="0" smtClean="0"/>
              <a:t>神 </a:t>
            </a:r>
            <a:r>
              <a:rPr lang="en-US" altLang="zh-CN" dirty="0" smtClean="0"/>
              <a:t>(</a:t>
            </a:r>
            <a:r>
              <a:rPr lang="zh-CN" altLang="en-US" dirty="0" smtClean="0"/>
              <a:t>不是咒詛而是</a:t>
            </a:r>
            <a:r>
              <a:rPr lang="zh-CN" altLang="en-US" dirty="0" smtClean="0">
                <a:solidFill>
                  <a:srgbClr val="FFFF00"/>
                </a:solidFill>
              </a:rPr>
              <a:t>稱頌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神對撒旦說：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撒旦，你説對了，約伯會</a:t>
            </a:r>
            <a:r>
              <a:rPr lang="en-US" altLang="zh-CN" i="1" dirty="0" smtClean="0">
                <a:solidFill>
                  <a:srgbClr val="FFFF00"/>
                </a:solidFill>
              </a:rPr>
              <a:t>Barak</a:t>
            </a:r>
            <a:r>
              <a:rPr lang="zh-CN" altLang="en-US" dirty="0" smtClean="0"/>
              <a:t>我！</a:t>
            </a:r>
            <a:endParaRPr lang="en-US" altLang="zh-CN" dirty="0" smtClean="0"/>
          </a:p>
          <a:p>
            <a:pPr lvl="1"/>
            <a:r>
              <a:rPr lang="zh-CN" altLang="en-US" dirty="0"/>
              <a:t>不</a:t>
            </a:r>
            <a:r>
              <a:rPr lang="zh-CN" altLang="en-US" dirty="0" smtClean="0"/>
              <a:t>過，你其實大錯特錯！</a:t>
            </a:r>
            <a:endParaRPr lang="en-US" altLang="zh-CN" dirty="0" smtClean="0"/>
          </a:p>
          <a:p>
            <a:pPr lvl="1"/>
            <a:r>
              <a:rPr lang="zh-CN" altLang="en-US" dirty="0">
                <a:solidFill>
                  <a:srgbClr val="FFFF00"/>
                </a:solidFill>
              </a:rPr>
              <a:t>約</a:t>
            </a:r>
            <a:r>
              <a:rPr lang="zh-CN" altLang="en-US" dirty="0" smtClean="0">
                <a:solidFill>
                  <a:srgbClr val="FFFF00"/>
                </a:solidFill>
              </a:rPr>
              <a:t>伯的</a:t>
            </a:r>
            <a:r>
              <a:rPr lang="en-US" altLang="zh-CN" i="1" dirty="0" smtClean="0">
                <a:solidFill>
                  <a:srgbClr val="FFFF00"/>
                </a:solidFill>
              </a:rPr>
              <a:t>Barak</a:t>
            </a:r>
            <a:r>
              <a:rPr lang="zh-CN" altLang="en-US" dirty="0" smtClean="0">
                <a:solidFill>
                  <a:srgbClr val="FFFF00"/>
                </a:solidFill>
              </a:rPr>
              <a:t>不是咒詛，而是稱頌！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/>
              <a:t>神是對的</a:t>
            </a:r>
            <a:r>
              <a:rPr lang="en-US" altLang="zh-CN" dirty="0" smtClean="0"/>
              <a:t>(</a:t>
            </a:r>
            <a:r>
              <a:rPr lang="zh-CN" altLang="en-US" dirty="0" smtClean="0"/>
              <a:t>神的正確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866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/>
              <a:t>約伯記 </a:t>
            </a:r>
            <a:r>
              <a:rPr lang="en-US" altLang="zh-CN" b="1" u="sng" dirty="0" smtClean="0"/>
              <a:t>2:1-10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第二輪的災難</a:t>
            </a:r>
            <a:endParaRPr lang="en-US" altLang="zh-CN" sz="4400" dirty="0" smtClean="0"/>
          </a:p>
          <a:p>
            <a:r>
              <a:rPr lang="en-US" altLang="zh-CN" sz="4400" b="1" u="sng" dirty="0" smtClean="0"/>
              <a:t>2:5</a:t>
            </a:r>
            <a:r>
              <a:rPr lang="zh-CN" altLang="en-US" sz="4400" dirty="0" smtClean="0"/>
              <a:t>，應該</a:t>
            </a:r>
            <a:r>
              <a:rPr lang="zh-CN" altLang="en-US" sz="4400" dirty="0" smtClean="0">
                <a:solidFill>
                  <a:srgbClr val="FFFF00"/>
                </a:solidFill>
              </a:rPr>
              <a:t>棄掉</a:t>
            </a:r>
            <a:r>
              <a:rPr lang="zh-CN" altLang="en-US" sz="4400" dirty="0"/>
              <a:t>原文</a:t>
            </a:r>
            <a:r>
              <a:rPr lang="zh-CN" altLang="en-US" sz="4400" dirty="0" smtClean="0"/>
              <a:t>為</a:t>
            </a:r>
            <a:r>
              <a:rPr lang="zh-CN" altLang="en-US" sz="4400" dirty="0" smtClean="0">
                <a:solidFill>
                  <a:srgbClr val="FFFF00"/>
                </a:solidFill>
              </a:rPr>
              <a:t>咒詛</a:t>
            </a:r>
            <a:endParaRPr lang="en-US" altLang="zh-CN" sz="4400" dirty="0" smtClean="0">
              <a:solidFill>
                <a:srgbClr val="FFFF00"/>
              </a:solidFill>
            </a:endParaRP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天上的判決證明神始終是對的！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7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約伯記的結構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天上的判決 </a:t>
            </a:r>
            <a:r>
              <a:rPr lang="en-US" altLang="zh-CN" sz="4400" dirty="0"/>
              <a:t>(1-2</a:t>
            </a:r>
            <a:r>
              <a:rPr lang="zh-CN" altLang="en-US" sz="4400" dirty="0"/>
              <a:t>章</a:t>
            </a:r>
            <a:r>
              <a:rPr lang="en-US" altLang="zh-CN" sz="4400" dirty="0"/>
              <a:t>)</a:t>
            </a: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地上的判決 </a:t>
            </a:r>
            <a:r>
              <a:rPr lang="en-US" altLang="zh-CN" sz="4400" dirty="0" smtClean="0">
                <a:solidFill>
                  <a:srgbClr val="FFFF00"/>
                </a:solidFill>
              </a:rPr>
              <a:t>(3-42</a:t>
            </a:r>
            <a:r>
              <a:rPr lang="zh-CN" altLang="en-US" sz="4400" dirty="0" smtClean="0">
                <a:solidFill>
                  <a:srgbClr val="FFFF00"/>
                </a:solidFill>
              </a:rPr>
              <a:t>章</a:t>
            </a:r>
            <a:r>
              <a:rPr lang="en-US" altLang="zh-CN" sz="4400" dirty="0" smtClean="0">
                <a:solidFill>
                  <a:srgbClr val="FFFF00"/>
                </a:solidFill>
              </a:rPr>
              <a:t>)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u="sng" dirty="0" smtClean="0"/>
              <a:t>約伯記 </a:t>
            </a:r>
            <a:r>
              <a:rPr lang="en-US" altLang="zh-CN" b="1" u="sng" dirty="0" smtClean="0"/>
              <a:t>2:12-3:26</a:t>
            </a:r>
            <a:endParaRPr lang="zh-CN" altLang="en-US" b="1" u="sng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在苦難</a:t>
            </a:r>
            <a:r>
              <a:rPr lang="zh-CN" altLang="en-US" sz="4000" dirty="0" smtClean="0"/>
              <a:t>中，約伯的問題是“</a:t>
            </a:r>
            <a:r>
              <a:rPr lang="zh-CN" altLang="en-US" sz="4000" dirty="0" smtClean="0">
                <a:solidFill>
                  <a:srgbClr val="FFFF00"/>
                </a:solidFill>
              </a:rPr>
              <a:t>爲什麽</a:t>
            </a:r>
            <a:r>
              <a:rPr lang="zh-CN" altLang="en-US" sz="4000" dirty="0" smtClean="0"/>
              <a:t>”</a:t>
            </a:r>
            <a:endParaRPr lang="en-US" altLang="zh-CN" sz="4000" dirty="0" smtClean="0"/>
          </a:p>
          <a:p>
            <a:r>
              <a:rPr lang="zh-CN" altLang="en-US" sz="4000" dirty="0"/>
              <a:t>説明</a:t>
            </a:r>
            <a:r>
              <a:rPr lang="en-US" altLang="zh-CN" sz="4000" dirty="0"/>
              <a:t>2</a:t>
            </a:r>
            <a:r>
              <a:rPr lang="zh-CN" altLang="en-US" sz="4000" dirty="0"/>
              <a:t>點：</a:t>
            </a:r>
            <a:endParaRPr lang="en-US" altLang="zh-CN" sz="4000" dirty="0"/>
          </a:p>
          <a:p>
            <a:pPr lvl="1"/>
            <a:r>
              <a:rPr lang="zh-CN" altLang="en-US" sz="3200" dirty="0" smtClean="0"/>
              <a:t>基督徒</a:t>
            </a:r>
            <a:r>
              <a:rPr lang="zh-CN" altLang="en-US" sz="3200" dirty="0" smtClean="0">
                <a:solidFill>
                  <a:srgbClr val="FFFF00"/>
                </a:solidFill>
              </a:rPr>
              <a:t>在苦難中</a:t>
            </a:r>
            <a:r>
              <a:rPr lang="zh-CN" altLang="en-US" sz="3200" dirty="0" smtClean="0"/>
              <a:t>問“爲什麽”</a:t>
            </a:r>
            <a:r>
              <a:rPr lang="zh-CN" altLang="en-US" sz="3200" dirty="0" smtClean="0">
                <a:solidFill>
                  <a:srgbClr val="FFFF00"/>
                </a:solidFill>
              </a:rPr>
              <a:t>很正常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>
                <a:solidFill>
                  <a:srgbClr val="FFFF00"/>
                </a:solidFill>
              </a:rPr>
              <a:t>儅</a:t>
            </a:r>
            <a:r>
              <a:rPr lang="zh-CN" altLang="en-US" sz="3200" dirty="0" smtClean="0">
                <a:solidFill>
                  <a:srgbClr val="FFFF00"/>
                </a:solidFill>
              </a:rPr>
              <a:t>有人問</a:t>
            </a:r>
            <a:r>
              <a:rPr lang="zh-CN" altLang="en-US" sz="3200" dirty="0" smtClean="0"/>
              <a:t>“</a:t>
            </a:r>
            <a:r>
              <a:rPr lang="zh-TW" altLang="en-US" sz="3200" dirty="0" smtClean="0">
                <a:solidFill>
                  <a:srgbClr val="FFFF00"/>
                </a:solidFill>
              </a:rPr>
              <a:t>為</a:t>
            </a:r>
            <a:r>
              <a:rPr lang="zh-TW" altLang="en-US" sz="3200" dirty="0">
                <a:solidFill>
                  <a:srgbClr val="FFFF00"/>
                </a:solidFill>
              </a:rPr>
              <a:t>什麼</a:t>
            </a:r>
            <a:r>
              <a:rPr lang="zh-TW" altLang="en-US" sz="3200" dirty="0"/>
              <a:t>神會允許世界上有這麼多苦難？</a:t>
            </a:r>
            <a:r>
              <a:rPr lang="zh-CN" altLang="en-US" sz="3200" dirty="0" smtClean="0"/>
              <a:t>”，説明他</a:t>
            </a:r>
            <a:r>
              <a:rPr lang="zh-CN" altLang="en-US" sz="3200" dirty="0" smtClean="0">
                <a:solidFill>
                  <a:srgbClr val="FFFF00"/>
                </a:solidFill>
              </a:rPr>
              <a:t>心裏已經知道</a:t>
            </a:r>
            <a:r>
              <a:rPr lang="zh-TW" altLang="en-US" sz="3200" dirty="0"/>
              <a:t>世上有一個良善，完美的</a:t>
            </a:r>
            <a:r>
              <a:rPr lang="zh-TW" altLang="en-US" sz="3200" dirty="0" smtClean="0"/>
              <a:t>神</a:t>
            </a:r>
            <a:r>
              <a:rPr lang="zh-CN" altLang="en-US" sz="3200" dirty="0" smtClean="0"/>
              <a:t>。</a:t>
            </a:r>
            <a:endParaRPr lang="en-US" altLang="zh-CN" sz="3200" dirty="0" smtClean="0"/>
          </a:p>
          <a:p>
            <a:pPr lvl="2"/>
            <a:r>
              <a:rPr lang="zh-CN" altLang="en-US" dirty="0" smtClean="0"/>
              <a:t>如果神不是良善完美的，</a:t>
            </a:r>
            <a:endParaRPr lang="en-US" altLang="zh-CN" dirty="0" smtClean="0"/>
          </a:p>
          <a:p>
            <a:pPr lvl="2"/>
            <a:r>
              <a:rPr lang="zh-CN" altLang="en-US" dirty="0" smtClean="0"/>
              <a:t>那苦難就是</a:t>
            </a:r>
            <a:r>
              <a:rPr lang="zh-CN" altLang="en-US" dirty="0" smtClean="0">
                <a:solidFill>
                  <a:srgbClr val="FFFF00"/>
                </a:solidFill>
              </a:rPr>
              <a:t>常態</a:t>
            </a:r>
            <a:r>
              <a:rPr lang="zh-CN" altLang="en-US" dirty="0" smtClean="0"/>
              <a:t>，是</a:t>
            </a:r>
            <a:r>
              <a:rPr lang="zh-CN" altLang="en-US" dirty="0" smtClean="0">
                <a:solidFill>
                  <a:srgbClr val="FFFF00"/>
                </a:solidFill>
              </a:rPr>
              <a:t>理所當然</a:t>
            </a:r>
            <a:r>
              <a:rPr lang="zh-CN" altLang="en-US" dirty="0" smtClean="0"/>
              <a:t>的事情</a:t>
            </a:r>
            <a:endParaRPr lang="en-US" altLang="zh-CN" dirty="0" smtClean="0"/>
          </a:p>
          <a:p>
            <a:pPr lvl="2"/>
            <a:r>
              <a:rPr lang="zh-CN" altLang="en-US" dirty="0"/>
              <a:t>如果</a:t>
            </a:r>
            <a:r>
              <a:rPr lang="zh-CN" altLang="en-US" dirty="0" smtClean="0"/>
              <a:t>是</a:t>
            </a:r>
            <a:r>
              <a:rPr lang="zh-CN" altLang="en-US" dirty="0" smtClean="0">
                <a:solidFill>
                  <a:srgbClr val="FFFF00"/>
                </a:solidFill>
              </a:rPr>
              <a:t>理所當然</a:t>
            </a:r>
            <a:r>
              <a:rPr lang="zh-CN" altLang="en-US" dirty="0" smtClean="0"/>
              <a:t>的事情，就</a:t>
            </a:r>
            <a:r>
              <a:rPr lang="zh-CN" altLang="en-US" dirty="0" smtClean="0">
                <a:solidFill>
                  <a:srgbClr val="FFFF00"/>
                </a:solidFill>
              </a:rPr>
              <a:t>不會問“爲什麽”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2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7558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u="sng" dirty="0"/>
              <a:t>約伯記</a:t>
            </a:r>
            <a:r>
              <a:rPr lang="en-US" altLang="zh-CN" sz="4400" b="1" u="sng" dirty="0" smtClean="0"/>
              <a:t>28:28</a:t>
            </a:r>
            <a:r>
              <a:rPr lang="en-US" altLang="zh-CN" sz="4400" dirty="0" smtClean="0"/>
              <a:t> </a:t>
            </a:r>
            <a:r>
              <a:rPr lang="zh-TW" altLang="en-US" sz="4400" dirty="0" smtClean="0"/>
              <a:t>他</a:t>
            </a:r>
            <a:r>
              <a:rPr lang="zh-TW" altLang="en-US" sz="4400" dirty="0"/>
              <a:t>對人說：‘</a:t>
            </a:r>
            <a:r>
              <a:rPr lang="zh-TW" altLang="en-US" sz="4400" dirty="0">
                <a:solidFill>
                  <a:srgbClr val="FFFF00"/>
                </a:solidFill>
              </a:rPr>
              <a:t>敬畏主就是智慧</a:t>
            </a:r>
            <a:r>
              <a:rPr lang="zh-TW" altLang="en-US" sz="4400" dirty="0"/>
              <a:t>，遠離惡便是聰明。 ’”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14771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約伯記的結構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天上的判決 </a:t>
            </a:r>
            <a:r>
              <a:rPr lang="en-US" altLang="zh-CN" sz="4400" dirty="0"/>
              <a:t>(1-2</a:t>
            </a:r>
            <a:r>
              <a:rPr lang="zh-CN" altLang="en-US" sz="4400" dirty="0"/>
              <a:t>章</a:t>
            </a:r>
            <a:r>
              <a:rPr lang="en-US" altLang="zh-CN" sz="4400" dirty="0"/>
              <a:t>)</a:t>
            </a: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地上的判決 </a:t>
            </a:r>
            <a:r>
              <a:rPr lang="en-US" altLang="zh-CN" sz="4400" dirty="0" smtClean="0">
                <a:solidFill>
                  <a:srgbClr val="FFFF00"/>
                </a:solidFill>
              </a:rPr>
              <a:t>(3-42</a:t>
            </a:r>
            <a:r>
              <a:rPr lang="zh-CN" altLang="en-US" sz="4400" dirty="0" smtClean="0">
                <a:solidFill>
                  <a:srgbClr val="FFFF00"/>
                </a:solidFill>
              </a:rPr>
              <a:t>章</a:t>
            </a:r>
            <a:r>
              <a:rPr lang="en-US" altLang="zh-CN" sz="4400" dirty="0" smtClean="0">
                <a:solidFill>
                  <a:srgbClr val="FFFF00"/>
                </a:solidFill>
              </a:rPr>
              <a:t>)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>
                <a:solidFill>
                  <a:srgbClr val="FFFF00"/>
                </a:solidFill>
              </a:rPr>
              <a:t>約</a:t>
            </a:r>
            <a:r>
              <a:rPr lang="zh-CN" altLang="en-US" sz="4000" dirty="0">
                <a:solidFill>
                  <a:srgbClr val="FFFF00"/>
                </a:solidFill>
              </a:rPr>
              <a:t>伯朋友們的智慧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/>
              <a:t>福音</a:t>
            </a:r>
            <a:endParaRPr lang="zh-CN" altLang="en-US" sz="4000" dirty="0"/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/>
              <a:t>自</a:t>
            </a:r>
            <a:r>
              <a:rPr lang="zh-CN" altLang="en-US" sz="4000" dirty="0"/>
              <a:t>以為義與苦難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/>
              <a:t>神</a:t>
            </a:r>
            <a:r>
              <a:rPr lang="zh-CN" altLang="en-US" sz="4000" dirty="0"/>
              <a:t>的正確和公義</a:t>
            </a:r>
          </a:p>
        </p:txBody>
      </p:sp>
    </p:spTree>
    <p:extLst>
      <p:ext uri="{BB962C8B-B14F-4D97-AF65-F5344CB8AC3E}">
        <p14:creationId xmlns:p14="http://schemas.microsoft.com/office/powerpoint/2010/main" val="6028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約伯朋友們的</a:t>
            </a:r>
            <a:r>
              <a:rPr lang="zh-TW" altLang="en-US" dirty="0" smtClean="0"/>
              <a:t>智慧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第一，約伯的朋友</a:t>
            </a:r>
            <a:r>
              <a:rPr lang="zh-CN" altLang="en-US" sz="4000" dirty="0" smtClean="0">
                <a:solidFill>
                  <a:srgbClr val="FFFF00"/>
                </a:solidFill>
              </a:rPr>
              <a:t>很聰明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第二，約伯的朋友說的</a:t>
            </a:r>
            <a:r>
              <a:rPr lang="zh-CN" altLang="en-US" sz="4000" dirty="0" smtClean="0">
                <a:solidFill>
                  <a:srgbClr val="FFFF00"/>
                </a:solidFill>
              </a:rPr>
              <a:t>有些事情是對的</a:t>
            </a:r>
            <a:r>
              <a:rPr lang="zh-CN" altLang="en-US" sz="4000" dirty="0" smtClean="0"/>
              <a:t>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2599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約伯朋友們的智慧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/>
              <a:t>約伯</a:t>
            </a:r>
            <a:r>
              <a:rPr lang="zh-CN" altLang="en-US" sz="4000" b="1" u="sng" dirty="0" smtClean="0"/>
              <a:t>記 </a:t>
            </a:r>
            <a:r>
              <a:rPr lang="en-US" altLang="zh-CN" sz="4000" b="1" u="sng" dirty="0" smtClean="0"/>
              <a:t>5:17</a:t>
            </a:r>
          </a:p>
          <a:p>
            <a:pPr lvl="1"/>
            <a:r>
              <a:rPr lang="zh-CN" altLang="en-US" sz="3600" b="1" u="sng" dirty="0"/>
              <a:t>希伯來</a:t>
            </a:r>
            <a:r>
              <a:rPr lang="zh-CN" altLang="en-US" sz="3600" b="1" u="sng" dirty="0" smtClean="0"/>
              <a:t>書</a:t>
            </a:r>
            <a:r>
              <a:rPr lang="en-US" altLang="zh-CN" sz="3600" b="1" u="sng" dirty="0" smtClean="0"/>
              <a:t>12:5</a:t>
            </a:r>
          </a:p>
          <a:p>
            <a:r>
              <a:rPr lang="zh-CN" altLang="en-US" sz="4000" b="1" u="sng" dirty="0" smtClean="0"/>
              <a:t>哥林多前書</a:t>
            </a:r>
            <a:r>
              <a:rPr lang="en-US" altLang="zh-CN" sz="4000" b="1" u="sng" dirty="0" smtClean="0"/>
              <a:t>3:19</a:t>
            </a:r>
          </a:p>
          <a:p>
            <a:pPr lvl="1"/>
            <a:r>
              <a:rPr lang="zh-CN" altLang="en-US" sz="3600" b="1" u="sng" dirty="0"/>
              <a:t>約伯</a:t>
            </a:r>
            <a:r>
              <a:rPr lang="zh-CN" altLang="en-US" sz="3600" b="1" u="sng" dirty="0" smtClean="0"/>
              <a:t>記</a:t>
            </a:r>
            <a:r>
              <a:rPr lang="en-US" altLang="zh-CN" sz="3600" b="1" u="sng" dirty="0" smtClean="0"/>
              <a:t>5:13</a:t>
            </a:r>
          </a:p>
          <a:p>
            <a:r>
              <a:rPr lang="zh-CN" altLang="en-US" sz="4000" dirty="0" smtClean="0"/>
              <a:t>比</a:t>
            </a:r>
            <a:r>
              <a:rPr lang="zh-CN" altLang="en-US" sz="4000" dirty="0"/>
              <a:t>較</a:t>
            </a:r>
            <a:r>
              <a:rPr lang="zh-CN" altLang="en-US" sz="4000" b="1" u="sng" dirty="0"/>
              <a:t>何西阿書</a:t>
            </a:r>
            <a:r>
              <a:rPr lang="en-US" altLang="zh-CN" sz="4000" b="1" u="sng" dirty="0" smtClean="0"/>
              <a:t>6:1</a:t>
            </a:r>
            <a:r>
              <a:rPr lang="zh-CN" altLang="en-US" sz="4000" dirty="0" smtClean="0"/>
              <a:t>和</a:t>
            </a:r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5:18</a:t>
            </a:r>
            <a:endParaRPr lang="zh-CN" alt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53947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約伯朋友們的</a:t>
            </a:r>
            <a:r>
              <a:rPr lang="zh-TW" altLang="en-US" dirty="0" smtClean="0"/>
              <a:t>智慧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第一，約伯的朋友</a:t>
            </a:r>
            <a:r>
              <a:rPr lang="zh-CN" altLang="en-US" sz="4000" dirty="0" smtClean="0">
                <a:solidFill>
                  <a:srgbClr val="FFFF00"/>
                </a:solidFill>
              </a:rPr>
              <a:t>很聰明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第二，約伯的朋友說的</a:t>
            </a:r>
            <a:r>
              <a:rPr lang="zh-CN" altLang="en-US" sz="4000" dirty="0" smtClean="0">
                <a:solidFill>
                  <a:srgbClr val="FFFF00"/>
                </a:solidFill>
              </a:rPr>
              <a:t>有些事情是對的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/>
              <a:t>第三，約伯的朋友是</a:t>
            </a:r>
            <a:r>
              <a:rPr lang="zh-CN" altLang="en-US" sz="4000" dirty="0" smtClean="0">
                <a:solidFill>
                  <a:srgbClr val="FFFF00"/>
                </a:solidFill>
              </a:rPr>
              <a:t>不同領域的專家</a:t>
            </a:r>
            <a:r>
              <a:rPr lang="zh-CN" altLang="en-US" sz="4000" dirty="0" smtClean="0"/>
              <a:t>。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06488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約伯的朋友是</a:t>
            </a:r>
            <a:r>
              <a:rPr lang="zh-CN" altLang="en-US" dirty="0">
                <a:solidFill>
                  <a:srgbClr val="FFFF00"/>
                </a:solidFill>
              </a:rPr>
              <a:t>不同領域的專家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有人覺得約伯的朋友就是在</a:t>
            </a:r>
            <a:r>
              <a:rPr lang="zh-CN" altLang="en-US" sz="4000" dirty="0" smtClean="0">
                <a:solidFill>
                  <a:srgbClr val="FFFF00"/>
                </a:solidFill>
              </a:rPr>
              <a:t>不斷重複相同的話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/>
              <a:t>這</a:t>
            </a:r>
            <a:r>
              <a:rPr lang="zh-CN" altLang="en-US" sz="4000" dirty="0" smtClean="0"/>
              <a:t>個想法即</a:t>
            </a:r>
            <a:r>
              <a:rPr lang="zh-CN" altLang="en-US" sz="4000" dirty="0" smtClean="0">
                <a:solidFill>
                  <a:srgbClr val="FFFF00"/>
                </a:solidFill>
              </a:rPr>
              <a:t>對</a:t>
            </a:r>
            <a:r>
              <a:rPr lang="zh-CN" altLang="en-US" sz="4000" dirty="0" smtClean="0"/>
              <a:t>，又</a:t>
            </a:r>
            <a:r>
              <a:rPr lang="zh-CN" altLang="en-US" sz="4000" dirty="0" smtClean="0">
                <a:solidFill>
                  <a:srgbClr val="FFFF00"/>
                </a:solidFill>
              </a:rPr>
              <a:t>不對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/>
              <a:t>他們</a:t>
            </a:r>
            <a:r>
              <a:rPr lang="zh-CN" altLang="en-US" sz="4000" dirty="0" smtClean="0"/>
              <a:t>的中心思想沒有改變：</a:t>
            </a:r>
            <a:r>
              <a:rPr lang="zh-CN" altLang="en-US" sz="4000" dirty="0" smtClean="0">
                <a:solidFill>
                  <a:srgbClr val="FFFF00"/>
                </a:solidFill>
              </a:rPr>
              <a:t>善有善報，惡有惡報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174150"/>
              </p:ext>
            </p:extLst>
          </p:nvPr>
        </p:nvGraphicFramePr>
        <p:xfrm>
          <a:off x="179512" y="260648"/>
          <a:ext cx="7200800" cy="43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1152129"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以利法 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Eliphaz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比勒達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Bildad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瑣法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Zophar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第一輪對話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4-5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第二輪對話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第三輪對話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940743" y="5589240"/>
            <a:ext cx="1620957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歷史學家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 rot="5400000">
            <a:off x="2394146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4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以利</a:t>
            </a:r>
            <a:r>
              <a:rPr lang="zh-CN" altLang="en-US" dirty="0" smtClean="0"/>
              <a:t>法 </a:t>
            </a:r>
            <a:r>
              <a:rPr lang="en-US" altLang="zh-CN" dirty="0" err="1" smtClean="0"/>
              <a:t>Eliphaz</a:t>
            </a:r>
            <a:r>
              <a:rPr lang="en-US" altLang="zh-CN" dirty="0" smtClean="0"/>
              <a:t> = </a:t>
            </a:r>
            <a:r>
              <a:rPr lang="zh-CN" altLang="en-US" dirty="0" smtClean="0"/>
              <a:t>歷史學家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u="sng" dirty="0"/>
              <a:t>約伯記</a:t>
            </a:r>
            <a:r>
              <a:rPr lang="en-US" altLang="zh-TW" sz="4400" b="1" u="sng" dirty="0" smtClean="0"/>
              <a:t>4:7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“</a:t>
            </a:r>
            <a:r>
              <a:rPr lang="zh-TW" altLang="en-US" sz="4400" dirty="0">
                <a:solidFill>
                  <a:srgbClr val="FFFF00"/>
                </a:solidFill>
              </a:rPr>
              <a:t>請你追想</a:t>
            </a:r>
            <a:r>
              <a:rPr lang="zh-TW" altLang="en-US" sz="4400" dirty="0"/>
              <a:t>，無辜的人有誰滅亡？正直的人在何處</a:t>
            </a:r>
            <a:r>
              <a:rPr lang="zh-TW" altLang="en-US" sz="4400" dirty="0" smtClean="0"/>
              <a:t>剪除？”</a:t>
            </a:r>
            <a:endParaRPr lang="en-US" altLang="zh-TW" sz="4400" dirty="0" smtClean="0"/>
          </a:p>
          <a:p>
            <a:r>
              <a:rPr lang="zh-CN" altLang="en-US" sz="4400" b="1" u="sng" dirty="0" smtClean="0"/>
              <a:t>約伯記</a:t>
            </a:r>
            <a:r>
              <a:rPr lang="en-US" altLang="zh-TW" sz="4400" b="1" u="sng" dirty="0" smtClean="0"/>
              <a:t> </a:t>
            </a:r>
            <a:r>
              <a:rPr lang="en-US" altLang="zh-TW" sz="4400" b="1" u="sng" dirty="0"/>
              <a:t>5:27</a:t>
            </a:r>
            <a:r>
              <a:rPr lang="en-US" altLang="zh-TW" sz="4400" dirty="0"/>
              <a:t> “</a:t>
            </a:r>
            <a:r>
              <a:rPr lang="zh-TW" altLang="en-US" sz="4400" dirty="0"/>
              <a:t>這理</a:t>
            </a:r>
            <a:r>
              <a:rPr lang="zh-TW" altLang="en-US" sz="4400" dirty="0">
                <a:solidFill>
                  <a:srgbClr val="FFFF00"/>
                </a:solidFill>
              </a:rPr>
              <a:t>我們已經考察</a:t>
            </a:r>
            <a:r>
              <a:rPr lang="zh-TW" altLang="en-US" sz="4400" dirty="0"/>
              <a:t>，本是如此。你須要聽，要知道是與自己有益。”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419459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以利法 </a:t>
            </a:r>
            <a:r>
              <a:rPr lang="en-US" altLang="zh-CN" dirty="0" err="1"/>
              <a:t>Eliphaz</a:t>
            </a:r>
            <a:r>
              <a:rPr lang="en-US" altLang="zh-CN" dirty="0"/>
              <a:t> = </a:t>
            </a:r>
            <a:r>
              <a:rPr lang="zh-CN" altLang="en-US" dirty="0"/>
              <a:t>歷史學家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u="sng" dirty="0" smtClean="0"/>
              <a:t>約伯記</a:t>
            </a:r>
            <a:r>
              <a:rPr lang="en-US" altLang="zh-TW" sz="4400" b="1" u="sng" dirty="0" smtClean="0"/>
              <a:t>15:17-18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“17</a:t>
            </a:r>
            <a:r>
              <a:rPr lang="zh-TW" altLang="en-US" sz="4400" dirty="0"/>
              <a:t>我指示你，你要聽。我要述說所看見的。</a:t>
            </a:r>
            <a:r>
              <a:rPr lang="en-US" altLang="zh-TW" sz="4400" dirty="0"/>
              <a:t>18 </a:t>
            </a:r>
            <a:r>
              <a:rPr lang="zh-TW" altLang="en-US" sz="4400" dirty="0"/>
              <a:t>就是智慧人</a:t>
            </a:r>
            <a:r>
              <a:rPr lang="zh-TW" altLang="en-US" sz="4400" dirty="0">
                <a:solidFill>
                  <a:srgbClr val="FFFF00"/>
                </a:solidFill>
              </a:rPr>
              <a:t>從列祖所受</a:t>
            </a:r>
            <a:r>
              <a:rPr lang="zh-TW" altLang="en-US" sz="4400" dirty="0"/>
              <a:t>，傳說而不隱瞞的。”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1326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379343"/>
              </p:ext>
            </p:extLst>
          </p:nvPr>
        </p:nvGraphicFramePr>
        <p:xfrm>
          <a:off x="179512" y="260648"/>
          <a:ext cx="7200800" cy="43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1152129"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以利法 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Eliphaz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比勒達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Bildad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瑣法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Zophar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第一輪對話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4-5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第二輪對話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第三輪對話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940743" y="5589240"/>
            <a:ext cx="1620957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歷史學家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 rot="5400000">
            <a:off x="2394146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5400000">
            <a:off x="4247964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41058" y="5589240"/>
            <a:ext cx="1261884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科學家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07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Image result for bill nye the science gu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99" r="28767"/>
          <a:stretch/>
        </p:blipFill>
        <p:spPr bwMode="auto">
          <a:xfrm>
            <a:off x="539552" y="620688"/>
            <a:ext cx="3635896" cy="47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112879" y="5585400"/>
            <a:ext cx="44892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Bill </a:t>
            </a:r>
            <a:r>
              <a:rPr lang="en-US" altLang="zh-CN" sz="4800" dirty="0" smtClean="0">
                <a:solidFill>
                  <a:schemeClr val="bg1"/>
                </a:solidFill>
              </a:rPr>
              <a:t>Nye – </a:t>
            </a:r>
            <a:r>
              <a:rPr lang="zh-CN" altLang="en-US" sz="4800" dirty="0" smtClean="0">
                <a:solidFill>
                  <a:schemeClr val="bg1"/>
                </a:solidFill>
              </a:rPr>
              <a:t>科學家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5724128" y="3831074"/>
            <a:ext cx="2286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>
                <a:solidFill>
                  <a:schemeClr val="bg1"/>
                </a:solidFill>
              </a:rPr>
              <a:t>比勒達</a:t>
            </a:r>
            <a:endParaRPr lang="en-US" altLang="zh-CN" sz="5400" dirty="0">
              <a:solidFill>
                <a:schemeClr val="bg1"/>
              </a:solidFill>
            </a:endParaRPr>
          </a:p>
          <a:p>
            <a:r>
              <a:rPr lang="zh-CN" altLang="en-US" sz="5400" dirty="0">
                <a:solidFill>
                  <a:schemeClr val="bg1"/>
                </a:solidFill>
              </a:rPr>
              <a:t> </a:t>
            </a:r>
            <a:r>
              <a:rPr lang="en-US" altLang="zh-CN" sz="5400" dirty="0" smtClean="0">
                <a:solidFill>
                  <a:schemeClr val="bg1"/>
                </a:solidFill>
              </a:rPr>
              <a:t>(</a:t>
            </a:r>
            <a:r>
              <a:rPr lang="en-US" altLang="zh-CN" sz="5400" dirty="0" err="1" smtClean="0">
                <a:solidFill>
                  <a:schemeClr val="bg1"/>
                </a:solidFill>
              </a:rPr>
              <a:t>Bildad</a:t>
            </a:r>
            <a:r>
              <a:rPr lang="en-US" altLang="zh-CN" sz="5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zh-CN" altLang="en-US" sz="5400" dirty="0">
                <a:solidFill>
                  <a:schemeClr val="bg1"/>
                </a:solidFill>
              </a:rPr>
              <a:t>科學家</a:t>
            </a:r>
          </a:p>
        </p:txBody>
      </p:sp>
    </p:spTree>
    <p:extLst>
      <p:ext uri="{BB962C8B-B14F-4D97-AF65-F5344CB8AC3E}">
        <p14:creationId xmlns:p14="http://schemas.microsoft.com/office/powerpoint/2010/main" val="40069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約伯記是一卷奇妙的書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約伯記是聖經的</a:t>
            </a:r>
            <a:r>
              <a:rPr lang="zh-CN" altLang="en-US" sz="4000" dirty="0" smtClean="0">
                <a:solidFill>
                  <a:srgbClr val="FFFF00"/>
                </a:solidFill>
              </a:rPr>
              <a:t>第一卷書</a:t>
            </a:r>
            <a:r>
              <a:rPr lang="zh-CN" altLang="en-US" sz="4000" dirty="0" smtClean="0"/>
              <a:t>，好像是整本聖經的引言</a:t>
            </a:r>
            <a:endParaRPr lang="en-US" altLang="zh-CN" sz="4000" dirty="0" smtClean="0"/>
          </a:p>
          <a:p>
            <a:r>
              <a:rPr lang="zh-CN" altLang="en-US" sz="4000" dirty="0"/>
              <a:t>約伯</a:t>
            </a:r>
            <a:r>
              <a:rPr lang="zh-CN" altLang="en-US" sz="4000" dirty="0" smtClean="0"/>
              <a:t>記解答</a:t>
            </a:r>
            <a:r>
              <a:rPr lang="zh-CN" altLang="en-US" sz="4000" dirty="0" smtClean="0">
                <a:solidFill>
                  <a:srgbClr val="FFFF00"/>
                </a:solidFill>
              </a:rPr>
              <a:t>爲什麽我們需要聖經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聖</a:t>
            </a:r>
            <a:r>
              <a:rPr lang="zh-CN" altLang="en-US" sz="4000" dirty="0"/>
              <a:t>經</a:t>
            </a:r>
            <a:r>
              <a:rPr lang="zh-CN" altLang="en-US" sz="4000" dirty="0" smtClean="0"/>
              <a:t>的</a:t>
            </a:r>
            <a:r>
              <a:rPr lang="zh-CN" altLang="en-US" sz="4000" dirty="0" smtClean="0">
                <a:solidFill>
                  <a:srgbClr val="FFFF00"/>
                </a:solidFill>
              </a:rPr>
              <a:t>各位作者</a:t>
            </a:r>
            <a:r>
              <a:rPr lang="zh-CN" altLang="en-US" sz="4000" dirty="0" smtClean="0"/>
              <a:t>會</a:t>
            </a:r>
            <a:r>
              <a:rPr lang="zh-CN" altLang="en-US" sz="4000" dirty="0"/>
              <a:t>引用約</a:t>
            </a:r>
            <a:r>
              <a:rPr lang="zh-CN" altLang="en-US" sz="4000" dirty="0" smtClean="0"/>
              <a:t>伯記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4509120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敬畏耶和華是</a:t>
            </a:r>
            <a:r>
              <a:rPr lang="zh-CN" altLang="en-US" sz="2400" dirty="0">
                <a:solidFill>
                  <a:srgbClr val="FFFF00"/>
                </a:solidFill>
              </a:rPr>
              <a:t>智慧的開端 </a:t>
            </a:r>
          </a:p>
        </p:txBody>
      </p:sp>
      <p:sp>
        <p:nvSpPr>
          <p:cNvPr id="5" name="矩形 4"/>
          <p:cNvSpPr/>
          <p:nvPr/>
        </p:nvSpPr>
        <p:spPr>
          <a:xfrm>
            <a:off x="5940152" y="4509120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CN" altLang="en-US" sz="2400" b="1" u="sng" dirty="0">
                <a:solidFill>
                  <a:schemeClr val="bg1"/>
                </a:solidFill>
              </a:rPr>
              <a:t>約伯記</a:t>
            </a:r>
            <a:r>
              <a:rPr lang="en-US" altLang="zh-CN" sz="2400" b="1" u="sng" dirty="0">
                <a:solidFill>
                  <a:schemeClr val="bg1"/>
                </a:solidFill>
              </a:rPr>
              <a:t>28:28</a:t>
            </a:r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4034674" y="4739953"/>
            <a:ext cx="1905478" cy="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5536" y="5318305"/>
            <a:ext cx="3639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400" b="1" u="sng" dirty="0">
                <a:solidFill>
                  <a:schemeClr val="bg1"/>
                </a:solidFill>
              </a:rPr>
              <a:t>耶利米書 </a:t>
            </a:r>
            <a:r>
              <a:rPr lang="en-US" altLang="zh-TW" sz="2400" b="1" u="sng" dirty="0" smtClean="0">
                <a:solidFill>
                  <a:schemeClr val="bg1"/>
                </a:solidFill>
              </a:rPr>
              <a:t>20:14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8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比勒</a:t>
            </a:r>
            <a:r>
              <a:rPr lang="zh-CN" altLang="en-US" dirty="0" smtClean="0"/>
              <a:t>達 </a:t>
            </a:r>
            <a:r>
              <a:rPr lang="en-US" altLang="zh-CN" dirty="0" err="1" smtClean="0"/>
              <a:t>Bildad</a:t>
            </a:r>
            <a:r>
              <a:rPr lang="en-US" altLang="zh-CN" dirty="0" smtClean="0"/>
              <a:t> = </a:t>
            </a:r>
            <a:r>
              <a:rPr lang="zh-CN" altLang="en-US" dirty="0" smtClean="0"/>
              <a:t>科學家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800" dirty="0" smtClean="0"/>
              <a:t>善於觀察自然</a:t>
            </a:r>
            <a:endParaRPr lang="en-US" altLang="zh-CN" sz="4800" dirty="0" smtClean="0"/>
          </a:p>
          <a:p>
            <a:r>
              <a:rPr lang="zh-CN" altLang="en-US" sz="4800" dirty="0" smtClean="0"/>
              <a:t>强調“因果定律”</a:t>
            </a:r>
            <a:r>
              <a:rPr lang="en-US" altLang="zh-CN" sz="4800" dirty="0" smtClean="0"/>
              <a:t>(Law of Cause and Effect)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118914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比勒達 </a:t>
            </a:r>
            <a:r>
              <a:rPr lang="en-US" altLang="zh-CN" dirty="0" err="1"/>
              <a:t>Bildad</a:t>
            </a:r>
            <a:r>
              <a:rPr lang="en-US" altLang="zh-CN" dirty="0"/>
              <a:t> = </a:t>
            </a:r>
            <a:r>
              <a:rPr lang="zh-CN" altLang="en-US" dirty="0"/>
              <a:t>科學家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/>
              <a:t>約伯記</a:t>
            </a:r>
            <a:r>
              <a:rPr lang="en-US" altLang="zh-TW" sz="4000" b="1" u="sng" dirty="0" smtClean="0"/>
              <a:t>8:11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“</a:t>
            </a:r>
            <a:r>
              <a:rPr lang="zh-TW" altLang="en-US" sz="4000" dirty="0">
                <a:solidFill>
                  <a:srgbClr val="FFFF00"/>
                </a:solidFill>
              </a:rPr>
              <a:t>蒲草</a:t>
            </a:r>
            <a:r>
              <a:rPr lang="zh-TW" altLang="en-US" sz="4000" dirty="0"/>
              <a:t>沒有泥，豈能髮長？蘆荻沒有水，豈能生髮？”</a:t>
            </a:r>
          </a:p>
          <a:p>
            <a:r>
              <a:rPr lang="zh-TW" altLang="en-US" sz="4000" b="1" u="sng" dirty="0" smtClean="0"/>
              <a:t>新</a:t>
            </a:r>
            <a:r>
              <a:rPr lang="zh-TW" altLang="en-US" sz="4000" b="1" u="sng" dirty="0"/>
              <a:t>譯本</a:t>
            </a:r>
            <a:r>
              <a:rPr lang="zh-TW" altLang="en-US" sz="4000" dirty="0"/>
              <a:t> “</a:t>
            </a:r>
            <a:r>
              <a:rPr lang="zh-TW" altLang="en-US" sz="4000" dirty="0">
                <a:solidFill>
                  <a:srgbClr val="FFFF00"/>
                </a:solidFill>
              </a:rPr>
              <a:t>蒲草</a:t>
            </a:r>
            <a:r>
              <a:rPr lang="zh-TW" altLang="en-US" sz="4000" dirty="0"/>
              <a:t>沒有泥，怎能生長？蘆葦沒有水，怎能長大呢？</a:t>
            </a:r>
            <a:r>
              <a:rPr lang="zh-TW" altLang="en-US" sz="4000" dirty="0" smtClean="0"/>
              <a:t>”</a:t>
            </a:r>
            <a:endParaRPr lang="en-US" altLang="zh-TW" sz="4000" dirty="0" smtClean="0"/>
          </a:p>
          <a:p>
            <a:pPr lvl="1"/>
            <a:r>
              <a:rPr lang="zh-CN" altLang="en-US" sz="3600" dirty="0" smtClean="0"/>
              <a:t>“</a:t>
            </a:r>
            <a:r>
              <a:rPr lang="zh-CN" altLang="en-US" sz="3600" dirty="0" smtClean="0">
                <a:solidFill>
                  <a:srgbClr val="FFFF00"/>
                </a:solidFill>
              </a:rPr>
              <a:t>泥</a:t>
            </a:r>
            <a:r>
              <a:rPr lang="zh-CN" altLang="en-US" sz="3600" dirty="0" smtClean="0"/>
              <a:t>”原文為“</a:t>
            </a:r>
            <a:r>
              <a:rPr lang="zh-CN" altLang="en-US" sz="3600" dirty="0" smtClean="0">
                <a:solidFill>
                  <a:srgbClr val="FFFF00"/>
                </a:solidFill>
              </a:rPr>
              <a:t>沼澤</a:t>
            </a:r>
            <a:r>
              <a:rPr lang="zh-CN" altLang="en-US" sz="3600" dirty="0" smtClean="0"/>
              <a:t>”</a:t>
            </a:r>
            <a:endParaRPr lang="en-US" altLang="zh-CN" sz="3600" dirty="0" smtClean="0"/>
          </a:p>
          <a:p>
            <a:pPr lvl="1"/>
            <a:r>
              <a:rPr lang="zh-CN" altLang="en-US" sz="3600" dirty="0"/>
              <a:t>沒</a:t>
            </a:r>
            <a:r>
              <a:rPr lang="zh-CN" altLang="en-US" sz="3600" dirty="0" smtClean="0"/>
              <a:t>有“</a:t>
            </a:r>
            <a:r>
              <a:rPr lang="zh-CN" altLang="en-US" sz="3600" dirty="0" smtClean="0">
                <a:solidFill>
                  <a:srgbClr val="FFFF00"/>
                </a:solidFill>
              </a:rPr>
              <a:t>因 </a:t>
            </a:r>
            <a:r>
              <a:rPr lang="en-US" altLang="zh-CN" sz="3600" dirty="0" smtClean="0">
                <a:solidFill>
                  <a:srgbClr val="FFFF00"/>
                </a:solidFill>
              </a:rPr>
              <a:t>(</a:t>
            </a:r>
            <a:r>
              <a:rPr lang="zh-CN" altLang="en-US" sz="3600" dirty="0" smtClean="0">
                <a:solidFill>
                  <a:srgbClr val="FFFF00"/>
                </a:solidFill>
              </a:rPr>
              <a:t>水分</a:t>
            </a:r>
            <a:r>
              <a:rPr lang="en-US" altLang="zh-CN" sz="3600" dirty="0" smtClean="0">
                <a:solidFill>
                  <a:srgbClr val="FFFF00"/>
                </a:solidFill>
              </a:rPr>
              <a:t>)</a:t>
            </a:r>
            <a:r>
              <a:rPr lang="zh-CN" altLang="en-US" sz="3600" dirty="0" smtClean="0"/>
              <a:t>”怎麽會有“</a:t>
            </a:r>
            <a:r>
              <a:rPr lang="zh-CN" altLang="en-US" sz="3600" dirty="0" smtClean="0">
                <a:solidFill>
                  <a:srgbClr val="FFFF00"/>
                </a:solidFill>
              </a:rPr>
              <a:t>果</a:t>
            </a:r>
            <a:r>
              <a:rPr lang="en-US" altLang="zh-CN" sz="3600" dirty="0" smtClean="0">
                <a:solidFill>
                  <a:srgbClr val="FFFF00"/>
                </a:solidFill>
              </a:rPr>
              <a:t>(</a:t>
            </a:r>
            <a:r>
              <a:rPr lang="zh-CN" altLang="en-US" sz="3600" dirty="0" smtClean="0">
                <a:solidFill>
                  <a:srgbClr val="FFFF00"/>
                </a:solidFill>
              </a:rPr>
              <a:t>蒲草的生長</a:t>
            </a:r>
            <a:r>
              <a:rPr lang="en-US" altLang="zh-CN" sz="3600" dirty="0" smtClean="0">
                <a:solidFill>
                  <a:srgbClr val="FFFF00"/>
                </a:solidFill>
              </a:rPr>
              <a:t>)</a:t>
            </a:r>
            <a:r>
              <a:rPr lang="zh-CN" altLang="en-US" sz="3600" dirty="0" smtClean="0"/>
              <a:t>”？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1389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比勒</a:t>
            </a:r>
            <a:r>
              <a:rPr lang="zh-CN" altLang="en-US" dirty="0" smtClean="0"/>
              <a:t>達 </a:t>
            </a:r>
            <a:r>
              <a:rPr lang="en-US" altLang="zh-CN" dirty="0" err="1" smtClean="0"/>
              <a:t>Bildad</a:t>
            </a:r>
            <a:r>
              <a:rPr lang="en-US" altLang="zh-CN" dirty="0" smtClean="0"/>
              <a:t> = </a:t>
            </a:r>
            <a:r>
              <a:rPr lang="zh-CN" altLang="en-US" dirty="0" smtClean="0"/>
              <a:t>科學家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善於</a:t>
            </a:r>
            <a:r>
              <a:rPr lang="zh-CN" altLang="en-US" sz="4000" dirty="0" smtClean="0">
                <a:solidFill>
                  <a:srgbClr val="FFFF00"/>
                </a:solidFill>
              </a:rPr>
              <a:t>觀察自然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600" b="1" u="sng" dirty="0" smtClean="0"/>
              <a:t>約伯記</a:t>
            </a:r>
            <a:r>
              <a:rPr lang="en-US" altLang="zh-CN" sz="3600" b="1" u="sng" dirty="0" smtClean="0"/>
              <a:t>8:14</a:t>
            </a:r>
            <a:r>
              <a:rPr lang="en-US" altLang="zh-CN" sz="3600" dirty="0" smtClean="0"/>
              <a:t> </a:t>
            </a:r>
            <a:r>
              <a:rPr lang="en-US" altLang="zh-CN" sz="3600" dirty="0"/>
              <a:t>“</a:t>
            </a:r>
            <a:r>
              <a:rPr lang="zh-CN" altLang="en-US" sz="3600" dirty="0"/>
              <a:t>他所仰賴的必折斷，他所倚靠的是</a:t>
            </a:r>
            <a:r>
              <a:rPr lang="zh-CN" altLang="en-US" sz="3600" dirty="0">
                <a:solidFill>
                  <a:srgbClr val="FFFF00"/>
                </a:solidFill>
              </a:rPr>
              <a:t>蜘蛛網</a:t>
            </a:r>
            <a:r>
              <a:rPr lang="zh-CN" altLang="en-US" sz="3600" dirty="0"/>
              <a:t>。”</a:t>
            </a:r>
            <a:endParaRPr lang="en-US" altLang="zh-CN" sz="3600" dirty="0" smtClean="0"/>
          </a:p>
          <a:p>
            <a:r>
              <a:rPr lang="zh-CN" altLang="en-US" sz="4000" dirty="0" smtClean="0"/>
              <a:t>强調“</a:t>
            </a:r>
            <a:r>
              <a:rPr lang="zh-CN" altLang="en-US" sz="4000" dirty="0">
                <a:solidFill>
                  <a:srgbClr val="FFFF00"/>
                </a:solidFill>
              </a:rPr>
              <a:t>因果定律</a:t>
            </a:r>
            <a:r>
              <a:rPr lang="zh-CN" altLang="en-US" sz="4000" dirty="0" smtClean="0"/>
              <a:t>”</a:t>
            </a:r>
            <a:r>
              <a:rPr lang="en-US" altLang="zh-CN" sz="4000" dirty="0" smtClean="0"/>
              <a:t>(Law of Cause and Effect)</a:t>
            </a:r>
          </a:p>
          <a:p>
            <a:pPr lvl="1"/>
            <a:r>
              <a:rPr lang="zh-CN" altLang="en-US" sz="3600" b="1" u="sng" dirty="0" smtClean="0"/>
              <a:t>約伯記</a:t>
            </a:r>
            <a:r>
              <a:rPr lang="en-US" altLang="zh-TW" sz="3600" b="1" u="sng" dirty="0" smtClean="0"/>
              <a:t>18:21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</a:t>
            </a:r>
            <a:r>
              <a:rPr lang="zh-TW" altLang="en-US" sz="3600" dirty="0"/>
              <a:t>不義之人的住處</a:t>
            </a:r>
            <a:r>
              <a:rPr lang="zh-TW" altLang="en-US" sz="3600" dirty="0">
                <a:solidFill>
                  <a:srgbClr val="FFFF00"/>
                </a:solidFill>
              </a:rPr>
              <a:t>總是這</a:t>
            </a:r>
            <a:r>
              <a:rPr lang="zh-TW" altLang="en-US" sz="3600" dirty="0" smtClean="0">
                <a:solidFill>
                  <a:srgbClr val="FFFF00"/>
                </a:solidFill>
              </a:rPr>
              <a:t>樣</a:t>
            </a:r>
            <a:r>
              <a:rPr lang="zh-CN" altLang="en-US" sz="3600" dirty="0" smtClean="0"/>
              <a:t>，</a:t>
            </a:r>
            <a:r>
              <a:rPr lang="zh-TW" altLang="en-US" sz="3600" dirty="0" smtClean="0">
                <a:solidFill>
                  <a:srgbClr val="FFFF00"/>
                </a:solidFill>
              </a:rPr>
              <a:t>此</a:t>
            </a:r>
            <a:r>
              <a:rPr lang="zh-TW" altLang="en-US" sz="3600" dirty="0">
                <a:solidFill>
                  <a:srgbClr val="FFFF00"/>
                </a:solidFill>
              </a:rPr>
              <a:t>乃</a:t>
            </a:r>
            <a:r>
              <a:rPr lang="zh-TW" altLang="en-US" sz="3600" dirty="0"/>
              <a:t>不認識神之人的地步”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650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65781"/>
              </p:ext>
            </p:extLst>
          </p:nvPr>
        </p:nvGraphicFramePr>
        <p:xfrm>
          <a:off x="179512" y="260648"/>
          <a:ext cx="7200800" cy="43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1152129"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以利法 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Eliphaz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比勒達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Bildad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瑣法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Zophar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第一輪對話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4-5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第二輪對話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第三輪對話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940743" y="5589240"/>
            <a:ext cx="1620957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歷史學家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 rot="5400000">
            <a:off x="2394146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5400000">
            <a:off x="4247964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41058" y="5589240"/>
            <a:ext cx="1261884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科學家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5400000">
            <a:off x="6192180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64088" y="5589240"/>
            <a:ext cx="2478564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哲學家</a:t>
            </a:r>
            <a:r>
              <a:rPr lang="en-US" altLang="zh-CN" sz="2800" dirty="0" smtClean="0">
                <a:solidFill>
                  <a:srgbClr val="FFFF00"/>
                </a:solidFill>
              </a:rPr>
              <a:t>/</a:t>
            </a:r>
            <a:r>
              <a:rPr lang="zh-CN" altLang="en-US" sz="2800" dirty="0" smtClean="0">
                <a:solidFill>
                  <a:srgbClr val="FFFF00"/>
                </a:solidFill>
              </a:rPr>
              <a:t>神學家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4978" y="6309319"/>
            <a:ext cx="48591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 err="1">
                <a:solidFill>
                  <a:schemeClr val="bg1"/>
                </a:solidFill>
              </a:rPr>
              <a:t>Zophar</a:t>
            </a:r>
            <a:r>
              <a:rPr lang="en-US" altLang="zh-CN" sz="2400" dirty="0">
                <a:solidFill>
                  <a:schemeClr val="bg1"/>
                </a:solidFill>
              </a:rPr>
              <a:t> </a:t>
            </a:r>
            <a:r>
              <a:rPr lang="en-US" altLang="zh-CN" sz="2400" dirty="0" err="1">
                <a:solidFill>
                  <a:schemeClr val="bg1"/>
                </a:solidFill>
              </a:rPr>
              <a:t>Zophar</a:t>
            </a:r>
            <a:r>
              <a:rPr lang="en-US" altLang="zh-CN" sz="2400" dirty="0">
                <a:solidFill>
                  <a:schemeClr val="bg1"/>
                </a:solidFill>
              </a:rPr>
              <a:t>, philosopher from afar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9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瑣</a:t>
            </a:r>
            <a:r>
              <a:rPr lang="zh-CN" altLang="en-US" dirty="0" smtClean="0"/>
              <a:t>法 </a:t>
            </a:r>
            <a:r>
              <a:rPr lang="en-US" altLang="zh-CN" dirty="0" err="1" smtClean="0"/>
              <a:t>Zophar</a:t>
            </a:r>
            <a:r>
              <a:rPr lang="en-US" altLang="zh-CN" dirty="0" smtClean="0"/>
              <a:t> = </a:t>
            </a:r>
            <a:r>
              <a:rPr lang="zh-CN" altLang="en-US" dirty="0" smtClean="0"/>
              <a:t>哲學家</a:t>
            </a:r>
            <a:r>
              <a:rPr lang="en-US" altLang="zh-CN" dirty="0" smtClean="0"/>
              <a:t>/</a:t>
            </a:r>
            <a:r>
              <a:rPr lang="zh-CN" altLang="en-US" dirty="0" smtClean="0"/>
              <a:t>神學家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13176"/>
          </a:xfrm>
        </p:spPr>
        <p:txBody>
          <a:bodyPr>
            <a:noAutofit/>
          </a:bodyPr>
          <a:lstStyle/>
          <a:p>
            <a:r>
              <a:rPr lang="zh-CN" altLang="en-US" sz="3600" b="1" u="sng" dirty="0" smtClean="0"/>
              <a:t>約伯記</a:t>
            </a:r>
            <a:r>
              <a:rPr lang="en-US" altLang="zh-TW" sz="3600" b="1" u="sng" dirty="0" smtClean="0"/>
              <a:t>11:7-8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“7</a:t>
            </a:r>
            <a:r>
              <a:rPr lang="zh-TW" altLang="en-US" sz="3600" dirty="0">
                <a:solidFill>
                  <a:srgbClr val="FFFF00"/>
                </a:solidFill>
              </a:rPr>
              <a:t>你考察，就能測透神嗎？你豈能盡情測透全能者嗎？</a:t>
            </a:r>
            <a:r>
              <a:rPr lang="en-US" altLang="zh-TW" sz="3600" dirty="0"/>
              <a:t>8 </a:t>
            </a:r>
            <a:r>
              <a:rPr lang="zh-TW" altLang="en-US" sz="3600" dirty="0"/>
              <a:t>他的智慧高於天，你還能做什麼。深於陰間，你還能知道什麼。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r>
              <a:rPr lang="zh-TW" altLang="en-US" sz="3600" b="1" u="sng" dirty="0" smtClean="0"/>
              <a:t>新</a:t>
            </a:r>
            <a:r>
              <a:rPr lang="zh-TW" altLang="en-US" sz="3600" b="1" u="sng" dirty="0"/>
              <a:t>譯本</a:t>
            </a:r>
            <a:r>
              <a:rPr lang="zh-TW" altLang="en-US" sz="3600" dirty="0"/>
              <a:t>“</a:t>
            </a:r>
            <a:r>
              <a:rPr lang="en-US" altLang="zh-TW" sz="3600" dirty="0"/>
              <a:t>7 </a:t>
            </a:r>
            <a:r>
              <a:rPr lang="zh-TW" altLang="en-US" sz="3600" dirty="0">
                <a:solidFill>
                  <a:srgbClr val="FFFF00"/>
                </a:solidFill>
              </a:rPr>
              <a:t>神高深莫測之事你怎能查出呢？全能者的終極你怎能洞悉呢？</a:t>
            </a:r>
            <a:r>
              <a:rPr lang="en-US" altLang="zh-TW" sz="3600" dirty="0"/>
              <a:t>8 </a:t>
            </a:r>
            <a:r>
              <a:rPr lang="zh-TW" altLang="en-US" sz="3600" dirty="0"/>
              <a:t>他的智慧高於諸天，你能作什麼呢？比陰間還深，你怎能識透？”</a:t>
            </a:r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297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約伯的朋友是</a:t>
            </a:r>
            <a:r>
              <a:rPr lang="zh-CN" altLang="en-US" dirty="0">
                <a:solidFill>
                  <a:srgbClr val="FFFF00"/>
                </a:solidFill>
              </a:rPr>
              <a:t>不同領域的專家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以利法 </a:t>
            </a:r>
            <a:r>
              <a:rPr lang="en-US" altLang="zh-CN" sz="4400" dirty="0" err="1"/>
              <a:t>Eliphaz</a:t>
            </a:r>
            <a:r>
              <a:rPr lang="en-US" altLang="zh-CN" sz="4400" dirty="0"/>
              <a:t> = </a:t>
            </a:r>
            <a:r>
              <a:rPr lang="zh-CN" altLang="en-US" sz="4400" dirty="0"/>
              <a:t>歷史學</a:t>
            </a:r>
            <a:r>
              <a:rPr lang="zh-CN" altLang="en-US" sz="4400" dirty="0" smtClean="0"/>
              <a:t>家</a:t>
            </a:r>
            <a:endParaRPr lang="en-US" altLang="zh-CN" sz="4400" dirty="0" smtClean="0"/>
          </a:p>
          <a:p>
            <a:r>
              <a:rPr lang="zh-CN" altLang="en-US" sz="4400" dirty="0"/>
              <a:t>比勒達 </a:t>
            </a:r>
            <a:r>
              <a:rPr lang="en-US" altLang="zh-CN" sz="4400" dirty="0" err="1"/>
              <a:t>Bildad</a:t>
            </a:r>
            <a:r>
              <a:rPr lang="en-US" altLang="zh-CN" sz="4400" dirty="0"/>
              <a:t> = </a:t>
            </a:r>
            <a:r>
              <a:rPr lang="zh-CN" altLang="en-US" sz="4400" dirty="0"/>
              <a:t>科學</a:t>
            </a:r>
            <a:r>
              <a:rPr lang="zh-CN" altLang="en-US" sz="4400" dirty="0" smtClean="0"/>
              <a:t>家</a:t>
            </a:r>
            <a:endParaRPr lang="en-US" altLang="zh-CN" sz="4400" dirty="0" smtClean="0"/>
          </a:p>
          <a:p>
            <a:r>
              <a:rPr lang="zh-CN" altLang="en-US" sz="4400" dirty="0"/>
              <a:t>瑣法 </a:t>
            </a:r>
            <a:r>
              <a:rPr lang="en-US" altLang="zh-CN" sz="4400" dirty="0" err="1"/>
              <a:t>Zophar</a:t>
            </a:r>
            <a:r>
              <a:rPr lang="en-US" altLang="zh-CN" sz="4400" dirty="0"/>
              <a:t> = </a:t>
            </a:r>
            <a:r>
              <a:rPr lang="zh-CN" altLang="en-US" sz="4400" dirty="0"/>
              <a:t>哲學家</a:t>
            </a:r>
            <a:r>
              <a:rPr lang="en-US" altLang="zh-CN" sz="4400" dirty="0"/>
              <a:t>/</a:t>
            </a:r>
            <a:r>
              <a:rPr lang="zh-CN" altLang="en-US" sz="4400" dirty="0"/>
              <a:t>神學家</a:t>
            </a:r>
          </a:p>
        </p:txBody>
      </p:sp>
    </p:spTree>
    <p:extLst>
      <p:ext uri="{BB962C8B-B14F-4D97-AF65-F5344CB8AC3E}">
        <p14:creationId xmlns:p14="http://schemas.microsoft.com/office/powerpoint/2010/main" val="4279694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約伯朋友們的</a:t>
            </a:r>
            <a:r>
              <a:rPr lang="zh-TW" altLang="en-US" dirty="0" smtClean="0"/>
              <a:t>智慧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第一，約伯的朋友</a:t>
            </a:r>
            <a:r>
              <a:rPr lang="zh-CN" altLang="en-US" sz="4000" dirty="0" smtClean="0">
                <a:solidFill>
                  <a:srgbClr val="FFFF00"/>
                </a:solidFill>
              </a:rPr>
              <a:t>很聰明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第二，約伯的朋友說的</a:t>
            </a:r>
            <a:r>
              <a:rPr lang="zh-CN" altLang="en-US" sz="4000" dirty="0" smtClean="0">
                <a:solidFill>
                  <a:srgbClr val="FFFF00"/>
                </a:solidFill>
              </a:rPr>
              <a:t>有些事情是對的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/>
              <a:t>第三，約伯的朋友是</a:t>
            </a:r>
            <a:r>
              <a:rPr lang="zh-CN" altLang="en-US" sz="4000" dirty="0" smtClean="0">
                <a:solidFill>
                  <a:srgbClr val="FFFF00"/>
                </a:solidFill>
              </a:rPr>
              <a:t>不同領域的專家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/>
              <a:t>第四，約伯的朋友嘗試了</a:t>
            </a:r>
            <a:r>
              <a:rPr lang="zh-CN" altLang="en-US" sz="4000" dirty="0" smtClean="0">
                <a:solidFill>
                  <a:srgbClr val="FFFF00"/>
                </a:solidFill>
              </a:rPr>
              <a:t>三種不同的思維方式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81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三種不同的思維方式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第一輪：</a:t>
            </a:r>
            <a:r>
              <a:rPr lang="zh-CN" altLang="en-US" sz="4000" dirty="0" smtClean="0">
                <a:solidFill>
                  <a:srgbClr val="FFFF00"/>
                </a:solidFill>
              </a:rPr>
              <a:t>天上的事情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/>
              <a:t>三個</a:t>
            </a:r>
            <a:r>
              <a:rPr lang="zh-CN" altLang="en-US" sz="3200" dirty="0" smtClean="0"/>
              <a:t>朋友號</a:t>
            </a:r>
            <a:r>
              <a:rPr lang="zh-CN" altLang="en-US" sz="3200" dirty="0"/>
              <a:t>稱</a:t>
            </a:r>
            <a:r>
              <a:rPr lang="zh-CN" altLang="en-US" sz="3200" dirty="0">
                <a:solidFill>
                  <a:srgbClr val="FFFF00"/>
                </a:solidFill>
              </a:rPr>
              <a:t>天上的</a:t>
            </a:r>
            <a:r>
              <a:rPr lang="zh-CN" altLang="en-US" sz="3200" dirty="0" smtClean="0">
                <a:solidFill>
                  <a:srgbClr val="FFFF00"/>
                </a:solidFill>
              </a:rPr>
              <a:t>事情他</a:t>
            </a:r>
            <a:r>
              <a:rPr lang="zh-CN" altLang="en-US" sz="3200" dirty="0">
                <a:solidFill>
                  <a:srgbClr val="FFFF00"/>
                </a:solidFill>
              </a:rPr>
              <a:t>們都</a:t>
            </a:r>
            <a:r>
              <a:rPr lang="zh-CN" altLang="en-US" sz="3200" dirty="0" smtClean="0">
                <a:solidFill>
                  <a:srgbClr val="FFFF00"/>
                </a:solidFill>
              </a:rPr>
              <a:t>知道</a:t>
            </a:r>
            <a:endParaRPr lang="en-US" altLang="zh-CN" sz="3200" dirty="0"/>
          </a:p>
          <a:p>
            <a:r>
              <a:rPr lang="zh-CN" altLang="en-US" sz="4000" dirty="0"/>
              <a:t>第二</a:t>
            </a:r>
            <a:r>
              <a:rPr lang="zh-CN" altLang="en-US" sz="4000" dirty="0" smtClean="0"/>
              <a:t>輪：</a:t>
            </a:r>
            <a:r>
              <a:rPr lang="zh-CN" altLang="en-US" sz="4000" dirty="0" smtClean="0">
                <a:solidFill>
                  <a:srgbClr val="FFFF00"/>
                </a:solidFill>
              </a:rPr>
              <a:t>地上的事情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/>
              <a:t>三</a:t>
            </a:r>
            <a:r>
              <a:rPr lang="zh-CN" altLang="en-US" sz="3200" dirty="0" smtClean="0"/>
              <a:t>個朋友號稱</a:t>
            </a:r>
            <a:r>
              <a:rPr lang="zh-CN" altLang="en-US" sz="3200" dirty="0" smtClean="0">
                <a:solidFill>
                  <a:srgbClr val="FFFF00"/>
                </a:solidFill>
              </a:rPr>
              <a:t>地上的事情</a:t>
            </a:r>
            <a:r>
              <a:rPr lang="zh-CN" altLang="en-US" sz="3200" dirty="0">
                <a:solidFill>
                  <a:srgbClr val="FFFF00"/>
                </a:solidFill>
              </a:rPr>
              <a:t>他</a:t>
            </a:r>
            <a:r>
              <a:rPr lang="zh-CN" altLang="en-US" sz="3200" dirty="0" smtClean="0">
                <a:solidFill>
                  <a:srgbClr val="FFFF00"/>
                </a:solidFill>
              </a:rPr>
              <a:t>們都知道</a:t>
            </a:r>
            <a:endParaRPr lang="en-US" altLang="zh-CN" sz="3200" dirty="0" smtClean="0">
              <a:solidFill>
                <a:srgbClr val="FFFF00"/>
              </a:solidFill>
            </a:endParaRPr>
          </a:p>
          <a:p>
            <a:r>
              <a:rPr lang="zh-CN" altLang="en-US" sz="4000" dirty="0"/>
              <a:t>第三輪：</a:t>
            </a:r>
            <a:r>
              <a:rPr lang="zh-CN" altLang="en-US" sz="4000" dirty="0">
                <a:solidFill>
                  <a:srgbClr val="FFFF00"/>
                </a:solidFill>
              </a:rPr>
              <a:t>你的事情</a:t>
            </a:r>
            <a:endParaRPr lang="en-US" altLang="zh-CN" sz="4000" dirty="0">
              <a:solidFill>
                <a:srgbClr val="FFFF00"/>
              </a:solidFill>
            </a:endParaRPr>
          </a:p>
          <a:p>
            <a:pPr lvl="1"/>
            <a:r>
              <a:rPr lang="zh-CN" altLang="en-US" sz="3200" dirty="0"/>
              <a:t>三個</a:t>
            </a:r>
            <a:r>
              <a:rPr lang="zh-CN" altLang="en-US" sz="3200" dirty="0" smtClean="0"/>
              <a:t>朋友進入</a:t>
            </a:r>
            <a:r>
              <a:rPr lang="zh-CN" altLang="en-US" sz="3200" dirty="0" smtClean="0">
                <a:solidFill>
                  <a:srgbClr val="FFFF00"/>
                </a:solidFill>
              </a:rPr>
              <a:t>主觀主義</a:t>
            </a:r>
            <a:r>
              <a:rPr lang="zh-CN" altLang="en-US" sz="3200" dirty="0" smtClean="0"/>
              <a:t>：我們覺得你有罪，你就一定有罪！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0747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360666"/>
              </p:ext>
            </p:extLst>
          </p:nvPr>
        </p:nvGraphicFramePr>
        <p:xfrm>
          <a:off x="179512" y="260648"/>
          <a:ext cx="7200800" cy="43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1152129"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以利法 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Eliphaz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比勒達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Bildad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瑣法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Zophar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第一輪對話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4-5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第二輪對話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第三輪對話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940743" y="5589240"/>
            <a:ext cx="1620957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歷史學家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 rot="5400000">
            <a:off x="2394146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5400000">
            <a:off x="4247964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41058" y="5589240"/>
            <a:ext cx="1261884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科學家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5400000">
            <a:off x="6192180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64088" y="5589240"/>
            <a:ext cx="2478564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哲學家</a:t>
            </a:r>
            <a:r>
              <a:rPr lang="en-US" altLang="zh-CN" sz="2800" dirty="0" smtClean="0">
                <a:solidFill>
                  <a:srgbClr val="FFFF00"/>
                </a:solidFill>
              </a:rPr>
              <a:t>/</a:t>
            </a:r>
            <a:r>
              <a:rPr lang="zh-CN" altLang="en-US" sz="2800" dirty="0" smtClean="0">
                <a:solidFill>
                  <a:srgbClr val="FFFF00"/>
                </a:solidFill>
              </a:rPr>
              <a:t>神學家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8369" y="1412776"/>
            <a:ext cx="1980029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前現代主義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Pre-modern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97441" y="2519283"/>
            <a:ext cx="1620957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現代主義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modern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29801" y="3645024"/>
            <a:ext cx="2077813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后現代主義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Post-modern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7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以利法 </a:t>
            </a:r>
            <a:r>
              <a:rPr lang="en-US" altLang="zh-CN" dirty="0" err="1" smtClean="0"/>
              <a:t>Eliphaz</a:t>
            </a:r>
            <a:r>
              <a:rPr lang="zh-CN" altLang="en-US" dirty="0" smtClean="0"/>
              <a:t>的第三輪對話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/>
              <a:t>約伯記</a:t>
            </a:r>
            <a:r>
              <a:rPr lang="en-US" altLang="zh-TW" sz="4000" b="1" u="sng" dirty="0" smtClean="0"/>
              <a:t>22:6 </a:t>
            </a:r>
            <a:r>
              <a:rPr lang="en-US" altLang="zh-TW" sz="4000" dirty="0"/>
              <a:t>“</a:t>
            </a:r>
            <a:r>
              <a:rPr lang="zh-TW" altLang="en-US" sz="4000" dirty="0"/>
              <a:t>因你無故強取弟兄的物為當頭，剝去貧寒人的衣服。”</a:t>
            </a:r>
          </a:p>
          <a:p>
            <a:r>
              <a:rPr lang="zh-CN" altLang="en-US" sz="4000" b="1" u="sng" dirty="0" smtClean="0"/>
              <a:t>約伯記</a:t>
            </a:r>
            <a:r>
              <a:rPr lang="en-US" altLang="zh-TW" sz="4000" b="1" u="sng" dirty="0" smtClean="0"/>
              <a:t>22:9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“</a:t>
            </a:r>
            <a:r>
              <a:rPr lang="zh-TW" altLang="en-US" sz="4000" dirty="0"/>
              <a:t>你打發寡婦空手回去，折斷孤兒的</a:t>
            </a:r>
            <a:r>
              <a:rPr lang="zh-TW" altLang="en-US" sz="4000" dirty="0" smtClean="0"/>
              <a:t>膀臂</a:t>
            </a:r>
            <a:r>
              <a:rPr lang="zh-TW" altLang="en-US" sz="4000" dirty="0"/>
              <a:t>。</a:t>
            </a:r>
            <a:r>
              <a:rPr lang="zh-TW" altLang="en-US" sz="4000" dirty="0" smtClean="0"/>
              <a:t>”</a:t>
            </a:r>
            <a:endParaRPr lang="en-US" altLang="zh-TW" sz="4000" dirty="0" smtClean="0"/>
          </a:p>
          <a:p>
            <a:r>
              <a:rPr lang="zh-CN" altLang="en-US" sz="4000" dirty="0" smtClean="0">
                <a:solidFill>
                  <a:srgbClr val="FFFF00"/>
                </a:solidFill>
              </a:rPr>
              <a:t>神在</a:t>
            </a:r>
            <a:r>
              <a:rPr lang="en-US" altLang="zh-CN" sz="4000" b="1" u="sng" dirty="0" smtClean="0">
                <a:solidFill>
                  <a:srgbClr val="FFFF00"/>
                </a:solidFill>
              </a:rPr>
              <a:t>1:8</a:t>
            </a:r>
            <a:r>
              <a:rPr lang="zh-CN" altLang="en-US" sz="4000" dirty="0" smtClean="0">
                <a:solidFill>
                  <a:srgbClr val="FFFF00"/>
                </a:solidFill>
              </a:rPr>
              <a:t>說“</a:t>
            </a:r>
            <a:r>
              <a:rPr lang="zh-TW" altLang="en-US" sz="4000" dirty="0">
                <a:solidFill>
                  <a:srgbClr val="FFFF00"/>
                </a:solidFill>
              </a:rPr>
              <a:t>地上再沒有人像他完全正直，敬畏神，遠離惡事</a:t>
            </a:r>
            <a:r>
              <a:rPr lang="zh-CN" altLang="en-US" sz="4000" dirty="0" smtClean="0">
                <a:solidFill>
                  <a:srgbClr val="FFFF00"/>
                </a:solidFill>
              </a:rPr>
              <a:t>”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4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000" b="1" u="sng" dirty="0"/>
              <a:t>耶利米書 </a:t>
            </a:r>
            <a:r>
              <a:rPr lang="en-US" altLang="zh-TW" sz="4000" b="1" u="sng" dirty="0"/>
              <a:t>20:14 </a:t>
            </a:r>
            <a:r>
              <a:rPr lang="en-US" altLang="zh-TW" sz="4000" dirty="0"/>
              <a:t>“</a:t>
            </a:r>
            <a:r>
              <a:rPr lang="zh-TW" altLang="en-US" sz="4000" dirty="0">
                <a:solidFill>
                  <a:srgbClr val="FFFF00"/>
                </a:solidFill>
              </a:rPr>
              <a:t>願我生的那日受咒詛</a:t>
            </a:r>
            <a:r>
              <a:rPr lang="zh-TW" altLang="en-US" sz="4000" dirty="0"/>
              <a:t>，願我母親產我的那日不蒙福。</a:t>
            </a:r>
            <a:r>
              <a:rPr lang="zh-TW" altLang="en-US" sz="4000" dirty="0" smtClean="0"/>
              <a:t>”</a:t>
            </a:r>
            <a:endParaRPr lang="en-US" altLang="zh-TW" sz="4000" dirty="0" smtClean="0"/>
          </a:p>
          <a:p>
            <a:r>
              <a:rPr lang="zh-TW" altLang="en-US" sz="4000" b="1" u="sng" dirty="0"/>
              <a:t>約伯記</a:t>
            </a:r>
            <a:r>
              <a:rPr lang="en-US" altLang="zh-TW" sz="4000" b="1" u="sng" dirty="0" smtClean="0"/>
              <a:t>3:3 </a:t>
            </a:r>
            <a:r>
              <a:rPr lang="en-US" altLang="zh-TW" sz="4000" dirty="0" smtClean="0"/>
              <a:t>“</a:t>
            </a:r>
            <a:r>
              <a:rPr lang="zh-TW" altLang="en-US" sz="4000" dirty="0"/>
              <a:t>願我生的</a:t>
            </a:r>
            <a:r>
              <a:rPr lang="zh-TW" altLang="en-US" sz="4000" dirty="0" smtClean="0"/>
              <a:t>那日</a:t>
            </a:r>
            <a:r>
              <a:rPr lang="zh-CN" altLang="en-US" sz="4000" dirty="0"/>
              <a:t>，</a:t>
            </a:r>
            <a:r>
              <a:rPr lang="zh-TW" altLang="en-US" sz="4000" dirty="0" smtClean="0"/>
              <a:t>和</a:t>
            </a:r>
            <a:r>
              <a:rPr lang="zh-TW" altLang="en-US" sz="4000" dirty="0"/>
              <a:t>說懷了男胎的那夜都滅沒</a:t>
            </a:r>
            <a:r>
              <a:rPr lang="en-US" altLang="zh-TW" sz="4000" dirty="0" smtClean="0"/>
              <a:t>”</a:t>
            </a:r>
            <a:endParaRPr lang="en-US" altLang="zh-TW" sz="4000" dirty="0"/>
          </a:p>
          <a:p>
            <a:endParaRPr lang="zh-TW" altLang="en-US" sz="4000" dirty="0" smtClean="0"/>
          </a:p>
          <a:p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73650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5873147"/>
              </p:ext>
            </p:extLst>
          </p:nvPr>
        </p:nvGraphicFramePr>
        <p:xfrm>
          <a:off x="179512" y="260648"/>
          <a:ext cx="7200800" cy="4352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800200"/>
                <a:gridCol w="1800200"/>
                <a:gridCol w="1800200"/>
              </a:tblGrid>
              <a:tr h="1152129"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以利法 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Eliphaz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比勒達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Bildad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b="0" dirty="0" smtClean="0">
                          <a:solidFill>
                            <a:schemeClr val="bg1"/>
                          </a:solidFill>
                        </a:rPr>
                        <a:t>瑣法</a:t>
                      </a:r>
                      <a:endParaRPr lang="en-US" altLang="zh-CN" sz="3200" b="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en-US" altLang="zh-CN" sz="3200" b="0" dirty="0" err="1" smtClean="0">
                          <a:solidFill>
                            <a:schemeClr val="bg1"/>
                          </a:solidFill>
                        </a:rPr>
                        <a:t>Zophar</a:t>
                      </a:r>
                      <a:endParaRPr lang="zh-CN" altLang="en-US" sz="32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第一輪對話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4-5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第二輪對話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20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5135"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第三輪對話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22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第</a:t>
                      </a:r>
                      <a:r>
                        <a:rPr lang="en-US" altLang="zh-CN" sz="3200" dirty="0" smtClean="0">
                          <a:solidFill>
                            <a:schemeClr val="bg1"/>
                          </a:solidFill>
                        </a:rPr>
                        <a:t>25</a:t>
                      </a:r>
                      <a:r>
                        <a:rPr lang="zh-CN" altLang="en-US" sz="3200" dirty="0" smtClean="0">
                          <a:solidFill>
                            <a:schemeClr val="bg1"/>
                          </a:solidFill>
                        </a:rPr>
                        <a:t>章</a:t>
                      </a:r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1940743" y="5589240"/>
            <a:ext cx="1620957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歷史學家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 rot="5400000">
            <a:off x="2394146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右箭头 6"/>
          <p:cNvSpPr/>
          <p:nvPr/>
        </p:nvSpPr>
        <p:spPr>
          <a:xfrm rot="5400000">
            <a:off x="4247964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3941058" y="5589240"/>
            <a:ext cx="1261884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科學家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5400000">
            <a:off x="6192180" y="4782326"/>
            <a:ext cx="648072" cy="576064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364088" y="5589240"/>
            <a:ext cx="2478564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哲學家</a:t>
            </a:r>
            <a:r>
              <a:rPr lang="en-US" altLang="zh-CN" sz="2800" dirty="0" smtClean="0">
                <a:solidFill>
                  <a:srgbClr val="FFFF00"/>
                </a:solidFill>
              </a:rPr>
              <a:t>/</a:t>
            </a:r>
            <a:r>
              <a:rPr lang="zh-CN" altLang="en-US" sz="2800" dirty="0" smtClean="0">
                <a:solidFill>
                  <a:srgbClr val="FFFF00"/>
                </a:solidFill>
              </a:rPr>
              <a:t>神學家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038369" y="1412776"/>
            <a:ext cx="1980029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前現代主義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Pre-modern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97441" y="2519283"/>
            <a:ext cx="1620957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現代主義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modern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029801" y="3645024"/>
            <a:ext cx="2077813" cy="95410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2800" dirty="0" smtClean="0">
                <a:solidFill>
                  <a:srgbClr val="FFFF00"/>
                </a:solidFill>
              </a:rPr>
              <a:t>后現代主義</a:t>
            </a:r>
            <a:endParaRPr lang="en-US" altLang="zh-CN" sz="2800" dirty="0" smtClean="0">
              <a:solidFill>
                <a:srgbClr val="FFFF00"/>
              </a:solidFill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</a:rPr>
              <a:t>Post-modern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4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約伯朋友們的</a:t>
            </a:r>
            <a:r>
              <a:rPr lang="zh-TW" altLang="en-US" dirty="0" smtClean="0"/>
              <a:t>智慧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第一，約伯的朋友</a:t>
            </a:r>
            <a:r>
              <a:rPr lang="zh-CN" altLang="en-US" sz="4000" dirty="0" smtClean="0">
                <a:solidFill>
                  <a:srgbClr val="FFFF00"/>
                </a:solidFill>
              </a:rPr>
              <a:t>很聰明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第二，約伯的朋友說的</a:t>
            </a:r>
            <a:r>
              <a:rPr lang="zh-CN" altLang="en-US" sz="4000" dirty="0" smtClean="0">
                <a:solidFill>
                  <a:srgbClr val="FFFF00"/>
                </a:solidFill>
              </a:rPr>
              <a:t>有些事情是對的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/>
              <a:t>第三，約伯的朋友是</a:t>
            </a:r>
            <a:r>
              <a:rPr lang="zh-CN" altLang="en-US" sz="4000" dirty="0" smtClean="0">
                <a:solidFill>
                  <a:srgbClr val="FFFF00"/>
                </a:solidFill>
              </a:rPr>
              <a:t>不同領域的專家</a:t>
            </a:r>
            <a:r>
              <a:rPr lang="zh-CN" altLang="en-US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(</a:t>
            </a:r>
            <a:r>
              <a:rPr lang="zh-CN" altLang="en-US" dirty="0" smtClean="0">
                <a:solidFill>
                  <a:srgbClr val="FFFF00"/>
                </a:solidFill>
              </a:rPr>
              <a:t>歷史，科學，哲學</a:t>
            </a:r>
            <a:r>
              <a:rPr lang="en-US" altLang="zh-CN" dirty="0" smtClean="0">
                <a:solidFill>
                  <a:srgbClr val="FFFF00"/>
                </a:solidFill>
              </a:rPr>
              <a:t>/</a:t>
            </a:r>
            <a:r>
              <a:rPr lang="zh-CN" altLang="en-US" dirty="0" smtClean="0">
                <a:solidFill>
                  <a:srgbClr val="FFFF00"/>
                </a:solidFill>
              </a:rPr>
              <a:t>神學</a:t>
            </a:r>
            <a:r>
              <a:rPr lang="en-US" altLang="zh-CN" dirty="0" smtClean="0">
                <a:solidFill>
                  <a:srgbClr val="FFFF00"/>
                </a:solidFill>
              </a:rPr>
              <a:t>)</a:t>
            </a:r>
            <a:r>
              <a:rPr lang="zh-CN" altLang="en-US" sz="4000" dirty="0" smtClean="0"/>
              <a:t>。</a:t>
            </a:r>
            <a:endParaRPr lang="en-US" altLang="zh-CN" sz="4000" dirty="0" smtClean="0"/>
          </a:p>
          <a:p>
            <a:r>
              <a:rPr lang="zh-CN" altLang="en-US" sz="4000" dirty="0" smtClean="0"/>
              <a:t>第四，約伯的朋友嘗試了</a:t>
            </a:r>
            <a:r>
              <a:rPr lang="zh-CN" altLang="en-US" sz="4000" dirty="0" smtClean="0">
                <a:solidFill>
                  <a:srgbClr val="FFFF00"/>
                </a:solidFill>
              </a:rPr>
              <a:t>三種不同的思維方式 </a:t>
            </a:r>
            <a:r>
              <a:rPr lang="en-US" altLang="zh-CN" dirty="0" smtClean="0">
                <a:solidFill>
                  <a:srgbClr val="FFFF00"/>
                </a:solidFill>
              </a:rPr>
              <a:t>(</a:t>
            </a:r>
            <a:r>
              <a:rPr lang="zh-CN" altLang="en-US" dirty="0" smtClean="0">
                <a:solidFill>
                  <a:srgbClr val="FFFF00"/>
                </a:solidFill>
              </a:rPr>
              <a:t>前現代，現代，後現代</a:t>
            </a:r>
            <a:r>
              <a:rPr lang="en-US" altLang="zh-CN" dirty="0" smtClean="0">
                <a:solidFill>
                  <a:srgbClr val="FFFF00"/>
                </a:solidFill>
              </a:rPr>
              <a:t>)</a:t>
            </a:r>
            <a:endParaRPr lang="zh-CN" alt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5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約伯朋友們的</a:t>
            </a:r>
            <a:r>
              <a:rPr lang="zh-TW" altLang="en-US" dirty="0" smtClean="0"/>
              <a:t>智慧</a:t>
            </a:r>
            <a:r>
              <a:rPr lang="zh-CN" altLang="en-US" dirty="0" smtClean="0">
                <a:solidFill>
                  <a:srgbClr val="FFFF00"/>
                </a:solidFill>
              </a:rPr>
              <a:t>給我們的提醒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3600" dirty="0" smtClean="0"/>
          </a:p>
        </p:txBody>
      </p:sp>
      <p:pic>
        <p:nvPicPr>
          <p:cNvPr id="4" name="Picture 2" descr="Image result for perseverance lan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46312"/>
            <a:ext cx="7200800" cy="491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約伯朋友們的</a:t>
            </a:r>
            <a:r>
              <a:rPr lang="zh-TW" altLang="en-US" dirty="0" smtClean="0"/>
              <a:t>智慧</a:t>
            </a:r>
            <a:r>
              <a:rPr lang="zh-CN" altLang="en-US" dirty="0" smtClean="0">
                <a:solidFill>
                  <a:srgbClr val="FFFF00"/>
                </a:solidFill>
              </a:rPr>
              <a:t>給我們的提醒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3600" dirty="0" smtClean="0">
                <a:solidFill>
                  <a:srgbClr val="FFFF00"/>
                </a:solidFill>
              </a:rPr>
              <a:t>人的智慧</a:t>
            </a:r>
            <a:r>
              <a:rPr lang="zh-CN" altLang="en-US" sz="3600" dirty="0" smtClean="0"/>
              <a:t>是極其有限的</a:t>
            </a:r>
            <a:endParaRPr lang="en-US" altLang="zh-CN" sz="3600" dirty="0" smtClean="0"/>
          </a:p>
          <a:p>
            <a:r>
              <a:rPr lang="zh-CN" altLang="en-US" sz="3600" dirty="0"/>
              <a:t>專</a:t>
            </a:r>
            <a:r>
              <a:rPr lang="zh-CN" altLang="en-US" sz="3600" dirty="0" smtClean="0"/>
              <a:t>家確實都很</a:t>
            </a:r>
            <a:r>
              <a:rPr lang="zh-CN" altLang="en-US" sz="3600" dirty="0" smtClean="0">
                <a:solidFill>
                  <a:srgbClr val="FFFF00"/>
                </a:solidFill>
              </a:rPr>
              <a:t>聰明</a:t>
            </a:r>
            <a:r>
              <a:rPr lang="zh-CN" altLang="en-US" sz="3600" dirty="0" smtClean="0"/>
              <a:t>，而且會說很多</a:t>
            </a:r>
            <a:r>
              <a:rPr lang="zh-CN" altLang="en-US" sz="3600" dirty="0" smtClean="0">
                <a:solidFill>
                  <a:srgbClr val="FFFF00"/>
                </a:solidFill>
              </a:rPr>
              <a:t>對的東西</a:t>
            </a:r>
            <a:r>
              <a:rPr lang="zh-CN" altLang="en-US" sz="3600" dirty="0" smtClean="0"/>
              <a:t>。</a:t>
            </a:r>
            <a:endParaRPr lang="en-US" altLang="zh-CN" sz="3600" dirty="0" smtClean="0"/>
          </a:p>
          <a:p>
            <a:r>
              <a:rPr lang="zh-CN" altLang="en-US" sz="3600" dirty="0" smtClean="0"/>
              <a:t>但是各個領域的專家聯合在一起，也都無法搞明白神的作爲</a:t>
            </a:r>
            <a:endParaRPr lang="en-US" altLang="zh-CN" sz="3600" dirty="0" smtClean="0"/>
          </a:p>
          <a:p>
            <a:r>
              <a:rPr lang="zh-CN" altLang="en-US" sz="3600" dirty="0"/>
              <a:t>我</a:t>
            </a:r>
            <a:r>
              <a:rPr lang="zh-CN" altLang="en-US" sz="3600" dirty="0" smtClean="0"/>
              <a:t>們首先依靠</a:t>
            </a:r>
            <a:r>
              <a:rPr lang="zh-CN" altLang="en-US" sz="3600" dirty="0" smtClean="0">
                <a:solidFill>
                  <a:srgbClr val="FFFF00"/>
                </a:solidFill>
              </a:rPr>
              <a:t>神的智慧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3600" dirty="0" smtClean="0"/>
              <a:t>因此，約伯朋友的智慧也解釋了</a:t>
            </a:r>
            <a:r>
              <a:rPr lang="zh-CN" altLang="en-US" sz="3600" dirty="0" smtClean="0">
                <a:solidFill>
                  <a:srgbClr val="FFFF00"/>
                </a:solidFill>
              </a:rPr>
              <a:t>爲什麽我們需要聖經。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29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神的智慧 </a:t>
            </a:r>
            <a:r>
              <a:rPr lang="en-US" altLang="zh-CN" dirty="0" smtClean="0"/>
              <a:t>(</a:t>
            </a:r>
            <a:r>
              <a:rPr lang="zh-CN" altLang="en-US" dirty="0" smtClean="0"/>
              <a:t>約伯記</a:t>
            </a:r>
            <a:r>
              <a:rPr lang="en-US" altLang="zh-CN" dirty="0" smtClean="0"/>
              <a:t>28</a:t>
            </a:r>
            <a:r>
              <a:rPr lang="zh-CN" altLang="en-US" dirty="0" smtClean="0"/>
              <a:t>章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/>
              <a:t>一方面，約伯承認</a:t>
            </a:r>
            <a:r>
              <a:rPr lang="zh-CN" altLang="en-US" sz="4400" dirty="0" smtClean="0">
                <a:solidFill>
                  <a:srgbClr val="FFFF00"/>
                </a:solidFill>
              </a:rPr>
              <a:t>人的智慧</a:t>
            </a:r>
            <a:r>
              <a:rPr lang="zh-CN" altLang="en-US" sz="4400" dirty="0" smtClean="0"/>
              <a:t>和聰明才智</a:t>
            </a:r>
            <a:endParaRPr lang="en-US" altLang="zh-CN" sz="4400" dirty="0" smtClean="0"/>
          </a:p>
          <a:p>
            <a:r>
              <a:rPr lang="zh-CN" altLang="en-US" sz="4400" dirty="0" smtClean="0"/>
              <a:t>但另一方面，約伯知道</a:t>
            </a:r>
            <a:r>
              <a:rPr lang="zh-CN" altLang="en-US" sz="4400" dirty="0" smtClean="0">
                <a:solidFill>
                  <a:srgbClr val="FFFF00"/>
                </a:solidFill>
              </a:rPr>
              <a:t>人的智慧其實極其有限</a:t>
            </a:r>
            <a:r>
              <a:rPr lang="zh-CN" altLang="en-US" sz="4400" dirty="0" smtClean="0"/>
              <a:t> </a:t>
            </a:r>
            <a:r>
              <a:rPr lang="en-US" altLang="zh-CN" sz="4400" dirty="0" smtClean="0"/>
              <a:t>(</a:t>
            </a:r>
            <a:r>
              <a:rPr lang="en-US" altLang="zh-CN" sz="4400" b="1" u="sng" dirty="0" smtClean="0"/>
              <a:t>28:12</a:t>
            </a:r>
            <a:r>
              <a:rPr lang="en-US" altLang="zh-CN" sz="4400" dirty="0" smtClean="0"/>
              <a:t>)</a:t>
            </a:r>
          </a:p>
          <a:p>
            <a:pPr lvl="1"/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28:28</a:t>
            </a:r>
            <a:r>
              <a:rPr lang="en-US" altLang="zh-CN" sz="4000" dirty="0" smtClean="0"/>
              <a:t> “</a:t>
            </a:r>
            <a:r>
              <a:rPr lang="zh-CN" altLang="en-US" sz="4000" dirty="0"/>
              <a:t>敬畏主就是</a:t>
            </a:r>
            <a:r>
              <a:rPr lang="zh-CN" altLang="en-US" sz="4000" dirty="0" smtClean="0"/>
              <a:t>智慧</a:t>
            </a:r>
            <a:r>
              <a:rPr lang="en-US" altLang="zh-CN" sz="4000" dirty="0" smtClean="0"/>
              <a:t>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258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6" name="Picture 4" descr="Image result for alex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3312368" cy="232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alexa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1400"/>
            <a:ext cx="4017084" cy="2792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Bart and Elle\Downloads\pngfind.com-google-home-png-16371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852936"/>
            <a:ext cx="6192688" cy="383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55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229600" cy="1143000"/>
          </a:xfrm>
        </p:spPr>
        <p:txBody>
          <a:bodyPr>
            <a:noAutofit/>
          </a:bodyPr>
          <a:lstStyle/>
          <a:p>
            <a:r>
              <a:rPr lang="zh-CN" altLang="en-US" sz="5400" dirty="0" smtClean="0"/>
              <a:t>敬畏耶和華是智慧的開端</a:t>
            </a:r>
            <a:endParaRPr lang="zh-CN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34214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約伯記的結構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天上的判決 </a:t>
            </a:r>
            <a:r>
              <a:rPr lang="en-US" altLang="zh-CN" sz="4400" dirty="0"/>
              <a:t>(1-2</a:t>
            </a:r>
            <a:r>
              <a:rPr lang="zh-CN" altLang="en-US" sz="4400" dirty="0"/>
              <a:t>章</a:t>
            </a:r>
            <a:r>
              <a:rPr lang="en-US" altLang="zh-CN" sz="4400" dirty="0"/>
              <a:t>)</a:t>
            </a: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地上的判決 </a:t>
            </a:r>
            <a:r>
              <a:rPr lang="en-US" altLang="zh-CN" sz="4400" dirty="0" smtClean="0">
                <a:solidFill>
                  <a:srgbClr val="FFFF00"/>
                </a:solidFill>
              </a:rPr>
              <a:t>(3-42</a:t>
            </a:r>
            <a:r>
              <a:rPr lang="zh-CN" altLang="en-US" sz="4400" dirty="0" smtClean="0">
                <a:solidFill>
                  <a:srgbClr val="FFFF00"/>
                </a:solidFill>
              </a:rPr>
              <a:t>章</a:t>
            </a:r>
            <a:r>
              <a:rPr lang="en-US" altLang="zh-CN" sz="4400" dirty="0" smtClean="0">
                <a:solidFill>
                  <a:srgbClr val="FFFF00"/>
                </a:solidFill>
              </a:rPr>
              <a:t>)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約伯朋友們的智慧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>
                <a:solidFill>
                  <a:srgbClr val="FFFF00"/>
                </a:solidFill>
              </a:rPr>
              <a:t>福音</a:t>
            </a:r>
            <a:endParaRPr lang="zh-CN" altLang="en-US" sz="4000" dirty="0">
              <a:solidFill>
                <a:srgbClr val="FFFF00"/>
              </a:solidFill>
            </a:endParaRP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/>
              <a:t>自</a:t>
            </a:r>
            <a:r>
              <a:rPr lang="zh-CN" altLang="en-US" sz="4000" dirty="0"/>
              <a:t>以為義與苦難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/>
              <a:t>神</a:t>
            </a:r>
            <a:r>
              <a:rPr lang="zh-CN" altLang="en-US" sz="4000" dirty="0"/>
              <a:t>的正確和公義</a:t>
            </a:r>
          </a:p>
        </p:txBody>
      </p:sp>
    </p:spTree>
    <p:extLst>
      <p:ext uri="{BB962C8B-B14F-4D97-AF65-F5344CB8AC3E}">
        <p14:creationId xmlns:p14="http://schemas.microsoft.com/office/powerpoint/2010/main" val="22190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福音：約伯的心願</a:t>
            </a:r>
            <a:r>
              <a:rPr lang="en-US" altLang="zh-CN" dirty="0" smtClean="0"/>
              <a:t>/</a:t>
            </a:r>
            <a:r>
              <a:rPr lang="zh-CN" altLang="en-US" dirty="0" smtClean="0"/>
              <a:t>祈禱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第一，</a:t>
            </a:r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7:17-21</a:t>
            </a:r>
          </a:p>
          <a:p>
            <a:pPr lvl="1"/>
            <a:r>
              <a:rPr lang="zh-CN" altLang="en-US" sz="3600" dirty="0"/>
              <a:t>約</a:t>
            </a:r>
            <a:r>
              <a:rPr lang="zh-CN" altLang="en-US" sz="3600" dirty="0" smtClean="0"/>
              <a:t>伯的心願：</a:t>
            </a:r>
            <a:r>
              <a:rPr lang="zh-CN" altLang="en-US" sz="3600" dirty="0" smtClean="0">
                <a:solidFill>
                  <a:srgbClr val="FFFF00"/>
                </a:solidFill>
              </a:rPr>
              <a:t>罪得赦免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第二，</a:t>
            </a:r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 9:28-35</a:t>
            </a:r>
          </a:p>
        </p:txBody>
      </p:sp>
    </p:spTree>
    <p:extLst>
      <p:ext uri="{BB962C8B-B14F-4D97-AF65-F5344CB8AC3E}">
        <p14:creationId xmlns:p14="http://schemas.microsoft.com/office/powerpoint/2010/main" val="3655265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u="sng" dirty="0" smtClean="0"/>
              <a:t>約伯記</a:t>
            </a:r>
            <a:r>
              <a:rPr lang="en-US" altLang="zh-TW" sz="4400" b="1" u="sng" dirty="0" smtClean="0"/>
              <a:t> </a:t>
            </a:r>
            <a:r>
              <a:rPr lang="en-US" altLang="zh-TW" sz="4400" b="1" u="sng" dirty="0"/>
              <a:t>9:32</a:t>
            </a:r>
            <a:r>
              <a:rPr lang="en-US" altLang="zh-TW" sz="4400" dirty="0"/>
              <a:t> “</a:t>
            </a:r>
            <a:r>
              <a:rPr lang="zh-TW" altLang="en-US" sz="4400" dirty="0"/>
              <a:t>他本不像我是人，使我可以回答他，又使我們可以同聽審判。”</a:t>
            </a:r>
          </a:p>
          <a:p>
            <a:r>
              <a:rPr lang="zh-TW" altLang="en-US" sz="4400" b="1" u="sng" dirty="0" smtClean="0"/>
              <a:t>新</a:t>
            </a:r>
            <a:r>
              <a:rPr lang="zh-TW" altLang="en-US" sz="4400" b="1" u="sng" dirty="0"/>
              <a:t>譯本</a:t>
            </a:r>
            <a:r>
              <a:rPr lang="zh-TW" altLang="en-US" sz="4400" dirty="0"/>
              <a:t>“他不像我是個人，使我可以答他，</a:t>
            </a:r>
            <a:r>
              <a:rPr lang="zh-TW" altLang="en-US" sz="4400" dirty="0">
                <a:solidFill>
                  <a:srgbClr val="FFFF00"/>
                </a:solidFill>
              </a:rPr>
              <a:t>讓我們一起對簿公堂</a:t>
            </a:r>
            <a:r>
              <a:rPr lang="zh-TW" altLang="en-US" sz="4400" dirty="0"/>
              <a:t>。”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7817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約伯記是一卷奇妙的書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約伯記是聖經的</a:t>
            </a:r>
            <a:r>
              <a:rPr lang="zh-CN" altLang="en-US" sz="4000" dirty="0" smtClean="0">
                <a:solidFill>
                  <a:srgbClr val="FFFF00"/>
                </a:solidFill>
              </a:rPr>
              <a:t>第一卷書</a:t>
            </a:r>
            <a:r>
              <a:rPr lang="zh-CN" altLang="en-US" sz="4000" dirty="0" smtClean="0"/>
              <a:t>，好像是整本聖經的引言</a:t>
            </a:r>
            <a:endParaRPr lang="en-US" altLang="zh-CN" sz="4000" dirty="0" smtClean="0"/>
          </a:p>
          <a:p>
            <a:r>
              <a:rPr lang="zh-CN" altLang="en-US" sz="4000" dirty="0"/>
              <a:t>約伯</a:t>
            </a:r>
            <a:r>
              <a:rPr lang="zh-CN" altLang="en-US" sz="4000" dirty="0" smtClean="0"/>
              <a:t>記解答</a:t>
            </a:r>
            <a:r>
              <a:rPr lang="zh-CN" altLang="en-US" sz="4000" dirty="0" smtClean="0">
                <a:solidFill>
                  <a:srgbClr val="FFFF00"/>
                </a:solidFill>
              </a:rPr>
              <a:t>爲什麽我們需要聖經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聖</a:t>
            </a:r>
            <a:r>
              <a:rPr lang="zh-CN" altLang="en-US" sz="4000" dirty="0"/>
              <a:t>經</a:t>
            </a:r>
            <a:r>
              <a:rPr lang="zh-CN" altLang="en-US" sz="4000" dirty="0" smtClean="0"/>
              <a:t>的</a:t>
            </a:r>
            <a:r>
              <a:rPr lang="zh-CN" altLang="en-US" sz="4000" dirty="0" smtClean="0">
                <a:solidFill>
                  <a:srgbClr val="FFFF00"/>
                </a:solidFill>
              </a:rPr>
              <a:t>各位作者</a:t>
            </a:r>
            <a:r>
              <a:rPr lang="zh-CN" altLang="en-US" sz="4000" dirty="0" smtClean="0"/>
              <a:t>會</a:t>
            </a:r>
            <a:r>
              <a:rPr lang="zh-CN" altLang="en-US" sz="4000" dirty="0"/>
              <a:t>引用約</a:t>
            </a:r>
            <a:r>
              <a:rPr lang="zh-CN" altLang="en-US" sz="4000" dirty="0" smtClean="0"/>
              <a:t>伯記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4509120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敬畏耶和華是</a:t>
            </a:r>
            <a:r>
              <a:rPr lang="zh-CN" altLang="en-US" sz="2400" dirty="0">
                <a:solidFill>
                  <a:srgbClr val="FFFF00"/>
                </a:solidFill>
              </a:rPr>
              <a:t>智慧的開端 </a:t>
            </a:r>
          </a:p>
        </p:txBody>
      </p:sp>
      <p:sp>
        <p:nvSpPr>
          <p:cNvPr id="5" name="矩形 4"/>
          <p:cNvSpPr/>
          <p:nvPr/>
        </p:nvSpPr>
        <p:spPr>
          <a:xfrm>
            <a:off x="5940152" y="4509120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CN" altLang="en-US" sz="2400" b="1" u="sng" dirty="0">
                <a:solidFill>
                  <a:schemeClr val="bg1"/>
                </a:solidFill>
              </a:rPr>
              <a:t>約伯記</a:t>
            </a:r>
            <a:r>
              <a:rPr lang="en-US" altLang="zh-CN" sz="2400" b="1" u="sng" dirty="0">
                <a:solidFill>
                  <a:schemeClr val="bg1"/>
                </a:solidFill>
              </a:rPr>
              <a:t>28:28</a:t>
            </a:r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4034674" y="4739953"/>
            <a:ext cx="1905478" cy="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5536" y="5318305"/>
            <a:ext cx="3639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400" b="1" u="sng" dirty="0">
                <a:solidFill>
                  <a:schemeClr val="bg1"/>
                </a:solidFill>
              </a:rPr>
              <a:t>耶利米書 </a:t>
            </a:r>
            <a:r>
              <a:rPr lang="en-US" altLang="zh-TW" sz="2400" b="1" u="sng" dirty="0" smtClean="0">
                <a:solidFill>
                  <a:schemeClr val="bg1"/>
                </a:solidFill>
              </a:rPr>
              <a:t>20:14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直接箭头连接符 8"/>
          <p:cNvCxnSpPr>
            <a:stCxn id="8" idx="3"/>
            <a:endCxn id="11" idx="1"/>
          </p:cNvCxnSpPr>
          <p:nvPr/>
        </p:nvCxnSpPr>
        <p:spPr>
          <a:xfrm>
            <a:off x="4034674" y="5549138"/>
            <a:ext cx="1889702" cy="17561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924376" y="5335866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CN" altLang="en-US" sz="2400" b="1" u="sng" dirty="0">
                <a:solidFill>
                  <a:schemeClr val="bg1"/>
                </a:solidFill>
              </a:rPr>
              <a:t>約伯</a:t>
            </a:r>
            <a:r>
              <a:rPr lang="zh-CN" altLang="en-US" sz="2400" b="1" u="sng" dirty="0" smtClean="0">
                <a:solidFill>
                  <a:schemeClr val="bg1"/>
                </a:solidFill>
              </a:rPr>
              <a:t>記</a:t>
            </a:r>
            <a:r>
              <a:rPr lang="en-US" altLang="zh-CN" sz="2400" b="1" u="sng" dirty="0" smtClean="0">
                <a:solidFill>
                  <a:schemeClr val="bg1"/>
                </a:solidFill>
              </a:rPr>
              <a:t>3:3</a:t>
            </a:r>
            <a:endParaRPr lang="en-US" altLang="zh-CN" sz="2400" b="1" u="sng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2697" y="6166863"/>
            <a:ext cx="3621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u="sng" dirty="0" smtClean="0">
                <a:solidFill>
                  <a:schemeClr val="bg1"/>
                </a:solidFill>
              </a:rPr>
              <a:t>提摩太前書 </a:t>
            </a:r>
            <a:r>
              <a:rPr lang="en-US" altLang="zh-CN" sz="2400" b="1" u="sng" dirty="0" smtClean="0">
                <a:solidFill>
                  <a:schemeClr val="bg1"/>
                </a:solidFill>
              </a:rPr>
              <a:t>6:7</a:t>
            </a:r>
            <a:endParaRPr lang="zh-CN" alt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4800" b="1" u="sng" dirty="0" smtClean="0"/>
              <a:t>約伯記</a:t>
            </a:r>
            <a:r>
              <a:rPr lang="en-US" altLang="zh-TW" sz="4800" b="1" u="sng" dirty="0" smtClean="0"/>
              <a:t>9:33</a:t>
            </a:r>
            <a:r>
              <a:rPr lang="en-US" altLang="zh-TW" sz="4800" dirty="0" smtClean="0"/>
              <a:t> </a:t>
            </a:r>
            <a:r>
              <a:rPr lang="en-US" altLang="zh-TW" sz="4800" dirty="0"/>
              <a:t>“</a:t>
            </a:r>
            <a:r>
              <a:rPr lang="zh-TW" altLang="en-US" sz="4800" dirty="0"/>
              <a:t>我們中間沒有</a:t>
            </a:r>
            <a:r>
              <a:rPr lang="zh-TW" altLang="en-US" sz="4800" dirty="0">
                <a:solidFill>
                  <a:srgbClr val="FFFF00"/>
                </a:solidFill>
              </a:rPr>
              <a:t>聽訟的人</a:t>
            </a:r>
            <a:r>
              <a:rPr lang="zh-TW" altLang="en-US" sz="4800" dirty="0"/>
              <a:t>，可以</a:t>
            </a:r>
            <a:r>
              <a:rPr lang="zh-TW" altLang="en-US" sz="4800" dirty="0">
                <a:solidFill>
                  <a:srgbClr val="FFFF00"/>
                </a:solidFill>
              </a:rPr>
              <a:t>向我們兩造按手</a:t>
            </a:r>
            <a:r>
              <a:rPr lang="zh-TW" altLang="en-US" sz="4800" dirty="0"/>
              <a:t>。”</a:t>
            </a:r>
          </a:p>
          <a:p>
            <a:r>
              <a:rPr lang="zh-TW" altLang="en-US" sz="4800" b="1" u="sng" dirty="0" smtClean="0"/>
              <a:t>新</a:t>
            </a:r>
            <a:r>
              <a:rPr lang="zh-TW" altLang="en-US" sz="4800" b="1" u="sng" dirty="0"/>
              <a:t>譯本</a:t>
            </a:r>
            <a:r>
              <a:rPr lang="zh-TW" altLang="en-US" sz="4800" dirty="0"/>
              <a:t>“我倆之間並沒有</a:t>
            </a:r>
            <a:r>
              <a:rPr lang="zh-TW" altLang="en-US" sz="4800" dirty="0">
                <a:solidFill>
                  <a:srgbClr val="FFFF00"/>
                </a:solidFill>
              </a:rPr>
              <a:t>仲裁者</a:t>
            </a:r>
            <a:r>
              <a:rPr lang="zh-TW" altLang="en-US" sz="4800" dirty="0"/>
              <a:t>，能夠</a:t>
            </a:r>
            <a:r>
              <a:rPr lang="zh-TW" altLang="en-US" sz="4800" dirty="0">
                <a:solidFill>
                  <a:srgbClr val="FFFF00"/>
                </a:solidFill>
              </a:rPr>
              <a:t>按手在我們雙方身上</a:t>
            </a:r>
            <a:r>
              <a:rPr lang="zh-TW" altLang="en-US" sz="4800" dirty="0"/>
              <a:t>。”</a:t>
            </a:r>
            <a:endParaRPr lang="zh-CN" altLang="en-US" sz="4800" dirty="0"/>
          </a:p>
        </p:txBody>
      </p:sp>
    </p:spTree>
    <p:extLst>
      <p:ext uri="{BB962C8B-B14F-4D97-AF65-F5344CB8AC3E}">
        <p14:creationId xmlns:p14="http://schemas.microsoft.com/office/powerpoint/2010/main" val="25004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福音：約伯的心願</a:t>
            </a:r>
            <a:r>
              <a:rPr lang="en-US" altLang="zh-CN" dirty="0" smtClean="0"/>
              <a:t>/</a:t>
            </a:r>
            <a:r>
              <a:rPr lang="zh-CN" altLang="en-US" dirty="0" smtClean="0"/>
              <a:t>祈禱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第一，</a:t>
            </a:r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7:17-21</a:t>
            </a:r>
          </a:p>
          <a:p>
            <a:pPr lvl="1"/>
            <a:r>
              <a:rPr lang="zh-CN" altLang="en-US" sz="3600" dirty="0"/>
              <a:t>約</a:t>
            </a:r>
            <a:r>
              <a:rPr lang="zh-CN" altLang="en-US" sz="3600" dirty="0" smtClean="0"/>
              <a:t>伯的心願：</a:t>
            </a:r>
            <a:r>
              <a:rPr lang="zh-CN" altLang="en-US" sz="3600" dirty="0" smtClean="0">
                <a:solidFill>
                  <a:srgbClr val="FFFF00"/>
                </a:solidFill>
              </a:rPr>
              <a:t>罪得赦免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第二，</a:t>
            </a:r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 9:28-35</a:t>
            </a:r>
          </a:p>
          <a:p>
            <a:pPr lvl="1"/>
            <a:r>
              <a:rPr lang="zh-CN" altLang="en-US" sz="3600" dirty="0" smtClean="0"/>
              <a:t>約伯的心願：</a:t>
            </a:r>
            <a:r>
              <a:rPr lang="zh-CN" altLang="en-US" sz="3600" dirty="0" smtClean="0">
                <a:solidFill>
                  <a:srgbClr val="FFFF00"/>
                </a:solidFill>
              </a:rPr>
              <a:t>神與人之間的中保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lvl="1"/>
            <a:r>
              <a:rPr lang="en-US" altLang="zh-CN" sz="3600" dirty="0" smtClean="0"/>
              <a:t>(</a:t>
            </a:r>
            <a:r>
              <a:rPr lang="zh-CN" altLang="en-US" sz="3600" dirty="0" smtClean="0"/>
              <a:t>中保自己又必須是神</a:t>
            </a:r>
            <a:r>
              <a:rPr lang="en-US" altLang="zh-CN" sz="3600" dirty="0" smtClean="0"/>
              <a:t>)</a:t>
            </a:r>
          </a:p>
          <a:p>
            <a:r>
              <a:rPr lang="zh-CN" altLang="en-US" sz="4000" dirty="0" smtClean="0"/>
              <a:t>第三，</a:t>
            </a:r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14:13-15</a:t>
            </a:r>
            <a:r>
              <a:rPr lang="en-US" altLang="zh-CN" sz="4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95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4000" b="1" u="sng" dirty="0" smtClean="0"/>
              <a:t>14:14 </a:t>
            </a:r>
            <a:r>
              <a:rPr lang="zh-TW" altLang="en-US" sz="4000" b="1" u="sng" dirty="0" smtClean="0"/>
              <a:t>新</a:t>
            </a:r>
            <a:r>
              <a:rPr lang="zh-TW" altLang="en-US" sz="4000" b="1" u="sng" dirty="0"/>
              <a:t>譯本</a:t>
            </a:r>
            <a:r>
              <a:rPr lang="zh-TW" altLang="en-US" sz="4000" dirty="0"/>
              <a:t>“我要在我一切</a:t>
            </a:r>
            <a:r>
              <a:rPr lang="zh-TW" altLang="en-US" sz="4000" dirty="0">
                <a:solidFill>
                  <a:srgbClr val="FFFF00"/>
                </a:solidFill>
              </a:rPr>
              <a:t>勞苦的日子</a:t>
            </a:r>
            <a:r>
              <a:rPr lang="zh-TW" altLang="en-US" sz="4000" dirty="0"/>
              <a:t>等待，等到我得</a:t>
            </a:r>
            <a:r>
              <a:rPr lang="zh-TW" altLang="en-US" sz="4000" dirty="0">
                <a:solidFill>
                  <a:srgbClr val="FFFF00"/>
                </a:solidFill>
              </a:rPr>
              <a:t>釋放</a:t>
            </a:r>
            <a:r>
              <a:rPr lang="zh-TW" altLang="en-US" sz="4000" dirty="0"/>
              <a:t>的時候來到。</a:t>
            </a:r>
            <a:r>
              <a:rPr lang="zh-TW" altLang="en-US" sz="4000" dirty="0" smtClean="0"/>
              <a:t>”</a:t>
            </a:r>
            <a:endParaRPr lang="en-US" altLang="zh-TW" sz="4000" dirty="0" smtClean="0"/>
          </a:p>
          <a:p>
            <a:pPr lvl="1"/>
            <a:r>
              <a:rPr lang="zh-CN" altLang="en-US" sz="3600" dirty="0" smtClean="0"/>
              <a:t>“</a:t>
            </a:r>
            <a:r>
              <a:rPr lang="zh-CN" altLang="en-US" sz="3600" dirty="0" smtClean="0">
                <a:solidFill>
                  <a:srgbClr val="FFFF00"/>
                </a:solidFill>
              </a:rPr>
              <a:t>釋放</a:t>
            </a:r>
            <a:r>
              <a:rPr lang="zh-CN" altLang="en-US" sz="3600" dirty="0" smtClean="0"/>
              <a:t>”翻譯爲“</a:t>
            </a:r>
            <a:r>
              <a:rPr lang="zh-CN" altLang="en-US" sz="3600" dirty="0" smtClean="0">
                <a:solidFill>
                  <a:srgbClr val="FFFF00"/>
                </a:solidFill>
              </a:rPr>
              <a:t>改變</a:t>
            </a:r>
            <a:r>
              <a:rPr lang="zh-CN" altLang="en-US" sz="3600" dirty="0" smtClean="0"/>
              <a:t>”更好</a:t>
            </a:r>
            <a:endParaRPr lang="en-US" altLang="zh-CN" sz="3600" dirty="0" smtClean="0"/>
          </a:p>
          <a:p>
            <a:r>
              <a:rPr lang="en-US" altLang="zh-TW" sz="4000" b="1" u="sng" dirty="0" smtClean="0"/>
              <a:t>14:15 </a:t>
            </a:r>
            <a:r>
              <a:rPr lang="zh-TW" altLang="en-US" sz="4000" b="1" u="sng" dirty="0" smtClean="0"/>
              <a:t>新</a:t>
            </a:r>
            <a:r>
              <a:rPr lang="zh-TW" altLang="en-US" sz="4000" b="1" u="sng" dirty="0"/>
              <a:t>譯本 </a:t>
            </a:r>
            <a:r>
              <a:rPr lang="zh-TW" altLang="en-US" sz="4000" dirty="0"/>
              <a:t>“你必</a:t>
            </a:r>
            <a:r>
              <a:rPr lang="zh-TW" altLang="en-US" sz="4000" dirty="0">
                <a:solidFill>
                  <a:srgbClr val="FFFF00"/>
                </a:solidFill>
              </a:rPr>
              <a:t>渴慕</a:t>
            </a:r>
            <a:r>
              <a:rPr lang="zh-TW" altLang="en-US" sz="4000" dirty="0"/>
              <a:t>你手所作的”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6319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福音：約伯的心願</a:t>
            </a:r>
            <a:r>
              <a:rPr lang="en-US" altLang="zh-CN" dirty="0" smtClean="0"/>
              <a:t>/</a:t>
            </a:r>
            <a:r>
              <a:rPr lang="zh-CN" altLang="en-US" dirty="0" smtClean="0"/>
              <a:t>祈禱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第一，</a:t>
            </a:r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7:17-21</a:t>
            </a:r>
          </a:p>
          <a:p>
            <a:pPr lvl="1"/>
            <a:r>
              <a:rPr lang="zh-CN" altLang="en-US" sz="3600" dirty="0"/>
              <a:t>約</a:t>
            </a:r>
            <a:r>
              <a:rPr lang="zh-CN" altLang="en-US" sz="3600" dirty="0" smtClean="0"/>
              <a:t>伯的心願：</a:t>
            </a:r>
            <a:r>
              <a:rPr lang="zh-CN" altLang="en-US" sz="3600" dirty="0" smtClean="0">
                <a:solidFill>
                  <a:srgbClr val="FFFF00"/>
                </a:solidFill>
              </a:rPr>
              <a:t>罪得赦免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第二，</a:t>
            </a:r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 9:28-35</a:t>
            </a:r>
          </a:p>
          <a:p>
            <a:pPr lvl="1"/>
            <a:r>
              <a:rPr lang="zh-CN" altLang="en-US" sz="3600" dirty="0" smtClean="0"/>
              <a:t>約伯的心願：</a:t>
            </a:r>
            <a:r>
              <a:rPr lang="zh-CN" altLang="en-US" sz="3600" dirty="0" smtClean="0">
                <a:solidFill>
                  <a:srgbClr val="FFFF00"/>
                </a:solidFill>
              </a:rPr>
              <a:t>神與人之間的中保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lvl="1"/>
            <a:r>
              <a:rPr lang="en-US" altLang="zh-CN" sz="3600" dirty="0" smtClean="0"/>
              <a:t>(</a:t>
            </a:r>
            <a:r>
              <a:rPr lang="zh-CN" altLang="en-US" sz="3600" dirty="0" smtClean="0"/>
              <a:t>中保自己又必須是神</a:t>
            </a:r>
            <a:r>
              <a:rPr lang="en-US" altLang="zh-CN" sz="3600" dirty="0" smtClean="0"/>
              <a:t>)</a:t>
            </a:r>
          </a:p>
          <a:p>
            <a:r>
              <a:rPr lang="zh-CN" altLang="en-US" sz="4000" dirty="0" smtClean="0"/>
              <a:t>第三，</a:t>
            </a:r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14:13-15</a:t>
            </a:r>
            <a:r>
              <a:rPr lang="en-US" altLang="zh-CN" sz="4000" dirty="0" smtClean="0"/>
              <a:t> </a:t>
            </a:r>
          </a:p>
          <a:p>
            <a:pPr lvl="1"/>
            <a:r>
              <a:rPr lang="zh-CN" altLang="en-US" sz="3600" dirty="0" smtClean="0"/>
              <a:t>約伯的心願：</a:t>
            </a:r>
            <a:r>
              <a:rPr lang="zh-CN" altLang="en-US" sz="3600" dirty="0" smtClean="0">
                <a:solidFill>
                  <a:srgbClr val="FFFF00"/>
                </a:solidFill>
              </a:rPr>
              <a:t>復活，全新的身體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7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約伯記的結構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天上的判決 </a:t>
            </a:r>
            <a:r>
              <a:rPr lang="en-US" altLang="zh-CN" sz="4400" dirty="0"/>
              <a:t>(1-2</a:t>
            </a:r>
            <a:r>
              <a:rPr lang="zh-CN" altLang="en-US" sz="4400" dirty="0"/>
              <a:t>章</a:t>
            </a:r>
            <a:r>
              <a:rPr lang="en-US" altLang="zh-CN" sz="4400" dirty="0"/>
              <a:t>)</a:t>
            </a: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地上的判決 </a:t>
            </a:r>
            <a:r>
              <a:rPr lang="en-US" altLang="zh-CN" sz="4400" dirty="0" smtClean="0">
                <a:solidFill>
                  <a:srgbClr val="FFFF00"/>
                </a:solidFill>
              </a:rPr>
              <a:t>(3-42</a:t>
            </a:r>
            <a:r>
              <a:rPr lang="zh-CN" altLang="en-US" sz="4400" dirty="0" smtClean="0">
                <a:solidFill>
                  <a:srgbClr val="FFFF00"/>
                </a:solidFill>
              </a:rPr>
              <a:t>章</a:t>
            </a:r>
            <a:r>
              <a:rPr lang="en-US" altLang="zh-CN" sz="4400" dirty="0" smtClean="0">
                <a:solidFill>
                  <a:srgbClr val="FFFF00"/>
                </a:solidFill>
              </a:rPr>
              <a:t>)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約伯朋友們的智慧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福音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>
                <a:solidFill>
                  <a:srgbClr val="FFFF00"/>
                </a:solidFill>
              </a:rPr>
              <a:t>自</a:t>
            </a:r>
            <a:r>
              <a:rPr lang="zh-CN" altLang="en-US" sz="4000" dirty="0">
                <a:solidFill>
                  <a:srgbClr val="FFFF00"/>
                </a:solidFill>
              </a:rPr>
              <a:t>以為義與苦難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/>
              <a:t>神</a:t>
            </a:r>
            <a:r>
              <a:rPr lang="zh-CN" altLang="en-US" sz="4000" dirty="0"/>
              <a:t>的正確和公義</a:t>
            </a:r>
          </a:p>
        </p:txBody>
      </p:sp>
    </p:spTree>
    <p:extLst>
      <p:ext uri="{BB962C8B-B14F-4D97-AF65-F5344CB8AC3E}">
        <p14:creationId xmlns:p14="http://schemas.microsoft.com/office/powerpoint/2010/main" val="156050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自以為義與苦</a:t>
            </a:r>
            <a:r>
              <a:rPr lang="zh-TW" altLang="en-US" dirty="0" smtClean="0"/>
              <a:t>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 smtClean="0"/>
              <a:t>約伯記</a:t>
            </a:r>
            <a:r>
              <a:rPr lang="en-US" altLang="zh-TW" sz="4000" b="1" u="sng" dirty="0" smtClean="0"/>
              <a:t>27:5-6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“5 </a:t>
            </a:r>
            <a:r>
              <a:rPr lang="zh-TW" altLang="en-US" sz="4000" dirty="0"/>
              <a:t>我斷不以你們為是，</a:t>
            </a:r>
            <a:r>
              <a:rPr lang="zh-TW" altLang="en-US" sz="4000" dirty="0">
                <a:solidFill>
                  <a:srgbClr val="FFFF00"/>
                </a:solidFill>
              </a:rPr>
              <a:t>我至死必不以自己為不正</a:t>
            </a:r>
            <a:r>
              <a:rPr lang="zh-TW" altLang="en-US" sz="4000" dirty="0"/>
              <a:t>。</a:t>
            </a:r>
            <a:r>
              <a:rPr lang="en-US" altLang="zh-TW" sz="4000" dirty="0"/>
              <a:t>6 </a:t>
            </a:r>
            <a:r>
              <a:rPr lang="zh-TW" altLang="en-US" sz="4000" dirty="0"/>
              <a:t>我持定我的義，</a:t>
            </a:r>
            <a:r>
              <a:rPr lang="zh-TW" altLang="en-US" sz="4000" dirty="0">
                <a:solidFill>
                  <a:srgbClr val="FFFF00"/>
                </a:solidFill>
              </a:rPr>
              <a:t>必不放鬆</a:t>
            </a:r>
            <a:r>
              <a:rPr lang="zh-TW" altLang="en-US" sz="4000" dirty="0"/>
              <a:t>。在世的日子，我心必不責備我。 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7086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自以為義與苦難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/>
              <a:t>以利</a:t>
            </a:r>
            <a:r>
              <a:rPr lang="zh-CN" altLang="en-US" sz="4000" dirty="0" smtClean="0"/>
              <a:t>戶總結約伯的話</a:t>
            </a:r>
            <a:endParaRPr lang="en-US" altLang="zh-CN" sz="4000" dirty="0" smtClean="0"/>
          </a:p>
          <a:p>
            <a:r>
              <a:rPr lang="zh-CN" altLang="en-US" sz="4000" b="1" u="sng" dirty="0" smtClean="0"/>
              <a:t>約伯記</a:t>
            </a:r>
            <a:r>
              <a:rPr lang="en-US" altLang="zh-CN" sz="4000" b="1" u="sng" dirty="0" smtClean="0"/>
              <a:t>33:9-10 </a:t>
            </a:r>
            <a:r>
              <a:rPr lang="en-US" altLang="zh-CN" sz="4000" dirty="0" smtClean="0"/>
              <a:t>“</a:t>
            </a:r>
            <a:r>
              <a:rPr lang="en-US" altLang="zh-TW" sz="4000" dirty="0"/>
              <a:t>9 </a:t>
            </a:r>
            <a:r>
              <a:rPr lang="zh-TW" altLang="en-US" sz="4000" dirty="0"/>
              <a:t>我是</a:t>
            </a:r>
            <a:r>
              <a:rPr lang="zh-TW" altLang="en-US" sz="4000" dirty="0">
                <a:solidFill>
                  <a:srgbClr val="FFFF00"/>
                </a:solidFill>
              </a:rPr>
              <a:t>清潔無過</a:t>
            </a:r>
            <a:r>
              <a:rPr lang="zh-TW" altLang="en-US" sz="4000" dirty="0"/>
              <a:t>的，我是無辜的。在我裡面也沒有罪孽。 </a:t>
            </a:r>
            <a:r>
              <a:rPr lang="en-US" altLang="zh-TW" sz="4000" dirty="0"/>
              <a:t>10 </a:t>
            </a:r>
            <a:r>
              <a:rPr lang="zh-TW" altLang="en-US" sz="4000" dirty="0">
                <a:solidFill>
                  <a:srgbClr val="FFFF00"/>
                </a:solidFill>
              </a:rPr>
              <a:t>神找機會攻擊我，以我為仇敵</a:t>
            </a:r>
            <a:r>
              <a:rPr lang="zh-TW" altLang="en-US" sz="4000" dirty="0"/>
              <a:t>，</a:t>
            </a:r>
            <a:r>
              <a:rPr lang="en-US" altLang="zh-CN" sz="4000" dirty="0" smtClean="0"/>
              <a:t>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509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自以為義與苦難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FFF00"/>
                </a:solidFill>
              </a:rPr>
              <a:t>以利</a:t>
            </a:r>
            <a:r>
              <a:rPr lang="zh-CN" altLang="en-US" sz="4000" dirty="0" smtClean="0">
                <a:solidFill>
                  <a:srgbClr val="FFFF00"/>
                </a:solidFill>
              </a:rPr>
              <a:t>戶</a:t>
            </a:r>
            <a:r>
              <a:rPr lang="zh-CN" altLang="en-US" sz="4000" dirty="0" smtClean="0"/>
              <a:t>是</a:t>
            </a:r>
            <a:r>
              <a:rPr lang="en-US" altLang="zh-CN" sz="4000" dirty="0" smtClean="0"/>
              <a:t>3</a:t>
            </a:r>
            <a:r>
              <a:rPr lang="zh-CN" altLang="en-US" sz="4000" dirty="0" smtClean="0"/>
              <a:t>個朋友之外第四個人</a:t>
            </a:r>
            <a:endParaRPr lang="en-US" altLang="zh-CN" sz="4000" dirty="0" smtClean="0"/>
          </a:p>
          <a:p>
            <a:r>
              <a:rPr lang="zh-CN" altLang="en-US" sz="4000" dirty="0" smtClean="0"/>
              <a:t>他從</a:t>
            </a:r>
            <a:r>
              <a:rPr lang="en-US" altLang="zh-CN" sz="4000" dirty="0" smtClean="0"/>
              <a:t>32</a:t>
            </a:r>
            <a:r>
              <a:rPr lang="zh-CN" altLang="en-US" sz="4000" dirty="0" smtClean="0"/>
              <a:t>章開始説話</a:t>
            </a:r>
            <a:endParaRPr lang="en-US" altLang="zh-CN" sz="4000" dirty="0" smtClean="0"/>
          </a:p>
          <a:p>
            <a:r>
              <a:rPr lang="zh-CN" altLang="en-US" sz="4000" dirty="0" smtClean="0"/>
              <a:t>他為神的顯現作一個預備的工作</a:t>
            </a:r>
            <a:endParaRPr lang="en-US" altLang="zh-CN" sz="4000" dirty="0" smtClean="0"/>
          </a:p>
          <a:p>
            <a:r>
              <a:rPr lang="zh-CN" altLang="en-US" sz="4000" dirty="0" smtClean="0"/>
              <a:t>他的講論是對的</a:t>
            </a:r>
            <a:endParaRPr lang="en-US" altLang="zh-CN" sz="4000" dirty="0" smtClean="0"/>
          </a:p>
          <a:p>
            <a:r>
              <a:rPr lang="zh-CN" altLang="en-US" sz="4000" dirty="0" smtClean="0"/>
              <a:t>他沒有選邊站，因爲他知道約伯和三個朋友都有錯誤。</a:t>
            </a:r>
            <a:endParaRPr lang="en-US" altLang="zh-CN" sz="4000" dirty="0" smtClean="0"/>
          </a:p>
          <a:p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81675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 smtClean="0"/>
              <a:t>約伯記</a:t>
            </a:r>
            <a:r>
              <a:rPr lang="en-US" altLang="zh-TW" sz="4000" b="1" u="sng" dirty="0" smtClean="0"/>
              <a:t>32:2-3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“2b</a:t>
            </a:r>
            <a:r>
              <a:rPr lang="zh-TW" altLang="en-US" sz="4000" dirty="0">
                <a:solidFill>
                  <a:srgbClr val="FFFF00"/>
                </a:solidFill>
              </a:rPr>
              <a:t>以利戶向約伯發怒</a:t>
            </a:r>
            <a:r>
              <a:rPr lang="zh-TW" altLang="en-US" sz="4000" dirty="0"/>
              <a:t>。因約伯自以為義，不以神為義。</a:t>
            </a:r>
            <a:r>
              <a:rPr lang="en-US" altLang="zh-TW" sz="4000" dirty="0"/>
              <a:t>3</a:t>
            </a:r>
            <a:r>
              <a:rPr lang="zh-TW" altLang="en-US" sz="4000" dirty="0">
                <a:solidFill>
                  <a:srgbClr val="FFFF00"/>
                </a:solidFill>
              </a:rPr>
              <a:t>他又向約伯的三個朋友發怒</a:t>
            </a:r>
            <a:r>
              <a:rPr lang="zh-TW" altLang="en-US" sz="4000" dirty="0"/>
              <a:t>。因為他們想不出回答的話來，仍以約伯為有罪。”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3820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自以為義與苦難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FFFF00"/>
                </a:solidFill>
              </a:rPr>
              <a:t>以利戶告訴約伯的第一點：</a:t>
            </a:r>
            <a:endParaRPr lang="en-US" altLang="zh-CN" sz="4400" dirty="0" smtClean="0">
              <a:solidFill>
                <a:srgbClr val="FFFF00"/>
              </a:solidFill>
            </a:endParaRPr>
          </a:p>
          <a:p>
            <a:pPr lvl="1"/>
            <a:r>
              <a:rPr lang="zh-TW" altLang="en-US" sz="4000" dirty="0"/>
              <a:t>我們要知道自己在神面前的</a:t>
            </a:r>
            <a:r>
              <a:rPr lang="zh-TW" altLang="en-US" sz="4000" dirty="0" smtClean="0"/>
              <a:t>位置</a:t>
            </a:r>
            <a:endParaRPr lang="en-US" altLang="zh-TW" sz="4000" dirty="0" smtClean="0"/>
          </a:p>
          <a:p>
            <a:pPr lvl="1"/>
            <a:r>
              <a:rPr lang="zh-CN" altLang="en-US" sz="4000" b="1" u="sng" dirty="0"/>
              <a:t>約伯記</a:t>
            </a:r>
            <a:r>
              <a:rPr lang="en-US" altLang="zh-TW" sz="4000" b="1" u="sng" dirty="0" smtClean="0"/>
              <a:t>33:12-13</a:t>
            </a:r>
            <a:r>
              <a:rPr lang="en-US" altLang="zh-TW" sz="4000" dirty="0" smtClean="0"/>
              <a:t> </a:t>
            </a:r>
            <a:r>
              <a:rPr lang="en-US" altLang="zh-TW" sz="4000" dirty="0"/>
              <a:t>“12 </a:t>
            </a:r>
            <a:r>
              <a:rPr lang="zh-TW" altLang="en-US" sz="4000" dirty="0"/>
              <a:t>我要回答你說，你這話無理，</a:t>
            </a:r>
            <a:r>
              <a:rPr lang="zh-TW" altLang="en-US" sz="4000" dirty="0">
                <a:solidFill>
                  <a:srgbClr val="FFFF00"/>
                </a:solidFill>
              </a:rPr>
              <a:t>因神比世人更大</a:t>
            </a:r>
            <a:r>
              <a:rPr lang="zh-TW" altLang="en-US" sz="4000" dirty="0"/>
              <a:t>。</a:t>
            </a:r>
            <a:r>
              <a:rPr lang="en-US" altLang="zh-TW" sz="4000" dirty="0"/>
              <a:t>13 </a:t>
            </a:r>
            <a:r>
              <a:rPr lang="zh-TW" altLang="en-US" sz="4000" dirty="0"/>
              <a:t>你為何與他爭論呢？</a:t>
            </a:r>
            <a:r>
              <a:rPr lang="zh-TW" altLang="en-US" sz="4000" dirty="0">
                <a:solidFill>
                  <a:srgbClr val="FFFF00"/>
                </a:solidFill>
              </a:rPr>
              <a:t>因他的事都不對人解說</a:t>
            </a:r>
            <a:r>
              <a:rPr lang="zh-TW" altLang="en-US" sz="4000" dirty="0"/>
              <a:t>。”</a:t>
            </a:r>
            <a:endParaRPr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55835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u="sng" dirty="0" smtClean="0"/>
              <a:t>提摩太前書</a:t>
            </a:r>
            <a:r>
              <a:rPr lang="en-US" altLang="zh-TW" sz="4400" b="1" u="sng" dirty="0" smtClean="0"/>
              <a:t>6:7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“</a:t>
            </a:r>
            <a:r>
              <a:rPr lang="zh-TW" altLang="en-US" sz="4400" dirty="0"/>
              <a:t>因為我們</a:t>
            </a:r>
            <a:r>
              <a:rPr lang="zh-TW" altLang="en-US" sz="4400" dirty="0">
                <a:solidFill>
                  <a:srgbClr val="FFFF00"/>
                </a:solidFill>
              </a:rPr>
              <a:t>沒有帶什麼</a:t>
            </a:r>
            <a:r>
              <a:rPr lang="zh-TW" altLang="en-US" sz="4400" dirty="0"/>
              <a:t>到世上來，</a:t>
            </a:r>
            <a:r>
              <a:rPr lang="zh-TW" altLang="en-US" sz="4400" dirty="0">
                <a:solidFill>
                  <a:srgbClr val="FFFF00"/>
                </a:solidFill>
              </a:rPr>
              <a:t>也不能帶什麼</a:t>
            </a:r>
            <a:r>
              <a:rPr lang="zh-TW" altLang="en-US" sz="4400" dirty="0"/>
              <a:t>去。</a:t>
            </a:r>
            <a:r>
              <a:rPr lang="zh-TW" altLang="en-US" sz="4400" dirty="0" smtClean="0"/>
              <a:t>”</a:t>
            </a:r>
            <a:endParaRPr lang="en-US" altLang="zh-TW" sz="4400" dirty="0" smtClean="0"/>
          </a:p>
          <a:p>
            <a:r>
              <a:rPr lang="zh-CN" altLang="en-US" sz="4400" b="1" u="sng" dirty="0" smtClean="0"/>
              <a:t>約伯記</a:t>
            </a:r>
            <a:r>
              <a:rPr lang="en-US" altLang="zh-CN" sz="4400" b="1" u="sng" dirty="0" smtClean="0"/>
              <a:t>1:21</a:t>
            </a:r>
            <a:r>
              <a:rPr lang="en-US" altLang="zh-CN" sz="4400" dirty="0" smtClean="0"/>
              <a:t> </a:t>
            </a:r>
            <a:r>
              <a:rPr lang="en-US" altLang="zh-CN" sz="4400" dirty="0"/>
              <a:t>“</a:t>
            </a:r>
            <a:r>
              <a:rPr lang="zh-CN" altLang="en-US" sz="4400" dirty="0"/>
              <a:t>我赤身出於母胎，也必赤身歸回”</a:t>
            </a:r>
          </a:p>
        </p:txBody>
      </p:sp>
    </p:spTree>
    <p:extLst>
      <p:ext uri="{BB962C8B-B14F-4D97-AF65-F5344CB8AC3E}">
        <p14:creationId xmlns:p14="http://schemas.microsoft.com/office/powerpoint/2010/main" val="414059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453336"/>
          </a:xfrm>
        </p:spPr>
        <p:txBody>
          <a:bodyPr>
            <a:noAutofit/>
          </a:bodyPr>
          <a:lstStyle/>
          <a:p>
            <a:r>
              <a:rPr lang="zh-CN" altLang="en-US" b="1" u="sng" dirty="0" smtClean="0">
                <a:solidFill>
                  <a:srgbClr val="FFFF00"/>
                </a:solidFill>
              </a:rPr>
              <a:t>約伯記 </a:t>
            </a:r>
            <a:r>
              <a:rPr lang="en-US" altLang="zh-CN" b="1" u="sng" dirty="0" smtClean="0">
                <a:solidFill>
                  <a:srgbClr val="FFFF00"/>
                </a:solidFill>
              </a:rPr>
              <a:t>34:29 </a:t>
            </a:r>
            <a:r>
              <a:rPr lang="en-US" altLang="zh-CN" dirty="0" smtClean="0"/>
              <a:t>“</a:t>
            </a:r>
            <a:r>
              <a:rPr lang="zh-CN" altLang="en-US" strike="sngStrike" dirty="0"/>
              <a:t>他使人安静，谁能扰乱（或作定罪）呢</a:t>
            </a:r>
            <a:r>
              <a:rPr lang="zh-CN" altLang="en-US" dirty="0"/>
              <a:t>？他掩面谁能见他呢</a:t>
            </a:r>
            <a:r>
              <a:rPr lang="zh-CN" altLang="en-US" dirty="0" smtClean="0"/>
              <a:t>？</a:t>
            </a:r>
            <a:r>
              <a:rPr lang="en-US" altLang="zh-CN" dirty="0" smtClean="0"/>
              <a:t>”</a:t>
            </a:r>
          </a:p>
          <a:p>
            <a:r>
              <a:rPr lang="en-US" altLang="zh-CN" b="1" u="sng" dirty="0"/>
              <a:t>NIV</a:t>
            </a:r>
            <a:r>
              <a:rPr lang="en-US" altLang="zh-CN" dirty="0"/>
              <a:t> “But if he </a:t>
            </a:r>
            <a:r>
              <a:rPr lang="en-US" altLang="zh-CN" dirty="0">
                <a:solidFill>
                  <a:srgbClr val="FFFF00"/>
                </a:solidFill>
              </a:rPr>
              <a:t>remains silent</a:t>
            </a:r>
            <a:r>
              <a:rPr lang="en-US" altLang="zh-CN" dirty="0"/>
              <a:t>, who can condemn him?”</a:t>
            </a:r>
            <a:endParaRPr lang="zh-CN" altLang="zh-CN" sz="2400" dirty="0"/>
          </a:p>
          <a:p>
            <a:r>
              <a:rPr lang="en-US" altLang="zh-CN" b="1" u="sng" dirty="0"/>
              <a:t>ESV</a:t>
            </a:r>
            <a:r>
              <a:rPr lang="en-US" altLang="zh-CN" dirty="0"/>
              <a:t> “When he </a:t>
            </a:r>
            <a:r>
              <a:rPr lang="en-US" altLang="zh-CN" dirty="0">
                <a:solidFill>
                  <a:srgbClr val="FFFF00"/>
                </a:solidFill>
              </a:rPr>
              <a:t>is quiet</a:t>
            </a:r>
            <a:r>
              <a:rPr lang="en-US" altLang="zh-CN" dirty="0"/>
              <a:t>, who can condemn?”</a:t>
            </a:r>
            <a:endParaRPr lang="zh-CN" altLang="zh-CN" sz="2400" dirty="0"/>
          </a:p>
          <a:p>
            <a:r>
              <a:rPr lang="en-US" altLang="zh-CN" b="1" u="sng" dirty="0"/>
              <a:t>NASB</a:t>
            </a:r>
            <a:r>
              <a:rPr lang="en-US" altLang="zh-CN" dirty="0"/>
              <a:t> “When He </a:t>
            </a:r>
            <a:r>
              <a:rPr lang="en-US" altLang="zh-CN" dirty="0">
                <a:solidFill>
                  <a:srgbClr val="FFFF00"/>
                </a:solidFill>
              </a:rPr>
              <a:t>keeps quiet</a:t>
            </a:r>
            <a:r>
              <a:rPr lang="en-US" altLang="zh-CN" dirty="0"/>
              <a:t>, who can condemn</a:t>
            </a:r>
            <a:r>
              <a:rPr lang="en-US" altLang="zh-CN" dirty="0" smtClean="0"/>
              <a:t>?”</a:t>
            </a:r>
          </a:p>
          <a:p>
            <a:r>
              <a:rPr lang="zh-TW" altLang="en-US" dirty="0" smtClean="0">
                <a:solidFill>
                  <a:srgbClr val="FFFF00"/>
                </a:solidFill>
              </a:rPr>
              <a:t>當</a:t>
            </a:r>
            <a:r>
              <a:rPr lang="zh-TW" altLang="en-US" dirty="0">
                <a:solidFill>
                  <a:srgbClr val="FFFF00"/>
                </a:solidFill>
              </a:rPr>
              <a:t>神選擇沉默，誰可以定</a:t>
            </a:r>
            <a:r>
              <a:rPr lang="zh-TW" altLang="en-US" dirty="0" smtClean="0">
                <a:solidFill>
                  <a:srgbClr val="FFFF00"/>
                </a:solidFill>
              </a:rPr>
              <a:t>他</a:t>
            </a:r>
            <a:r>
              <a:rPr lang="en-US" altLang="zh-TW" dirty="0" smtClean="0">
                <a:solidFill>
                  <a:srgbClr val="FFFF00"/>
                </a:solidFill>
              </a:rPr>
              <a:t>(</a:t>
            </a:r>
            <a:r>
              <a:rPr lang="zh-CN" altLang="en-US" dirty="0" smtClean="0">
                <a:solidFill>
                  <a:srgbClr val="FFFF00"/>
                </a:solidFill>
              </a:rPr>
              <a:t>神</a:t>
            </a:r>
            <a:r>
              <a:rPr lang="en-US" altLang="zh-TW" dirty="0" smtClean="0">
                <a:solidFill>
                  <a:srgbClr val="FFFF00"/>
                </a:solidFill>
              </a:rPr>
              <a:t>)</a:t>
            </a:r>
            <a:r>
              <a:rPr lang="zh-TW" altLang="en-US" dirty="0" smtClean="0">
                <a:solidFill>
                  <a:srgbClr val="FFFF00"/>
                </a:solidFill>
              </a:rPr>
              <a:t>有罪</a:t>
            </a:r>
            <a:r>
              <a:rPr lang="zh-TW" altLang="en-US" dirty="0">
                <a:solidFill>
                  <a:srgbClr val="FFFF00"/>
                </a:solidFill>
              </a:rPr>
              <a:t>呢</a:t>
            </a:r>
            <a:r>
              <a:rPr lang="zh-TW" altLang="en-US" dirty="0" smtClean="0">
                <a:solidFill>
                  <a:srgbClr val="FFFF00"/>
                </a:solidFill>
              </a:rPr>
              <a:t>？</a:t>
            </a:r>
            <a:endParaRPr lang="en-US" altLang="zh-TW" dirty="0" smtClean="0">
              <a:solidFill>
                <a:srgbClr val="FFFF00"/>
              </a:solidFill>
            </a:endParaRPr>
          </a:p>
          <a:p>
            <a:r>
              <a:rPr lang="zh-TW" altLang="en-US" dirty="0"/>
              <a:t>言下之意：約伯，你不能定神的罪！因為神是公義的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192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199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charRg st="199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自以為義與苦難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 smtClean="0">
                <a:solidFill>
                  <a:srgbClr val="FFFF00"/>
                </a:solidFill>
              </a:rPr>
              <a:t>以利戶告訴約伯的第一點：</a:t>
            </a:r>
            <a:endParaRPr lang="en-US" altLang="zh-CN" sz="4400" dirty="0" smtClean="0">
              <a:solidFill>
                <a:srgbClr val="FFFF00"/>
              </a:solidFill>
            </a:endParaRPr>
          </a:p>
          <a:p>
            <a:pPr lvl="1"/>
            <a:r>
              <a:rPr lang="zh-TW" altLang="en-US" sz="4000" dirty="0"/>
              <a:t>我們要知道自己在神面前的</a:t>
            </a:r>
            <a:r>
              <a:rPr lang="zh-TW" altLang="en-US" sz="4000" dirty="0" smtClean="0"/>
              <a:t>位置</a:t>
            </a:r>
            <a:endParaRPr lang="en-US" altLang="zh-TW" sz="4000" dirty="0" smtClean="0"/>
          </a:p>
          <a:p>
            <a:r>
              <a:rPr lang="zh-CN" altLang="en-US" sz="4400" dirty="0">
                <a:solidFill>
                  <a:srgbClr val="FFFF00"/>
                </a:solidFill>
              </a:rPr>
              <a:t>以利戶告訴約伯的</a:t>
            </a:r>
            <a:r>
              <a:rPr lang="zh-CN" altLang="en-US" sz="4400" dirty="0" smtClean="0">
                <a:solidFill>
                  <a:srgbClr val="FFFF00"/>
                </a:solidFill>
              </a:rPr>
              <a:t>第二點</a:t>
            </a:r>
            <a:r>
              <a:rPr lang="zh-CN" altLang="en-US" sz="4400" dirty="0">
                <a:solidFill>
                  <a:srgbClr val="FFFF00"/>
                </a:solidFill>
              </a:rPr>
              <a:t>：</a:t>
            </a:r>
            <a:endParaRPr lang="en-US" altLang="zh-CN" sz="4400" dirty="0">
              <a:solidFill>
                <a:srgbClr val="FFFF00"/>
              </a:solidFill>
            </a:endParaRPr>
          </a:p>
          <a:p>
            <a:pPr lvl="1"/>
            <a:r>
              <a:rPr lang="zh-TW" altLang="en-US" sz="4000" dirty="0"/>
              <a:t>神如此偉大，超乎我們的理解，所以我們無權指責神</a:t>
            </a:r>
            <a:endParaRPr lang="en-US" altLang="zh-TW" sz="4000" dirty="0" smtClean="0"/>
          </a:p>
        </p:txBody>
      </p:sp>
    </p:spTree>
    <p:extLst>
      <p:ext uri="{BB962C8B-B14F-4D97-AF65-F5344CB8AC3E}">
        <p14:creationId xmlns:p14="http://schemas.microsoft.com/office/powerpoint/2010/main" val="345336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神如此偉大，超乎我們的理解，所以我們無權指責</a:t>
            </a:r>
            <a:r>
              <a:rPr lang="zh-TW" altLang="en-US" dirty="0" smtClean="0"/>
              <a:t>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u="sng" dirty="0" smtClean="0"/>
              <a:t>约伯記</a:t>
            </a:r>
            <a:r>
              <a:rPr lang="en-US" altLang="zh-TW" sz="4400" b="1" u="sng" dirty="0" smtClean="0"/>
              <a:t>35:2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“</a:t>
            </a:r>
            <a:r>
              <a:rPr lang="zh-TW" altLang="en-US" sz="4400" dirty="0"/>
              <a:t>你以為有理，</a:t>
            </a:r>
            <a:r>
              <a:rPr lang="zh-TW" altLang="en-US" sz="4400" dirty="0">
                <a:solidFill>
                  <a:srgbClr val="FFFF00"/>
                </a:solidFill>
              </a:rPr>
              <a:t>或以為</a:t>
            </a:r>
            <a:r>
              <a:rPr lang="zh-TW" altLang="en-US" sz="4400" dirty="0" smtClean="0">
                <a:solidFill>
                  <a:srgbClr val="FFFF00"/>
                </a:solidFill>
              </a:rPr>
              <a:t>你的</a:t>
            </a:r>
            <a:r>
              <a:rPr lang="zh-TW" altLang="en-US" sz="4400" dirty="0">
                <a:solidFill>
                  <a:srgbClr val="FFFF00"/>
                </a:solidFill>
              </a:rPr>
              <a:t>公義勝於神的公</a:t>
            </a:r>
            <a:r>
              <a:rPr lang="zh-TW" altLang="en-US" sz="4400" dirty="0" smtClean="0">
                <a:solidFill>
                  <a:srgbClr val="FFFF00"/>
                </a:solidFill>
              </a:rPr>
              <a:t>義</a:t>
            </a:r>
            <a:r>
              <a:rPr lang="zh-TW" altLang="en-US" sz="4400" dirty="0" smtClean="0"/>
              <a:t>”</a:t>
            </a:r>
            <a:endParaRPr lang="en-US" altLang="zh-TW" sz="4400" dirty="0" smtClean="0"/>
          </a:p>
          <a:p>
            <a:r>
              <a:rPr lang="zh-CN" altLang="en-US" sz="4400" b="1" u="sng" dirty="0"/>
              <a:t>約伯記</a:t>
            </a:r>
            <a:r>
              <a:rPr lang="en-US" altLang="zh-CN" sz="4400" b="1" u="sng" dirty="0" smtClean="0"/>
              <a:t>36:26</a:t>
            </a:r>
            <a:r>
              <a:rPr lang="en-US" altLang="zh-CN" sz="4400" dirty="0" smtClean="0"/>
              <a:t> </a:t>
            </a:r>
            <a:r>
              <a:rPr lang="en-US" altLang="zh-CN" sz="4400" dirty="0"/>
              <a:t>“</a:t>
            </a:r>
            <a:r>
              <a:rPr lang="zh-CN" altLang="en-US" sz="4400" dirty="0"/>
              <a:t>神為大，我們</a:t>
            </a:r>
            <a:r>
              <a:rPr lang="zh-CN" altLang="en-US" sz="4400" dirty="0">
                <a:solidFill>
                  <a:srgbClr val="FFFF00"/>
                </a:solidFill>
              </a:rPr>
              <a:t>不能全知</a:t>
            </a:r>
            <a:r>
              <a:rPr lang="zh-CN" altLang="en-US" sz="4400" dirty="0"/>
              <a:t>；他的年數</a:t>
            </a:r>
            <a:r>
              <a:rPr lang="zh-CN" altLang="en-US" sz="4400" dirty="0">
                <a:solidFill>
                  <a:srgbClr val="FFFF00"/>
                </a:solidFill>
              </a:rPr>
              <a:t>不能測度</a:t>
            </a:r>
            <a:r>
              <a:rPr lang="zh-CN" altLang="en-US" sz="4400" dirty="0"/>
              <a:t>。”</a:t>
            </a:r>
          </a:p>
        </p:txBody>
      </p:sp>
    </p:spTree>
    <p:extLst>
      <p:ext uri="{BB962C8B-B14F-4D97-AF65-F5344CB8AC3E}">
        <p14:creationId xmlns:p14="http://schemas.microsoft.com/office/powerpoint/2010/main" val="20126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神如此偉大，超乎我們的理解，所以我們無權指責神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/>
              <a:t>以利</a:t>
            </a:r>
            <a:r>
              <a:rPr lang="zh-CN" altLang="en-US" sz="4000" dirty="0" smtClean="0"/>
              <a:t>戶</a:t>
            </a:r>
            <a:r>
              <a:rPr lang="zh-CN" altLang="en-US" sz="4000" dirty="0" smtClean="0">
                <a:solidFill>
                  <a:srgbClr val="FFFF00"/>
                </a:solidFill>
              </a:rPr>
              <a:t>一個例子</a:t>
            </a:r>
            <a:r>
              <a:rPr lang="zh-CN" altLang="en-US" sz="4000" dirty="0" smtClean="0"/>
              <a:t>來證明自己的論點：</a:t>
            </a:r>
            <a:endParaRPr lang="en-US" altLang="zh-CN" sz="4000" dirty="0" smtClean="0"/>
          </a:p>
          <a:p>
            <a:pPr lvl="1"/>
            <a:r>
              <a:rPr lang="zh-CN" altLang="en-US" sz="3600" dirty="0" smtClean="0">
                <a:solidFill>
                  <a:srgbClr val="FFFF00"/>
                </a:solidFill>
              </a:rPr>
              <a:t>風暴</a:t>
            </a:r>
            <a:r>
              <a:rPr lang="en-US" altLang="zh-CN" sz="3600" dirty="0" smtClean="0">
                <a:solidFill>
                  <a:srgbClr val="FFFF00"/>
                </a:solidFill>
              </a:rPr>
              <a:t>/</a:t>
            </a:r>
            <a:r>
              <a:rPr lang="zh-CN" altLang="en-US" sz="3600" dirty="0" smtClean="0">
                <a:solidFill>
                  <a:srgbClr val="FFFF00"/>
                </a:solidFill>
              </a:rPr>
              <a:t>颱風</a:t>
            </a:r>
            <a:r>
              <a:rPr lang="en-US" altLang="zh-CN" sz="3600" dirty="0" smtClean="0">
                <a:solidFill>
                  <a:srgbClr val="FFFF00"/>
                </a:solidFill>
              </a:rPr>
              <a:t>/</a:t>
            </a:r>
            <a:r>
              <a:rPr lang="zh-CN" altLang="en-US" sz="3600" dirty="0" smtClean="0">
                <a:solidFill>
                  <a:srgbClr val="FFFF00"/>
                </a:solidFill>
              </a:rPr>
              <a:t>颶風</a:t>
            </a:r>
            <a:endParaRPr lang="en-US" altLang="zh-CN" sz="3600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sz="3600" dirty="0"/>
              <a:t>翻到</a:t>
            </a:r>
            <a:r>
              <a:rPr lang="zh-CN" altLang="en-US" sz="3600" b="1" u="sng" dirty="0">
                <a:solidFill>
                  <a:srgbClr val="FFFF00"/>
                </a:solidFill>
              </a:rPr>
              <a:t>約伯記</a:t>
            </a:r>
            <a:r>
              <a:rPr lang="en-US" altLang="zh-CN" sz="3600" b="1" u="sng" dirty="0" smtClean="0">
                <a:solidFill>
                  <a:srgbClr val="FFFF00"/>
                </a:solidFill>
              </a:rPr>
              <a:t>36:27-33</a:t>
            </a:r>
          </a:p>
          <a:p>
            <a:pPr lvl="2"/>
            <a:r>
              <a:rPr lang="en-US" altLang="zh-CN" sz="2800" b="1" u="sng" dirty="0" smtClean="0"/>
              <a:t>36:27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風暴</a:t>
            </a:r>
            <a:r>
              <a:rPr lang="zh-CN" altLang="en-US" sz="2800" dirty="0"/>
              <a:t>從何</a:t>
            </a:r>
            <a:r>
              <a:rPr lang="zh-CN" altLang="en-US" sz="2800" dirty="0" smtClean="0"/>
              <a:t>開始</a:t>
            </a:r>
            <a:r>
              <a:rPr lang="en-US" altLang="zh-CN" sz="2800" dirty="0" smtClean="0"/>
              <a:t>?</a:t>
            </a:r>
          </a:p>
          <a:p>
            <a:pPr lvl="2"/>
            <a:r>
              <a:rPr lang="en-US" altLang="zh-CN" sz="2800" b="1" u="sng" dirty="0" smtClean="0"/>
              <a:t>36:28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下雨</a:t>
            </a:r>
            <a:endParaRPr lang="en-US" altLang="zh-CN" sz="2800" dirty="0" smtClean="0"/>
          </a:p>
          <a:p>
            <a:pPr lvl="2"/>
            <a:r>
              <a:rPr lang="en-US" altLang="zh-CN" sz="2800" b="1" u="sng" dirty="0" smtClean="0"/>
              <a:t>36:29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密雲和雷聲</a:t>
            </a:r>
            <a:endParaRPr lang="en-US" altLang="zh-CN" sz="2800" dirty="0" smtClean="0"/>
          </a:p>
          <a:p>
            <a:pPr lvl="2"/>
            <a:r>
              <a:rPr lang="en-US" altLang="zh-CN" sz="2800" b="1" u="sng" dirty="0" smtClean="0"/>
              <a:t>36:30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閃電 </a:t>
            </a:r>
            <a:r>
              <a:rPr lang="en-US" altLang="zh-CN" sz="2800" dirty="0" smtClean="0"/>
              <a:t>(</a:t>
            </a:r>
            <a:r>
              <a:rPr lang="zh-CN" altLang="en-US" sz="2800" dirty="0" smtClean="0"/>
              <a:t>亮光應該翻譯爲閃電，與</a:t>
            </a:r>
            <a:r>
              <a:rPr lang="en-US" altLang="zh-CN" sz="2800" dirty="0" smtClean="0"/>
              <a:t>32</a:t>
            </a:r>
            <a:r>
              <a:rPr lang="zh-CN" altLang="en-US" sz="2800" dirty="0" smtClean="0"/>
              <a:t>節同一個希伯來語單詞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，最後水回到海洋</a:t>
            </a:r>
            <a:endParaRPr lang="en-US" altLang="zh-CN" sz="2800" dirty="0" smtClean="0"/>
          </a:p>
          <a:p>
            <a:pPr lvl="2"/>
            <a:r>
              <a:rPr lang="en-US" altLang="zh-CN" sz="2800" b="1" u="sng" dirty="0" smtClean="0"/>
              <a:t>36:31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神利用風暴完成他的旨意</a:t>
            </a:r>
            <a:endParaRPr lang="en-US" altLang="zh-CN" sz="2800" dirty="0" smtClean="0"/>
          </a:p>
          <a:p>
            <a:pPr lvl="2"/>
            <a:endParaRPr lang="en-US" altLang="zh-CN" sz="2800" dirty="0" smtClean="0"/>
          </a:p>
          <a:p>
            <a:pPr lvl="2"/>
            <a:endParaRPr lang="en-US" altLang="zh-CN" sz="3200" dirty="0" smtClean="0"/>
          </a:p>
          <a:p>
            <a:pPr lvl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5236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神如此偉大，超乎我們的理解，所以我們無權指責神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u="sng" dirty="0">
                <a:solidFill>
                  <a:srgbClr val="FFFF00"/>
                </a:solidFill>
              </a:rPr>
              <a:t>以利</a:t>
            </a:r>
            <a:r>
              <a:rPr lang="zh-CN" altLang="en-US" sz="4000" b="1" u="sng" dirty="0" smtClean="0">
                <a:solidFill>
                  <a:srgbClr val="FFFF00"/>
                </a:solidFill>
              </a:rPr>
              <a:t>戶的論點</a:t>
            </a:r>
            <a:r>
              <a:rPr lang="zh-CN" altLang="en-US" sz="4000" dirty="0" smtClean="0"/>
              <a:t>：</a:t>
            </a:r>
            <a:endParaRPr lang="en-US" altLang="zh-CN" sz="4000" dirty="0" smtClean="0"/>
          </a:p>
          <a:p>
            <a:pPr lvl="1"/>
            <a:r>
              <a:rPr lang="zh-CN" altLang="en-US" sz="3600" dirty="0" smtClean="0"/>
              <a:t>如果你連</a:t>
            </a:r>
            <a:r>
              <a:rPr lang="zh-CN" altLang="en-US" sz="3600" dirty="0" smtClean="0">
                <a:solidFill>
                  <a:srgbClr val="FFFF00"/>
                </a:solidFill>
              </a:rPr>
              <a:t>神在風暴中</a:t>
            </a:r>
            <a:r>
              <a:rPr lang="zh-CN" altLang="en-US" sz="3600" dirty="0" smtClean="0"/>
              <a:t>所做的一切都無法全部明白，你怎麽可能明白</a:t>
            </a:r>
            <a:r>
              <a:rPr lang="zh-CN" altLang="en-US" sz="3600" dirty="0" smtClean="0">
                <a:solidFill>
                  <a:srgbClr val="FFFF00"/>
                </a:solidFill>
              </a:rPr>
              <a:t>神在苦難中</a:t>
            </a:r>
            <a:r>
              <a:rPr lang="zh-CN" altLang="en-US" sz="3600" dirty="0" smtClean="0"/>
              <a:t>一切的旨意呢？</a:t>
            </a:r>
            <a:endParaRPr lang="en-US" altLang="zh-CN" sz="3600" dirty="0" smtClean="0"/>
          </a:p>
          <a:p>
            <a:r>
              <a:rPr lang="zh-CN" altLang="en-US" sz="4000" b="1" u="sng" dirty="0">
                <a:solidFill>
                  <a:srgbClr val="FFFF00"/>
                </a:solidFill>
              </a:rPr>
              <a:t>以利戶</a:t>
            </a:r>
            <a:r>
              <a:rPr lang="zh-CN" altLang="en-US" sz="4000" b="1" u="sng" dirty="0" smtClean="0">
                <a:solidFill>
                  <a:srgbClr val="FFFF00"/>
                </a:solidFill>
              </a:rPr>
              <a:t>的總結和諷刺</a:t>
            </a:r>
            <a:r>
              <a:rPr lang="zh-CN" altLang="en-US" sz="4000" dirty="0" smtClean="0"/>
              <a:t>：</a:t>
            </a:r>
            <a:r>
              <a:rPr lang="zh-TW" altLang="en-US" sz="4000" dirty="0"/>
              <a:t> </a:t>
            </a:r>
            <a:endParaRPr lang="en-US" altLang="zh-TW" sz="4000" dirty="0" smtClean="0"/>
          </a:p>
          <a:p>
            <a:pPr lvl="1"/>
            <a:r>
              <a:rPr lang="zh-CN" altLang="en-US" sz="3600" b="1" u="sng" dirty="0" smtClean="0"/>
              <a:t>約伯記</a:t>
            </a:r>
            <a:r>
              <a:rPr lang="en-US" altLang="zh-TW" sz="3600" b="1" u="sng" dirty="0" smtClean="0"/>
              <a:t>37:19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</a:t>
            </a:r>
            <a:r>
              <a:rPr lang="zh-TW" altLang="en-US" sz="3600" dirty="0">
                <a:solidFill>
                  <a:srgbClr val="FFFF00"/>
                </a:solidFill>
              </a:rPr>
              <a:t>我們愚昧</a:t>
            </a:r>
            <a:r>
              <a:rPr lang="zh-TW" altLang="en-US" sz="3600" dirty="0"/>
              <a:t>不能陳</a:t>
            </a:r>
            <a:r>
              <a:rPr lang="zh-TW" altLang="en-US" sz="3600" dirty="0" smtClean="0"/>
              <a:t>說</a:t>
            </a:r>
            <a:r>
              <a:rPr lang="zh-CN" altLang="en-US" sz="3600" dirty="0" smtClean="0"/>
              <a:t>，</a:t>
            </a:r>
            <a:r>
              <a:rPr lang="zh-TW" altLang="en-US" sz="3600" dirty="0" smtClean="0">
                <a:solidFill>
                  <a:srgbClr val="FFFF00"/>
                </a:solidFill>
              </a:rPr>
              <a:t>請</a:t>
            </a:r>
            <a:r>
              <a:rPr lang="zh-TW" altLang="en-US" sz="3600" dirty="0">
                <a:solidFill>
                  <a:srgbClr val="FFFF00"/>
                </a:solidFill>
              </a:rPr>
              <a:t>你指教我們該對他說什麼話</a:t>
            </a:r>
            <a:r>
              <a:rPr lang="zh-TW" altLang="en-US" sz="3600" dirty="0"/>
              <a:t>。”</a:t>
            </a:r>
            <a:endParaRPr lang="en-US" altLang="zh-CN" sz="36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580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約伯記的結構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天上的判決 </a:t>
            </a:r>
            <a:r>
              <a:rPr lang="en-US" altLang="zh-CN" sz="4400" dirty="0"/>
              <a:t>(1-2</a:t>
            </a:r>
            <a:r>
              <a:rPr lang="zh-CN" altLang="en-US" sz="4400" dirty="0"/>
              <a:t>章</a:t>
            </a:r>
            <a:r>
              <a:rPr lang="en-US" altLang="zh-CN" sz="4400" dirty="0"/>
              <a:t>)</a:t>
            </a:r>
          </a:p>
          <a:p>
            <a:r>
              <a:rPr lang="zh-CN" altLang="en-US" sz="4400" dirty="0" smtClean="0">
                <a:solidFill>
                  <a:srgbClr val="FFFF00"/>
                </a:solidFill>
              </a:rPr>
              <a:t>地上的判決 </a:t>
            </a:r>
            <a:r>
              <a:rPr lang="en-US" altLang="zh-CN" sz="4400" dirty="0" smtClean="0">
                <a:solidFill>
                  <a:srgbClr val="FFFF00"/>
                </a:solidFill>
              </a:rPr>
              <a:t>(3-42</a:t>
            </a:r>
            <a:r>
              <a:rPr lang="zh-CN" altLang="en-US" sz="4400" dirty="0" smtClean="0">
                <a:solidFill>
                  <a:srgbClr val="FFFF00"/>
                </a:solidFill>
              </a:rPr>
              <a:t>章</a:t>
            </a:r>
            <a:r>
              <a:rPr lang="en-US" altLang="zh-CN" sz="4400" dirty="0" smtClean="0">
                <a:solidFill>
                  <a:srgbClr val="FFFF00"/>
                </a:solidFill>
              </a:rPr>
              <a:t>)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約伯朋友們的智慧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福音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自以為義與苦難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 smtClean="0">
                <a:solidFill>
                  <a:srgbClr val="FFFF00"/>
                </a:solidFill>
              </a:rPr>
              <a:t>神</a:t>
            </a:r>
            <a:r>
              <a:rPr lang="zh-CN" altLang="en-US" sz="4000" dirty="0">
                <a:solidFill>
                  <a:srgbClr val="FFFF00"/>
                </a:solidFill>
              </a:rPr>
              <a:t>的正確和公義</a:t>
            </a:r>
          </a:p>
        </p:txBody>
      </p:sp>
    </p:spTree>
    <p:extLst>
      <p:ext uri="{BB962C8B-B14F-4D97-AF65-F5344CB8AC3E}">
        <p14:creationId xmlns:p14="http://schemas.microsoft.com/office/powerpoint/2010/main" val="187667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神的正確和公</a:t>
            </a:r>
            <a:r>
              <a:rPr lang="zh-TW" altLang="en-US" dirty="0" smtClean="0"/>
              <a:t>義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CN" altLang="en-US" dirty="0" smtClean="0"/>
              <a:t>神的</a:t>
            </a:r>
            <a:r>
              <a:rPr lang="zh-CN" altLang="en-US" dirty="0"/>
              <a:t>第一點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FF00"/>
                </a:solidFill>
              </a:rPr>
              <a:t>他的</a:t>
            </a:r>
            <a:r>
              <a:rPr lang="zh-CN" altLang="en-US" dirty="0">
                <a:solidFill>
                  <a:srgbClr val="FFFF00"/>
                </a:solidFill>
              </a:rPr>
              <a:t>智慧更</a:t>
            </a:r>
            <a:r>
              <a:rPr lang="zh-CN" altLang="en-US" dirty="0" smtClean="0">
                <a:solidFill>
                  <a:srgbClr val="FFFF00"/>
                </a:solidFill>
              </a:rPr>
              <a:t>大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 numCol="2"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創造</a:t>
            </a:r>
            <a:r>
              <a:rPr lang="en-US" altLang="zh-CN" dirty="0" smtClean="0"/>
              <a:t>(38:4-7</a:t>
            </a:r>
            <a:r>
              <a:rPr lang="en-US" altLang="zh-CN" dirty="0"/>
              <a:t>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海洋</a:t>
            </a:r>
            <a:r>
              <a:rPr lang="en-US" altLang="zh-CN" dirty="0" smtClean="0"/>
              <a:t>(38:8-11</a:t>
            </a:r>
            <a:r>
              <a:rPr lang="en-US" altLang="zh-CN" dirty="0"/>
              <a:t>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地球</a:t>
            </a:r>
            <a:r>
              <a:rPr lang="en-US" altLang="zh-CN" dirty="0" smtClean="0"/>
              <a:t> </a:t>
            </a:r>
            <a:r>
              <a:rPr lang="en-US" altLang="zh-CN" dirty="0"/>
              <a:t>(38:12-15)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深淵和死亡</a:t>
            </a:r>
            <a:r>
              <a:rPr lang="en-US" altLang="zh-CN" dirty="0" smtClean="0"/>
              <a:t>(38:16-18</a:t>
            </a:r>
            <a:r>
              <a:rPr lang="en-US" altLang="zh-CN" dirty="0"/>
              <a:t>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光和暗</a:t>
            </a:r>
            <a:r>
              <a:rPr lang="en-US" altLang="zh-CN" dirty="0" smtClean="0"/>
              <a:t> </a:t>
            </a:r>
            <a:r>
              <a:rPr lang="en-US" altLang="zh-CN" dirty="0"/>
              <a:t>(38:19-21)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風暴</a:t>
            </a:r>
            <a:r>
              <a:rPr lang="en-US" altLang="zh-CN" dirty="0" smtClean="0"/>
              <a:t> </a:t>
            </a:r>
            <a:r>
              <a:rPr lang="en-US" altLang="zh-CN" dirty="0"/>
              <a:t>(38:22-30)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星星</a:t>
            </a:r>
            <a:r>
              <a:rPr lang="en-US" altLang="zh-CN" dirty="0" smtClean="0"/>
              <a:t> </a:t>
            </a:r>
            <a:r>
              <a:rPr lang="en-US" altLang="zh-CN" dirty="0"/>
              <a:t>(38:31-32)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雲彩</a:t>
            </a:r>
            <a:r>
              <a:rPr lang="en-US" altLang="zh-CN" dirty="0" smtClean="0"/>
              <a:t> </a:t>
            </a:r>
            <a:r>
              <a:rPr lang="en-US" altLang="zh-CN" dirty="0"/>
              <a:t>(38:34-38)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獅子和烏鴉</a:t>
            </a:r>
            <a:r>
              <a:rPr lang="en-US" altLang="zh-CN" dirty="0" smtClean="0"/>
              <a:t> </a:t>
            </a:r>
            <a:r>
              <a:rPr lang="en-US" altLang="zh-CN" dirty="0"/>
              <a:t>(38:39-41)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野山羊</a:t>
            </a:r>
            <a:r>
              <a:rPr lang="en-US" altLang="zh-CN" dirty="0" smtClean="0"/>
              <a:t> </a:t>
            </a:r>
            <a:r>
              <a:rPr lang="en-US" altLang="zh-CN" dirty="0"/>
              <a:t>(39:1-4)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野驢</a:t>
            </a:r>
            <a:r>
              <a:rPr lang="en-US" altLang="zh-CN" dirty="0" smtClean="0"/>
              <a:t> </a:t>
            </a:r>
            <a:r>
              <a:rPr lang="en-US" altLang="zh-CN" dirty="0"/>
              <a:t>(39:5-8)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野牛</a:t>
            </a:r>
            <a:r>
              <a:rPr lang="en-US" altLang="zh-CN" dirty="0" smtClean="0"/>
              <a:t> </a:t>
            </a:r>
            <a:r>
              <a:rPr lang="en-US" altLang="zh-CN" dirty="0"/>
              <a:t>(39:9-12)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/>
              <a:t>鴕鳥</a:t>
            </a:r>
            <a:r>
              <a:rPr lang="en-US" altLang="zh-CN" dirty="0" smtClean="0"/>
              <a:t> </a:t>
            </a:r>
            <a:r>
              <a:rPr lang="en-US" altLang="zh-CN" dirty="0"/>
              <a:t>(39:13-18)</a:t>
            </a:r>
            <a:endParaRPr lang="zh-CN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馬</a:t>
            </a:r>
            <a:r>
              <a:rPr lang="en-US" altLang="zh-CN" dirty="0" smtClean="0"/>
              <a:t> </a:t>
            </a:r>
            <a:r>
              <a:rPr lang="en-US" altLang="zh-CN" dirty="0"/>
              <a:t>(</a:t>
            </a:r>
            <a:r>
              <a:rPr lang="en-US" altLang="zh-CN" dirty="0" smtClean="0"/>
              <a:t>39:19-25)</a:t>
            </a:r>
            <a:endParaRPr lang="en-US" altLang="zh-CN" sz="2200" dirty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鷹</a:t>
            </a:r>
            <a:r>
              <a:rPr lang="en-US" altLang="zh-CN" dirty="0" smtClean="0"/>
              <a:t> </a:t>
            </a:r>
            <a:r>
              <a:rPr lang="en-US" altLang="zh-CN" dirty="0"/>
              <a:t>(39:26-30)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627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神的正確和公義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CN" altLang="en-US" dirty="0"/>
              <a:t>神的</a:t>
            </a:r>
            <a:r>
              <a:rPr lang="zh-CN" altLang="en-US" dirty="0" smtClean="0"/>
              <a:t>第二點</a:t>
            </a:r>
            <a:r>
              <a:rPr lang="zh-CN" altLang="en-US" dirty="0"/>
              <a:t>：</a:t>
            </a:r>
            <a:r>
              <a:rPr lang="zh-CN" altLang="en-US" dirty="0">
                <a:solidFill>
                  <a:srgbClr val="FFFF00"/>
                </a:solidFill>
              </a:rPr>
              <a:t>他</a:t>
            </a:r>
            <a:r>
              <a:rPr lang="zh-CN" altLang="en-US" dirty="0" smtClean="0">
                <a:solidFill>
                  <a:srgbClr val="FFFF00"/>
                </a:solidFill>
              </a:rPr>
              <a:t>的能力更</a:t>
            </a:r>
            <a:r>
              <a:rPr lang="zh-CN" altLang="en-US" dirty="0">
                <a:solidFill>
                  <a:srgbClr val="FFFF00"/>
                </a:solidFill>
              </a:rPr>
              <a:t>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000" dirty="0" smtClean="0"/>
              <a:t>神的能力更大，可以比約伯</a:t>
            </a:r>
            <a:r>
              <a:rPr lang="zh-CN" altLang="en-US" sz="4000" dirty="0" smtClean="0">
                <a:solidFill>
                  <a:srgbClr val="FFFF00"/>
                </a:solidFill>
              </a:rPr>
              <a:t>更好的掌管世間萬物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神用</a:t>
            </a:r>
            <a:r>
              <a:rPr lang="zh-CN" altLang="en-US" sz="4000" dirty="0" smtClean="0">
                <a:solidFill>
                  <a:srgbClr val="FFFF00"/>
                </a:solidFill>
              </a:rPr>
              <a:t>兩個恐龍</a:t>
            </a:r>
            <a:r>
              <a:rPr lang="zh-CN" altLang="en-US" sz="4000" dirty="0" smtClean="0"/>
              <a:t>來證明他的論點</a:t>
            </a:r>
            <a:endParaRPr lang="en-US" altLang="zh-CN" sz="4000" dirty="0" smtClean="0"/>
          </a:p>
          <a:p>
            <a:pPr lvl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8772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兩個恐龍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sz="4000" dirty="0"/>
              <a:t>第一個，和合本</a:t>
            </a:r>
            <a:r>
              <a:rPr lang="zh-CN" altLang="en-US" sz="4000" dirty="0">
                <a:solidFill>
                  <a:srgbClr val="FFFF00"/>
                </a:solidFill>
              </a:rPr>
              <a:t>錯誤翻譯爲“河馬”</a:t>
            </a:r>
            <a:endParaRPr lang="en-US" altLang="zh-CN" sz="4000" dirty="0">
              <a:solidFill>
                <a:srgbClr val="FFFF00"/>
              </a:solidFill>
            </a:endParaRPr>
          </a:p>
          <a:p>
            <a:pPr lvl="1"/>
            <a:r>
              <a:rPr lang="zh-CN" altLang="en-US" sz="3600" b="1" u="sng" dirty="0" smtClean="0"/>
              <a:t>約伯記</a:t>
            </a:r>
            <a:r>
              <a:rPr lang="en-US" altLang="zh-TW" sz="3600" b="1" u="sng" dirty="0" smtClean="0"/>
              <a:t>40:15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</a:t>
            </a:r>
            <a:r>
              <a:rPr lang="zh-TW" altLang="en-US" sz="3600" dirty="0"/>
              <a:t>你且觀看</a:t>
            </a:r>
            <a:r>
              <a:rPr lang="zh-TW" altLang="en-US" sz="3600" dirty="0">
                <a:solidFill>
                  <a:srgbClr val="FFFF00"/>
                </a:solidFill>
              </a:rPr>
              <a:t>河馬</a:t>
            </a:r>
            <a:r>
              <a:rPr lang="zh-TW" altLang="en-US" sz="3600" dirty="0"/>
              <a:t>。我造你也造它。牠吃草與牛一樣。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pPr lvl="1"/>
            <a:r>
              <a:rPr lang="zh-CN" altLang="en-US" sz="3600" b="1" u="sng" dirty="0"/>
              <a:t>約伯</a:t>
            </a:r>
            <a:r>
              <a:rPr lang="zh-CN" altLang="en-US" sz="3600" b="1" u="sng" dirty="0" smtClean="0"/>
              <a:t>記</a:t>
            </a:r>
            <a:r>
              <a:rPr lang="en-US" altLang="zh-TW" sz="3600" b="1" u="sng" dirty="0"/>
              <a:t>40:17 </a:t>
            </a:r>
            <a:r>
              <a:rPr lang="en-US" altLang="zh-TW" sz="3600" dirty="0"/>
              <a:t>“</a:t>
            </a:r>
            <a:r>
              <a:rPr lang="zh-TW" altLang="en-US" sz="3600" dirty="0">
                <a:solidFill>
                  <a:srgbClr val="FFFF00"/>
                </a:solidFill>
              </a:rPr>
              <a:t>它搖動尾巴如香柏樹</a:t>
            </a:r>
            <a:r>
              <a:rPr lang="zh-TW" altLang="en-US" sz="3600" dirty="0"/>
              <a:t>。它大腿的筋互相聯絡。”</a:t>
            </a:r>
            <a:endParaRPr lang="en-US" altLang="zh-TW" sz="36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028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 descr="Image result for hippopotamus t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48" y="908720"/>
            <a:ext cx="9176648" cy="537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32648" y="6471642"/>
            <a:ext cx="2144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By  Bernard </a:t>
            </a:r>
            <a:r>
              <a:rPr lang="en-US" altLang="zh-CN" dirty="0">
                <a:solidFill>
                  <a:schemeClr val="bg1"/>
                </a:solidFill>
              </a:rPr>
              <a:t>DUPONT</a:t>
            </a:r>
          </a:p>
        </p:txBody>
      </p:sp>
    </p:spTree>
    <p:extLst>
      <p:ext uri="{BB962C8B-B14F-4D97-AF65-F5344CB8AC3E}">
        <p14:creationId xmlns:p14="http://schemas.microsoft.com/office/powerpoint/2010/main" val="43845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約伯記是一卷奇妙的書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約伯記是聖經的</a:t>
            </a:r>
            <a:r>
              <a:rPr lang="zh-CN" altLang="en-US" sz="4000" dirty="0" smtClean="0">
                <a:solidFill>
                  <a:srgbClr val="FFFF00"/>
                </a:solidFill>
              </a:rPr>
              <a:t>第一卷書</a:t>
            </a:r>
            <a:r>
              <a:rPr lang="zh-CN" altLang="en-US" sz="4000" dirty="0" smtClean="0"/>
              <a:t>，好像是整本聖經的引言</a:t>
            </a:r>
            <a:endParaRPr lang="en-US" altLang="zh-CN" sz="4000" dirty="0" smtClean="0"/>
          </a:p>
          <a:p>
            <a:r>
              <a:rPr lang="zh-CN" altLang="en-US" sz="4000" dirty="0"/>
              <a:t>約伯</a:t>
            </a:r>
            <a:r>
              <a:rPr lang="zh-CN" altLang="en-US" sz="4000" dirty="0" smtClean="0"/>
              <a:t>記解答</a:t>
            </a:r>
            <a:r>
              <a:rPr lang="zh-CN" altLang="en-US" sz="4000" dirty="0" smtClean="0">
                <a:solidFill>
                  <a:srgbClr val="FFFF00"/>
                </a:solidFill>
              </a:rPr>
              <a:t>爲什麽我們需要聖經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聖</a:t>
            </a:r>
            <a:r>
              <a:rPr lang="zh-CN" altLang="en-US" sz="4000" dirty="0"/>
              <a:t>經</a:t>
            </a:r>
            <a:r>
              <a:rPr lang="zh-CN" altLang="en-US" sz="4000" dirty="0" smtClean="0"/>
              <a:t>的</a:t>
            </a:r>
            <a:r>
              <a:rPr lang="zh-CN" altLang="en-US" sz="4000" dirty="0" smtClean="0">
                <a:solidFill>
                  <a:srgbClr val="FFFF00"/>
                </a:solidFill>
              </a:rPr>
              <a:t>各位作者</a:t>
            </a:r>
            <a:r>
              <a:rPr lang="zh-CN" altLang="en-US" sz="4000" dirty="0" smtClean="0"/>
              <a:t>會</a:t>
            </a:r>
            <a:r>
              <a:rPr lang="zh-CN" altLang="en-US" sz="4000" dirty="0"/>
              <a:t>引用約</a:t>
            </a:r>
            <a:r>
              <a:rPr lang="zh-CN" altLang="en-US" sz="4000" dirty="0" smtClean="0"/>
              <a:t>伯記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4509120"/>
            <a:ext cx="3639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敬畏耶和華是</a:t>
            </a:r>
            <a:r>
              <a:rPr lang="zh-CN" altLang="en-US" sz="2400" dirty="0">
                <a:solidFill>
                  <a:srgbClr val="FFFF00"/>
                </a:solidFill>
              </a:rPr>
              <a:t>智慧的開端 </a:t>
            </a:r>
          </a:p>
        </p:txBody>
      </p:sp>
      <p:sp>
        <p:nvSpPr>
          <p:cNvPr id="5" name="矩形 4"/>
          <p:cNvSpPr/>
          <p:nvPr/>
        </p:nvSpPr>
        <p:spPr>
          <a:xfrm>
            <a:off x="5940152" y="4509120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CN" altLang="en-US" sz="2400" b="1" u="sng" dirty="0">
                <a:solidFill>
                  <a:schemeClr val="bg1"/>
                </a:solidFill>
              </a:rPr>
              <a:t>約伯記</a:t>
            </a:r>
            <a:r>
              <a:rPr lang="en-US" altLang="zh-CN" sz="2400" b="1" u="sng" dirty="0">
                <a:solidFill>
                  <a:schemeClr val="bg1"/>
                </a:solidFill>
              </a:rPr>
              <a:t>28:28</a:t>
            </a:r>
          </a:p>
        </p:txBody>
      </p:sp>
      <p:cxnSp>
        <p:nvCxnSpPr>
          <p:cNvPr id="7" name="直接箭头连接符 6"/>
          <p:cNvCxnSpPr>
            <a:stCxn id="4" idx="3"/>
            <a:endCxn id="5" idx="1"/>
          </p:cNvCxnSpPr>
          <p:nvPr/>
        </p:nvCxnSpPr>
        <p:spPr>
          <a:xfrm>
            <a:off x="4034674" y="4739953"/>
            <a:ext cx="1905478" cy="0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395536" y="5038450"/>
            <a:ext cx="36391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400" b="1" u="sng" dirty="0">
                <a:solidFill>
                  <a:schemeClr val="bg1"/>
                </a:solidFill>
              </a:rPr>
              <a:t>耶利米書 </a:t>
            </a:r>
            <a:r>
              <a:rPr lang="en-US" altLang="zh-TW" sz="2400" b="1" u="sng" dirty="0" smtClean="0">
                <a:solidFill>
                  <a:schemeClr val="bg1"/>
                </a:solidFill>
              </a:rPr>
              <a:t>20:14</a:t>
            </a:r>
            <a:endParaRPr lang="zh-TW" altLang="en-US" sz="2400" dirty="0">
              <a:solidFill>
                <a:schemeClr val="bg1"/>
              </a:solidFill>
            </a:endParaRPr>
          </a:p>
        </p:txBody>
      </p:sp>
      <p:cxnSp>
        <p:nvCxnSpPr>
          <p:cNvPr id="9" name="直接箭头连接符 8"/>
          <p:cNvCxnSpPr>
            <a:stCxn id="8" idx="3"/>
            <a:endCxn id="11" idx="1"/>
          </p:cNvCxnSpPr>
          <p:nvPr/>
        </p:nvCxnSpPr>
        <p:spPr>
          <a:xfrm>
            <a:off x="4034674" y="5269283"/>
            <a:ext cx="1889702" cy="17561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5924376" y="5056011"/>
            <a:ext cx="1508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CN" altLang="en-US" sz="2400" b="1" u="sng" dirty="0">
                <a:solidFill>
                  <a:schemeClr val="bg1"/>
                </a:solidFill>
              </a:rPr>
              <a:t>約伯</a:t>
            </a:r>
            <a:r>
              <a:rPr lang="zh-CN" altLang="en-US" sz="2400" b="1" u="sng" dirty="0" smtClean="0">
                <a:solidFill>
                  <a:schemeClr val="bg1"/>
                </a:solidFill>
              </a:rPr>
              <a:t>記</a:t>
            </a:r>
            <a:r>
              <a:rPr lang="en-US" altLang="zh-CN" sz="2400" b="1" u="sng" dirty="0" smtClean="0">
                <a:solidFill>
                  <a:schemeClr val="bg1"/>
                </a:solidFill>
              </a:rPr>
              <a:t>3:3</a:t>
            </a:r>
            <a:endParaRPr lang="en-US" altLang="zh-CN" sz="2400" b="1" u="sng" dirty="0">
              <a:solidFill>
                <a:schemeClr val="bg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12697" y="5524731"/>
            <a:ext cx="3621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u="sng" dirty="0" smtClean="0">
                <a:solidFill>
                  <a:schemeClr val="bg1"/>
                </a:solidFill>
              </a:rPr>
              <a:t>提摩太前書 </a:t>
            </a:r>
            <a:r>
              <a:rPr lang="en-US" altLang="zh-CN" sz="2400" b="1" u="sng" dirty="0" smtClean="0">
                <a:solidFill>
                  <a:schemeClr val="bg1"/>
                </a:solidFill>
              </a:rPr>
              <a:t>6:7</a:t>
            </a:r>
            <a:endParaRPr lang="zh-CN" altLang="en-US" sz="2400" b="1" u="sng" dirty="0">
              <a:solidFill>
                <a:schemeClr val="bg1"/>
              </a:solidFill>
            </a:endParaRPr>
          </a:p>
        </p:txBody>
      </p:sp>
      <p:cxnSp>
        <p:nvCxnSpPr>
          <p:cNvPr id="15" name="直接箭头连接符 14"/>
          <p:cNvCxnSpPr>
            <a:stCxn id="14" idx="3"/>
            <a:endCxn id="16" idx="1"/>
          </p:cNvCxnSpPr>
          <p:nvPr/>
        </p:nvCxnSpPr>
        <p:spPr>
          <a:xfrm flipV="1">
            <a:off x="4034674" y="5755563"/>
            <a:ext cx="1889701" cy="1"/>
          </a:xfrm>
          <a:prstGeom prst="straightConnector1">
            <a:avLst/>
          </a:prstGeom>
          <a:ln w="762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924375" y="5524730"/>
            <a:ext cx="1664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zh-CN" altLang="en-US" sz="2400" b="1" u="sng" dirty="0">
                <a:solidFill>
                  <a:schemeClr val="bg1"/>
                </a:solidFill>
              </a:rPr>
              <a:t>約伯</a:t>
            </a:r>
            <a:r>
              <a:rPr lang="zh-CN" altLang="en-US" sz="2400" b="1" u="sng" dirty="0" smtClean="0">
                <a:solidFill>
                  <a:schemeClr val="bg1"/>
                </a:solidFill>
              </a:rPr>
              <a:t>記</a:t>
            </a:r>
            <a:r>
              <a:rPr lang="en-US" altLang="zh-CN" sz="2400" b="1" u="sng" dirty="0" smtClean="0">
                <a:solidFill>
                  <a:schemeClr val="bg1"/>
                </a:solidFill>
              </a:rPr>
              <a:t>1:21</a:t>
            </a:r>
            <a:endParaRPr lang="en-US" altLang="zh-CN" sz="2400" b="1" u="sng" dirty="0">
              <a:solidFill>
                <a:schemeClr val="bg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6929" y="5998712"/>
            <a:ext cx="3621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u="sng" dirty="0" smtClean="0">
                <a:solidFill>
                  <a:schemeClr val="bg1"/>
                </a:solidFill>
              </a:rPr>
              <a:t>希伯來書的作者</a:t>
            </a:r>
            <a:endParaRPr lang="zh-CN" altLang="en-US" sz="2400" b="1" u="sng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8089" y="6396335"/>
            <a:ext cx="36219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400" b="1" u="sng" dirty="0">
                <a:solidFill>
                  <a:schemeClr val="bg1"/>
                </a:solidFill>
              </a:rPr>
              <a:t>何西</a:t>
            </a:r>
            <a:r>
              <a:rPr lang="zh-CN" altLang="en-US" sz="2400" b="1" u="sng" dirty="0" smtClean="0">
                <a:solidFill>
                  <a:schemeClr val="bg1"/>
                </a:solidFill>
              </a:rPr>
              <a:t>阿先知</a:t>
            </a:r>
            <a:endParaRPr lang="zh-CN" altLang="en-US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30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1" grpId="0"/>
      <p:bldP spid="14" grpId="0"/>
      <p:bldP spid="16" grpId="0"/>
      <p:bldP spid="16" grpId="1"/>
      <p:bldP spid="13" grpId="0"/>
      <p:bldP spid="13" grpId="1"/>
      <p:bldP spid="17" grpId="0"/>
      <p:bldP spid="17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雷龍 </a:t>
            </a:r>
            <a:r>
              <a:rPr lang="en-US" altLang="zh-CN" i="1" dirty="0" smtClean="0"/>
              <a:t>Brontosaurus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Image result for Brontosau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628" y="1484784"/>
            <a:ext cx="6027896" cy="52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1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兩個恐龍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zh-CN" altLang="en-US" sz="4000" dirty="0" smtClean="0"/>
              <a:t>第</a:t>
            </a:r>
            <a:r>
              <a:rPr lang="zh-CN" altLang="en-US" sz="4000" dirty="0"/>
              <a:t>二</a:t>
            </a:r>
            <a:r>
              <a:rPr lang="zh-CN" altLang="en-US" sz="4000" dirty="0" smtClean="0"/>
              <a:t>個</a:t>
            </a:r>
            <a:r>
              <a:rPr lang="zh-CN" altLang="en-US" sz="4000" dirty="0"/>
              <a:t>，和合本</a:t>
            </a:r>
            <a:r>
              <a:rPr lang="zh-CN" altLang="en-US" sz="4000" dirty="0">
                <a:solidFill>
                  <a:srgbClr val="FFFF00"/>
                </a:solidFill>
              </a:rPr>
              <a:t>錯誤翻譯爲</a:t>
            </a:r>
            <a:r>
              <a:rPr lang="zh-CN" altLang="en-US" sz="4000" dirty="0" smtClean="0">
                <a:solidFill>
                  <a:srgbClr val="FFFF00"/>
                </a:solidFill>
              </a:rPr>
              <a:t>“鰐魚”</a:t>
            </a:r>
            <a:endParaRPr lang="en-US" altLang="zh-CN" sz="4000" dirty="0">
              <a:solidFill>
                <a:srgbClr val="FFFF00"/>
              </a:solidFill>
            </a:endParaRPr>
          </a:p>
          <a:p>
            <a:pPr lvl="1"/>
            <a:r>
              <a:rPr lang="zh-CN" altLang="en-US" sz="3600" b="1" u="sng" dirty="0" smtClean="0"/>
              <a:t>約伯記</a:t>
            </a:r>
            <a:r>
              <a:rPr lang="en-US" altLang="zh-TW" sz="3600" b="1" u="sng" dirty="0" smtClean="0"/>
              <a:t>41:1 </a:t>
            </a:r>
            <a:r>
              <a:rPr lang="en-US" altLang="zh-TW" sz="3600" dirty="0"/>
              <a:t>“</a:t>
            </a:r>
            <a:r>
              <a:rPr lang="zh-TW" altLang="en-US" sz="3600" dirty="0"/>
              <a:t>你能用魚鉤釣</a:t>
            </a:r>
            <a:r>
              <a:rPr lang="zh-TW" altLang="en-US" sz="3600" dirty="0" smtClean="0"/>
              <a:t>上</a:t>
            </a:r>
            <a:r>
              <a:rPr lang="zh-CN" altLang="en-US" sz="3600" dirty="0">
                <a:solidFill>
                  <a:srgbClr val="FFFF00"/>
                </a:solidFill>
              </a:rPr>
              <a:t>鰐魚</a:t>
            </a:r>
            <a:r>
              <a:rPr lang="zh-TW" altLang="en-US" sz="3600" dirty="0" smtClean="0"/>
              <a:t>嗎</a:t>
            </a:r>
            <a:r>
              <a:rPr lang="zh-TW" altLang="en-US" sz="3600" dirty="0"/>
              <a:t>？能用繩子壓下它的舌頭嗎？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pPr lvl="1"/>
            <a:r>
              <a:rPr lang="zh-CN" altLang="en-US" sz="3600" b="1" u="sng" dirty="0" smtClean="0"/>
              <a:t>約伯記</a:t>
            </a:r>
            <a:r>
              <a:rPr lang="en-US" altLang="zh-TW" sz="3600" b="1" u="sng" dirty="0" smtClean="0"/>
              <a:t>41:9</a:t>
            </a:r>
            <a:r>
              <a:rPr lang="en-US" altLang="zh-TW" sz="3600" dirty="0" smtClean="0"/>
              <a:t> </a:t>
            </a:r>
            <a:r>
              <a:rPr lang="en-US" altLang="zh-TW" sz="3600" dirty="0"/>
              <a:t>“</a:t>
            </a:r>
            <a:r>
              <a:rPr lang="zh-TW" altLang="en-US" sz="3600" dirty="0">
                <a:solidFill>
                  <a:srgbClr val="FFFF00"/>
                </a:solidFill>
              </a:rPr>
              <a:t>人指望捉拿它是徒然的</a:t>
            </a:r>
            <a:r>
              <a:rPr lang="zh-TW" altLang="en-US" sz="3600" dirty="0"/>
              <a:t>。一見它，豈不喪膽嗎？</a:t>
            </a:r>
            <a:r>
              <a:rPr lang="zh-TW" altLang="en-US" sz="3600" dirty="0" smtClean="0"/>
              <a:t>”</a:t>
            </a:r>
            <a:endParaRPr lang="en-US" altLang="zh-TW" sz="3600" dirty="0" smtClean="0"/>
          </a:p>
          <a:p>
            <a:pPr lvl="2"/>
            <a:r>
              <a:rPr lang="zh-CN" altLang="en-US" sz="3200" dirty="0" smtClean="0"/>
              <a:t>古代人會抓鰐魚，古埃及鰐魚木乃伊</a:t>
            </a:r>
            <a:endParaRPr lang="en-US" altLang="zh-CN" sz="3200" dirty="0" smtClean="0"/>
          </a:p>
          <a:p>
            <a:pPr lvl="2"/>
            <a:r>
              <a:rPr lang="zh-CN" altLang="en-US" sz="3200" dirty="0" smtClean="0"/>
              <a:t>翻譯成鰐魚是稱</a:t>
            </a:r>
            <a:r>
              <a:rPr lang="zh-CN" altLang="en-US" sz="3200" dirty="0" smtClean="0">
                <a:solidFill>
                  <a:srgbClr val="FFFF00"/>
                </a:solidFill>
              </a:rPr>
              <a:t>神在説謊</a:t>
            </a:r>
            <a:r>
              <a:rPr lang="zh-CN" altLang="en-US" sz="3200" dirty="0" smtClean="0"/>
              <a:t>！</a:t>
            </a:r>
            <a:endParaRPr lang="en-US" altLang="zh-TW" sz="3200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001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b="1" u="sng" dirty="0"/>
              <a:t>約伯記</a:t>
            </a:r>
            <a:r>
              <a:rPr lang="en-US" altLang="zh-TW" sz="4400" b="1" u="sng" dirty="0" smtClean="0"/>
              <a:t>41:21</a:t>
            </a:r>
            <a:r>
              <a:rPr lang="en-US" altLang="zh-TW" sz="4400" dirty="0" smtClean="0"/>
              <a:t> </a:t>
            </a:r>
            <a:r>
              <a:rPr lang="en-US" altLang="zh-TW" sz="4400" dirty="0"/>
              <a:t>“</a:t>
            </a:r>
            <a:r>
              <a:rPr lang="zh-TW" altLang="en-US" sz="4400" dirty="0"/>
              <a:t>它的氣點著煤炭，</a:t>
            </a:r>
            <a:r>
              <a:rPr lang="zh-TW" altLang="en-US" sz="4400" dirty="0">
                <a:solidFill>
                  <a:srgbClr val="FFFF00"/>
                </a:solidFill>
              </a:rPr>
              <a:t>有火焰從它口中發出</a:t>
            </a:r>
            <a:r>
              <a:rPr lang="zh-TW" altLang="en-US" sz="4400" dirty="0"/>
              <a:t>。</a:t>
            </a:r>
            <a:r>
              <a:rPr lang="zh-TW" altLang="en-US" sz="4400" dirty="0" smtClean="0"/>
              <a:t>”</a:t>
            </a:r>
            <a:endParaRPr lang="en-US" altLang="zh-TW" sz="4400" dirty="0" smtClean="0"/>
          </a:p>
          <a:p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853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Leviathan</a:t>
            </a:r>
            <a:r>
              <a:rPr lang="zh-CN" altLang="en-US" dirty="0" smtClean="0"/>
              <a:t>不是鰐魚是什麽？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根據聖經的描述，創造論學者普遍認爲是一種“</a:t>
            </a:r>
            <a:r>
              <a:rPr lang="zh-CN" altLang="en-US" dirty="0" smtClean="0">
                <a:solidFill>
                  <a:srgbClr val="FFFF00"/>
                </a:solidFill>
              </a:rPr>
              <a:t>上龍</a:t>
            </a:r>
            <a:r>
              <a:rPr lang="zh-CN" altLang="en-US" dirty="0" smtClean="0"/>
              <a:t>” 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Pliosaur</a:t>
            </a:r>
            <a:r>
              <a:rPr lang="en-US" altLang="zh-CN" dirty="0" smtClean="0"/>
              <a:t>)</a:t>
            </a:r>
          </a:p>
          <a:p>
            <a:r>
              <a:rPr lang="zh-CN" altLang="en-US" dirty="0" smtClean="0"/>
              <a:t>例如，</a:t>
            </a:r>
            <a:r>
              <a:rPr lang="zh-CN" altLang="en-US" dirty="0" smtClean="0">
                <a:solidFill>
                  <a:srgbClr val="FFFF00"/>
                </a:solidFill>
              </a:rPr>
              <a:t>上龍</a:t>
            </a:r>
            <a:r>
              <a:rPr lang="zh-CN" altLang="en-US" dirty="0" smtClean="0"/>
              <a:t>科目</a:t>
            </a:r>
            <a:r>
              <a:rPr lang="zh-CN" altLang="en-US" dirty="0"/>
              <a:t>下的</a:t>
            </a:r>
            <a:r>
              <a:rPr lang="zh-CN" altLang="en-US" dirty="0">
                <a:solidFill>
                  <a:srgbClr val="FFFF00"/>
                </a:solidFill>
              </a:rPr>
              <a:t>克柔龙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Kronosaurus</a:t>
            </a:r>
            <a:r>
              <a:rPr lang="en-US" altLang="zh-CN" dirty="0" smtClean="0"/>
              <a:t>)</a:t>
            </a:r>
            <a:r>
              <a:rPr lang="zh-CN" altLang="en-US" dirty="0" smtClean="0"/>
              <a:t>可以身長達到</a:t>
            </a:r>
            <a:r>
              <a:rPr lang="en-US" altLang="zh-CN" dirty="0" smtClean="0"/>
              <a:t>11</a:t>
            </a:r>
            <a:r>
              <a:rPr lang="zh-CN" altLang="en-US" dirty="0" smtClean="0"/>
              <a:t>米 </a:t>
            </a:r>
            <a:r>
              <a:rPr lang="en-US" altLang="zh-CN" dirty="0" smtClean="0"/>
              <a:t>(36 feet)</a:t>
            </a:r>
          </a:p>
          <a:p>
            <a:endParaRPr lang="zh-CN" altLang="en-US" dirty="0"/>
          </a:p>
        </p:txBody>
      </p:sp>
      <p:pic>
        <p:nvPicPr>
          <p:cNvPr id="1026" name="Picture 2" descr="https://upload.wikimedia.org/wikipedia/commons/thumb/a/ac/Kronosaurus_queenslandicus.jpg/1920px-Kronosaurus_queenslandic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262"/>
            <a:ext cx="91440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-27044" y="6488668"/>
            <a:ext cx="2509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</a:rPr>
              <a:t>哈佛大學</a:t>
            </a:r>
            <a:r>
              <a:rPr lang="zh-CN" altLang="en-US" b="1" dirty="0">
                <a:solidFill>
                  <a:schemeClr val="bg1"/>
                </a:solidFill>
              </a:rPr>
              <a:t>展示的克柔龙</a:t>
            </a:r>
            <a:endParaRPr lang="en-US" altLang="zh-C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6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Leviathan</a:t>
            </a:r>
            <a:r>
              <a:rPr lang="zh-CN" altLang="en-US" dirty="0"/>
              <a:t>不是鰐魚是什麽</a:t>
            </a:r>
            <a:r>
              <a:rPr lang="zh-CN" altLang="en-US" dirty="0" smtClean="0"/>
              <a:t>？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閲讀文章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FFFF00"/>
                </a:solidFill>
              </a:rPr>
              <a:t>Drawing Out the Biblical </a:t>
            </a:r>
            <a:r>
              <a:rPr lang="en-US" altLang="zh-CN" dirty="0" smtClean="0">
                <a:solidFill>
                  <a:srgbClr val="FFFF00"/>
                </a:solidFill>
              </a:rPr>
              <a:t>Leviathan </a:t>
            </a:r>
            <a:r>
              <a:rPr lang="en-US" altLang="zh-CN" dirty="0" smtClean="0"/>
              <a:t>(2020)</a:t>
            </a:r>
          </a:p>
          <a:p>
            <a:pPr lvl="1"/>
            <a:r>
              <a:rPr lang="en-US" altLang="zh-CN" i="1" dirty="0"/>
              <a:t>https://answersingenesis.org/dinosaurs/drawing-out-biblical-leviathan</a:t>
            </a:r>
            <a:r>
              <a:rPr lang="en-US" altLang="zh-CN" i="1" dirty="0" smtClean="0"/>
              <a:t>/</a:t>
            </a:r>
          </a:p>
          <a:p>
            <a:r>
              <a:rPr lang="en-US" altLang="zh-CN" dirty="0">
                <a:solidFill>
                  <a:srgbClr val="FFFF00"/>
                </a:solidFill>
              </a:rPr>
              <a:t>Leviathan Found - According to Broad </a:t>
            </a:r>
            <a:r>
              <a:rPr lang="en-US" altLang="zh-CN" dirty="0" smtClean="0">
                <a:solidFill>
                  <a:srgbClr val="FFFF00"/>
                </a:solidFill>
              </a:rPr>
              <a:t>Definition </a:t>
            </a:r>
            <a:r>
              <a:rPr lang="en-US" altLang="zh-CN" dirty="0" smtClean="0"/>
              <a:t>(2010)</a:t>
            </a:r>
          </a:p>
          <a:p>
            <a:pPr lvl="1"/>
            <a:r>
              <a:rPr lang="en-US" altLang="zh-CN" i="1" dirty="0"/>
              <a:t>https://answersingenesis.org/extinct-animals/leviathan-found-broad-definition</a:t>
            </a:r>
            <a:r>
              <a:rPr lang="en-US" altLang="zh-CN" i="1" dirty="0" smtClean="0"/>
              <a:t>/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14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爲什麽這是故意翻譯錯誤？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lnSpcReduction="10000"/>
          </a:bodyPr>
          <a:lstStyle/>
          <a:p>
            <a:r>
              <a:rPr lang="zh-CN" altLang="en-US" b="1" u="sng" dirty="0" smtClean="0"/>
              <a:t>問題關鍵</a:t>
            </a:r>
            <a:r>
              <a:rPr lang="zh-CN" altLang="en-US" dirty="0" smtClean="0"/>
              <a:t>：</a:t>
            </a:r>
            <a:r>
              <a:rPr lang="zh-CN" altLang="en-US" dirty="0" smtClean="0">
                <a:solidFill>
                  <a:srgbClr val="FFFF00"/>
                </a:solidFill>
              </a:rPr>
              <a:t>帶著進化論的世界觀在翻譯聖經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dirty="0"/>
              <a:t>根</a:t>
            </a:r>
            <a:r>
              <a:rPr lang="zh-CN" altLang="en-US" dirty="0" smtClean="0"/>
              <a:t>據進化論世界觀，</a:t>
            </a:r>
            <a:r>
              <a:rPr lang="zh-CN" altLang="en-US" dirty="0" smtClean="0">
                <a:solidFill>
                  <a:srgbClr val="FFFF00"/>
                </a:solidFill>
              </a:rPr>
              <a:t>恐龍在人類之前幾百萬年就滅絕了</a:t>
            </a:r>
            <a:r>
              <a:rPr lang="zh-CN" altLang="en-US" dirty="0" smtClean="0"/>
              <a:t>。</a:t>
            </a:r>
            <a:r>
              <a:rPr lang="zh-CN" altLang="en-US" dirty="0"/>
              <a:t>約伯和約伯記的作者根本不知道恐</a:t>
            </a:r>
            <a:r>
              <a:rPr lang="zh-CN" altLang="en-US" dirty="0" smtClean="0"/>
              <a:t>龍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因此神讓約伯</a:t>
            </a:r>
            <a:r>
              <a:rPr lang="zh-CN" altLang="en-US" dirty="0" smtClean="0">
                <a:solidFill>
                  <a:srgbClr val="FFFF00"/>
                </a:solidFill>
              </a:rPr>
              <a:t>“觀看”雷</a:t>
            </a:r>
            <a:r>
              <a:rPr lang="zh-CN" altLang="en-US" dirty="0">
                <a:solidFill>
                  <a:srgbClr val="FFFF00"/>
                </a:solidFill>
              </a:rPr>
              <a:t>龍</a:t>
            </a:r>
            <a:r>
              <a:rPr lang="en-US" altLang="zh-CN" dirty="0" smtClean="0"/>
              <a:t>(39:15)</a:t>
            </a:r>
            <a:r>
              <a:rPr lang="zh-CN" altLang="en-US" dirty="0" smtClean="0"/>
              <a:t>，</a:t>
            </a:r>
            <a:r>
              <a:rPr lang="zh-CN" altLang="en-US" dirty="0" smtClean="0">
                <a:solidFill>
                  <a:srgbClr val="FFFF00"/>
                </a:solidFill>
              </a:rPr>
              <a:t>“抓捕”上龍 </a:t>
            </a:r>
            <a:r>
              <a:rPr lang="en-US" altLang="zh-CN" dirty="0" smtClean="0"/>
              <a:t>(40:9)</a:t>
            </a:r>
            <a:r>
              <a:rPr lang="zh-CN" altLang="en-US" dirty="0" smtClean="0"/>
              <a:t>就變得毫無意義。約伯不會明白。</a:t>
            </a:r>
            <a:endParaRPr lang="en-US" altLang="zh-CN" dirty="0" smtClean="0"/>
          </a:p>
          <a:p>
            <a:r>
              <a:rPr lang="zh-CN" altLang="en-US" dirty="0" smtClean="0"/>
              <a:t>但如果帶著</a:t>
            </a:r>
            <a:r>
              <a:rPr lang="zh-CN" altLang="en-US" dirty="0" smtClean="0">
                <a:solidFill>
                  <a:srgbClr val="FFFF00"/>
                </a:solidFill>
              </a:rPr>
              <a:t>聖經的世界觀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dirty="0"/>
              <a:t>上</a:t>
            </a:r>
            <a:r>
              <a:rPr lang="zh-CN" altLang="en-US" dirty="0" smtClean="0"/>
              <a:t>龍是第五天被造，雷龍是第六天被造，</a:t>
            </a:r>
            <a:r>
              <a:rPr lang="zh-CN" altLang="en-US" dirty="0" smtClean="0">
                <a:solidFill>
                  <a:srgbClr val="FFFF00"/>
                </a:solidFill>
              </a:rPr>
              <a:t>因此人與恐龍共同生活一段時間</a:t>
            </a:r>
            <a:r>
              <a:rPr lang="zh-CN" altLang="en-US" dirty="0" smtClean="0"/>
              <a:t>。</a:t>
            </a:r>
            <a:r>
              <a:rPr lang="zh-CN" altLang="en-US" dirty="0" smtClean="0">
                <a:solidFill>
                  <a:srgbClr val="FFFF00"/>
                </a:solidFill>
              </a:rPr>
              <a:t>恐龍也上了方舟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dirty="0" smtClean="0"/>
              <a:t>因此約伯</a:t>
            </a:r>
            <a:r>
              <a:rPr lang="zh-CN" altLang="en-US" dirty="0" smtClean="0">
                <a:solidFill>
                  <a:srgbClr val="FFFF00"/>
                </a:solidFill>
              </a:rPr>
              <a:t>一定知道，甚至見過恐龍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pPr lvl="1"/>
            <a:r>
              <a:rPr lang="zh-CN" altLang="en-US" dirty="0" smtClean="0"/>
              <a:t>所以約伯完全明白神在説什麽！</a:t>
            </a:r>
            <a:endParaRPr lang="en-US" altLang="zh-CN" dirty="0" smtClean="0"/>
          </a:p>
          <a:p>
            <a:pPr lvl="1"/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095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神的正確和公義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CN" altLang="en-US" dirty="0"/>
              <a:t>神的</a:t>
            </a:r>
            <a:r>
              <a:rPr lang="zh-CN" altLang="en-US" dirty="0" smtClean="0"/>
              <a:t>第二點</a:t>
            </a:r>
            <a:r>
              <a:rPr lang="zh-CN" altLang="en-US" dirty="0"/>
              <a:t>：</a:t>
            </a:r>
            <a:r>
              <a:rPr lang="zh-CN" altLang="en-US" dirty="0">
                <a:solidFill>
                  <a:srgbClr val="FFFF00"/>
                </a:solidFill>
              </a:rPr>
              <a:t>他</a:t>
            </a:r>
            <a:r>
              <a:rPr lang="zh-CN" altLang="en-US" dirty="0" smtClean="0">
                <a:solidFill>
                  <a:srgbClr val="FFFF00"/>
                </a:solidFill>
              </a:rPr>
              <a:t>的能力更</a:t>
            </a:r>
            <a:r>
              <a:rPr lang="zh-CN" altLang="en-US" dirty="0">
                <a:solidFill>
                  <a:srgbClr val="FFFF00"/>
                </a:solidFill>
              </a:rPr>
              <a:t>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神的能力更大，可以比約伯</a:t>
            </a:r>
            <a:r>
              <a:rPr lang="zh-CN" altLang="en-US" sz="4000" dirty="0" smtClean="0">
                <a:solidFill>
                  <a:srgbClr val="FFFF00"/>
                </a:solidFill>
              </a:rPr>
              <a:t>更好的掌管世間萬物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神用</a:t>
            </a:r>
            <a:r>
              <a:rPr lang="zh-CN" altLang="en-US" sz="4000" dirty="0" smtClean="0">
                <a:solidFill>
                  <a:srgbClr val="FFFF00"/>
                </a:solidFill>
              </a:rPr>
              <a:t>兩個恐龍</a:t>
            </a:r>
            <a:r>
              <a:rPr lang="zh-CN" altLang="en-US" sz="4000" dirty="0" smtClean="0"/>
              <a:t>來證明他的論</a:t>
            </a:r>
            <a:r>
              <a:rPr lang="zh-CN" altLang="en-US" sz="4000" dirty="0" smtClean="0"/>
              <a:t>點</a:t>
            </a:r>
            <a:endParaRPr lang="en-US" altLang="zh-CN" sz="4000" dirty="0" smtClean="0"/>
          </a:p>
          <a:p>
            <a:pPr lvl="1"/>
            <a:r>
              <a:rPr lang="zh-CN" altLang="en-US" sz="3200" dirty="0"/>
              <a:t>約</a:t>
            </a:r>
            <a:r>
              <a:rPr lang="zh-CN" altLang="en-US" sz="3200" dirty="0" smtClean="0"/>
              <a:t>伯你能控制</a:t>
            </a:r>
            <a:r>
              <a:rPr lang="zh-CN" altLang="en-US" sz="3200" dirty="0" smtClean="0">
                <a:solidFill>
                  <a:srgbClr val="FFFF00"/>
                </a:solidFill>
              </a:rPr>
              <a:t>這兩隻恐龍</a:t>
            </a:r>
            <a:r>
              <a:rPr lang="zh-CN" altLang="en-US" sz="3200" dirty="0" smtClean="0"/>
              <a:t>嗎？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如果你連</a:t>
            </a:r>
            <a:r>
              <a:rPr lang="zh-CN" altLang="en-US" sz="3200" dirty="0" smtClean="0">
                <a:solidFill>
                  <a:srgbClr val="FFFF00"/>
                </a:solidFill>
              </a:rPr>
              <a:t>恐龍</a:t>
            </a:r>
            <a:r>
              <a:rPr lang="zh-CN" altLang="en-US" sz="3200" dirty="0" smtClean="0"/>
              <a:t>都不能掌控，你怎麽可能來掌控</a:t>
            </a:r>
            <a:r>
              <a:rPr lang="zh-CN" altLang="en-US" sz="3200" dirty="0" smtClean="0">
                <a:solidFill>
                  <a:srgbClr val="FFFF00"/>
                </a:solidFill>
              </a:rPr>
              <a:t>世界</a:t>
            </a:r>
            <a:r>
              <a:rPr lang="zh-CN" altLang="en-US" sz="3200" dirty="0" smtClean="0"/>
              <a:t>呢？</a:t>
            </a:r>
            <a:endParaRPr lang="en-US" altLang="zh-CN" sz="3200" dirty="0" smtClean="0"/>
          </a:p>
          <a:p>
            <a:pPr lvl="1"/>
            <a:r>
              <a:rPr lang="zh-CN" altLang="en-US" sz="3200" dirty="0" smtClean="0"/>
              <a:t>你有什麽理由稱神在世上做錯了？</a:t>
            </a:r>
            <a:endParaRPr lang="en-US" altLang="zh-CN" sz="3200" dirty="0" smtClean="0"/>
          </a:p>
          <a:p>
            <a:pPr lvl="1"/>
            <a:endParaRPr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58311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約伯記的結構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4400" dirty="0"/>
              <a:t>天上的判決 </a:t>
            </a:r>
            <a:r>
              <a:rPr lang="en-US" altLang="zh-CN" sz="4400" dirty="0"/>
              <a:t>(1-2</a:t>
            </a:r>
            <a:r>
              <a:rPr lang="zh-CN" altLang="en-US" sz="4400" dirty="0"/>
              <a:t>章</a:t>
            </a:r>
            <a:r>
              <a:rPr lang="en-US" altLang="zh-CN" sz="4400" dirty="0"/>
              <a:t>)</a:t>
            </a:r>
          </a:p>
          <a:p>
            <a:r>
              <a:rPr lang="zh-CN" altLang="en-US" sz="4400" dirty="0"/>
              <a:t>地上的判決 </a:t>
            </a:r>
            <a:r>
              <a:rPr lang="en-US" altLang="zh-CN" sz="4400" dirty="0"/>
              <a:t>(3-42</a:t>
            </a:r>
            <a:r>
              <a:rPr lang="zh-CN" altLang="en-US" sz="4400" dirty="0"/>
              <a:t>章</a:t>
            </a:r>
            <a:r>
              <a:rPr lang="en-US" altLang="zh-CN" sz="4400" dirty="0"/>
              <a:t>)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約伯朋友們的智慧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福音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自以為義與苦難</a:t>
            </a:r>
          </a:p>
          <a:p>
            <a:pPr marL="1200150" lvl="1" indent="-742950">
              <a:buFont typeface="+mj-ea"/>
              <a:buAutoNum type="circleNumDbPlain"/>
            </a:pPr>
            <a:r>
              <a:rPr lang="zh-CN" altLang="en-US" sz="4000" dirty="0"/>
              <a:t>神</a:t>
            </a:r>
            <a:r>
              <a:rPr lang="zh-CN" altLang="en-US" sz="4000" dirty="0"/>
              <a:t>的正確和公義</a:t>
            </a:r>
          </a:p>
        </p:txBody>
      </p:sp>
    </p:spTree>
    <p:extLst>
      <p:ext uri="{BB962C8B-B14F-4D97-AF65-F5344CB8AC3E}">
        <p14:creationId xmlns:p14="http://schemas.microsoft.com/office/powerpoint/2010/main" val="39780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總結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約伯記是一本</a:t>
            </a:r>
            <a:r>
              <a:rPr lang="zh-CN" altLang="en-US" dirty="0" smtClean="0">
                <a:solidFill>
                  <a:srgbClr val="FFFF00"/>
                </a:solidFill>
              </a:rPr>
              <a:t>偉大奇妙</a:t>
            </a:r>
            <a:r>
              <a:rPr lang="zh-CN" altLang="en-US" dirty="0" smtClean="0"/>
              <a:t>的書</a:t>
            </a:r>
            <a:endParaRPr lang="en-US" altLang="zh-CN" dirty="0" smtClean="0"/>
          </a:p>
          <a:p>
            <a:r>
              <a:rPr lang="zh-CN" altLang="en-US" dirty="0"/>
              <a:t>約伯</a:t>
            </a:r>
            <a:r>
              <a:rPr lang="zh-CN" altLang="en-US" dirty="0" smtClean="0"/>
              <a:t>記是聖經的</a:t>
            </a:r>
            <a:r>
              <a:rPr lang="zh-CN" altLang="en-US" dirty="0" smtClean="0">
                <a:solidFill>
                  <a:srgbClr val="FFFF00"/>
                </a:solidFill>
              </a:rPr>
              <a:t>引言和基礎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/>
              <a:t>約伯</a:t>
            </a:r>
            <a:r>
              <a:rPr lang="zh-CN" altLang="en-US" dirty="0" smtClean="0"/>
              <a:t>記告訴我們</a:t>
            </a:r>
            <a:r>
              <a:rPr lang="zh-CN" altLang="en-US" dirty="0" smtClean="0">
                <a:solidFill>
                  <a:srgbClr val="FFFF00"/>
                </a:solidFill>
              </a:rPr>
              <a:t>爲什麽我們需要聖經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/>
              <a:t>約伯</a:t>
            </a:r>
            <a:r>
              <a:rPr lang="zh-CN" altLang="en-US" dirty="0" smtClean="0"/>
              <a:t>記預示了</a:t>
            </a:r>
            <a:r>
              <a:rPr lang="zh-CN" altLang="en-US" dirty="0" smtClean="0">
                <a:solidFill>
                  <a:srgbClr val="FFFF00"/>
                </a:solidFill>
              </a:rPr>
              <a:t>福音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/>
              <a:t>約</a:t>
            </a:r>
            <a:r>
              <a:rPr lang="zh-CN" altLang="en-US" dirty="0" smtClean="0"/>
              <a:t>伯記讓我們認識</a:t>
            </a:r>
            <a:r>
              <a:rPr lang="zh-CN" altLang="en-US" dirty="0" smtClean="0">
                <a:solidFill>
                  <a:srgbClr val="FFFF00"/>
                </a:solidFill>
              </a:rPr>
              <a:t>神的偉大</a:t>
            </a:r>
            <a:endParaRPr lang="en-US" altLang="zh-CN" dirty="0" smtClean="0">
              <a:solidFill>
                <a:srgbClr val="FFFF00"/>
              </a:solidFill>
            </a:endParaRPr>
          </a:p>
          <a:p>
            <a:r>
              <a:rPr lang="zh-CN" altLang="en-US" dirty="0" smtClean="0"/>
              <a:t>最主要的：約伯記讓我們知道</a:t>
            </a:r>
            <a:r>
              <a:rPr lang="zh-CN" altLang="en-US" b="1" u="sng" dirty="0" smtClean="0">
                <a:solidFill>
                  <a:srgbClr val="FFFF00"/>
                </a:solidFill>
              </a:rPr>
              <a:t>神的正確和公義</a:t>
            </a:r>
            <a:r>
              <a:rPr lang="zh-CN" altLang="en-US" dirty="0" smtClean="0"/>
              <a:t>。神不會犯錯！神所作的都是對的，并且有一天神修復世界，讓世界充滿公義。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10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sz="80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神的正確和公義</a:t>
            </a:r>
            <a:r>
              <a:rPr lang="en-US" altLang="zh-CN" sz="80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/>
            </a:r>
            <a:br>
              <a:rPr lang="en-US" altLang="zh-CN" sz="8000" dirty="0" smtClean="0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</a:br>
            <a:r>
              <a:rPr lang="en-US" altLang="zh-CN" sz="4000" dirty="0" smtClean="0">
                <a:latin typeface="Times New Roman" pitchFamily="18" charset="0"/>
                <a:ea typeface="黑体" pitchFamily="49" charset="-122"/>
                <a:cs typeface="Times New Roman" pitchFamily="18" charset="0"/>
              </a:rPr>
              <a:t>The Rightness and Righteousness of God</a:t>
            </a:r>
            <a:endParaRPr lang="en-US" sz="4000" dirty="0">
              <a:solidFill>
                <a:schemeClr val="bg1"/>
              </a:solidFill>
              <a:latin typeface="Times New Roman" pitchFamily="18" charset="0"/>
              <a:ea typeface="黑体" pitchFamily="49" charset="-122"/>
              <a:cs typeface="Times New Roman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約伯</a:t>
            </a:r>
            <a:r>
              <a:rPr lang="zh-CN" altLang="en-US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記講座</a:t>
            </a:r>
            <a:endParaRPr lang="en-US" altLang="zh-CN" sz="4400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19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約伯記是一卷奇妙的書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zh-CN" altLang="en-US" sz="4000" dirty="0" smtClean="0"/>
              <a:t>約伯記是聖經的</a:t>
            </a:r>
            <a:r>
              <a:rPr lang="zh-CN" altLang="en-US" sz="4000" dirty="0" smtClean="0">
                <a:solidFill>
                  <a:srgbClr val="FFFF00"/>
                </a:solidFill>
              </a:rPr>
              <a:t>第一卷書</a:t>
            </a:r>
            <a:r>
              <a:rPr lang="zh-CN" altLang="en-US" sz="4000" dirty="0" smtClean="0"/>
              <a:t>，好像是整本聖經的引言</a:t>
            </a:r>
            <a:endParaRPr lang="en-US" altLang="zh-CN" sz="4000" dirty="0" smtClean="0"/>
          </a:p>
          <a:p>
            <a:r>
              <a:rPr lang="zh-CN" altLang="en-US" sz="4000" dirty="0"/>
              <a:t>約伯</a:t>
            </a:r>
            <a:r>
              <a:rPr lang="zh-CN" altLang="en-US" sz="4000" dirty="0" smtClean="0"/>
              <a:t>記解答</a:t>
            </a:r>
            <a:r>
              <a:rPr lang="zh-CN" altLang="en-US" sz="4000" dirty="0" smtClean="0">
                <a:solidFill>
                  <a:srgbClr val="FFFF00"/>
                </a:solidFill>
              </a:rPr>
              <a:t>爲什麽我們需要聖經</a:t>
            </a:r>
            <a:endParaRPr lang="en-US" altLang="zh-CN" sz="4000" dirty="0" smtClean="0">
              <a:solidFill>
                <a:srgbClr val="FFFF00"/>
              </a:solidFill>
            </a:endParaRPr>
          </a:p>
          <a:p>
            <a:r>
              <a:rPr lang="zh-CN" altLang="en-US" sz="4000" dirty="0" smtClean="0"/>
              <a:t>聖</a:t>
            </a:r>
            <a:r>
              <a:rPr lang="zh-CN" altLang="en-US" sz="4000" dirty="0"/>
              <a:t>經</a:t>
            </a:r>
            <a:r>
              <a:rPr lang="zh-CN" altLang="en-US" sz="4000" dirty="0" smtClean="0"/>
              <a:t>的</a:t>
            </a:r>
            <a:r>
              <a:rPr lang="zh-CN" altLang="en-US" sz="4000" dirty="0" smtClean="0">
                <a:solidFill>
                  <a:srgbClr val="FFFF00"/>
                </a:solidFill>
              </a:rPr>
              <a:t>各位作者</a:t>
            </a:r>
            <a:r>
              <a:rPr lang="zh-CN" altLang="en-US" sz="4000" dirty="0" smtClean="0"/>
              <a:t>會</a:t>
            </a:r>
            <a:r>
              <a:rPr lang="zh-CN" altLang="en-US" sz="4000" dirty="0"/>
              <a:t>引用約</a:t>
            </a:r>
            <a:r>
              <a:rPr lang="zh-CN" altLang="en-US" sz="4000" dirty="0" smtClean="0"/>
              <a:t>伯記</a:t>
            </a:r>
            <a:endParaRPr lang="en-US" altLang="zh-CN" sz="4000" dirty="0" smtClean="0"/>
          </a:p>
          <a:p>
            <a:r>
              <a:rPr lang="zh-CN" altLang="en-US" sz="4000" dirty="0"/>
              <a:t>約伯</a:t>
            </a:r>
            <a:r>
              <a:rPr lang="zh-CN" altLang="en-US" sz="4000" dirty="0" smtClean="0"/>
              <a:t>記涵蓋重要或有趣的話題</a:t>
            </a:r>
            <a:endParaRPr lang="en-US" altLang="zh-CN" sz="4000" dirty="0" smtClean="0"/>
          </a:p>
          <a:p>
            <a:pPr lvl="1"/>
            <a:r>
              <a:rPr lang="zh-CN" altLang="en-US" sz="2400" dirty="0" smtClean="0"/>
              <a:t>神的本性，神的主權</a:t>
            </a:r>
            <a:endParaRPr lang="en-US" altLang="zh-CN" sz="2400" dirty="0" smtClean="0"/>
          </a:p>
          <a:p>
            <a:pPr lvl="1"/>
            <a:r>
              <a:rPr lang="zh-TW" altLang="en-US" sz="2400" dirty="0"/>
              <a:t>信神的人如何面對生命中的苦</a:t>
            </a:r>
            <a:r>
              <a:rPr lang="zh-TW" altLang="en-US" sz="2400" dirty="0" smtClean="0"/>
              <a:t>難</a:t>
            </a:r>
            <a:endParaRPr lang="en-US" altLang="zh-TW" sz="2400" dirty="0" smtClean="0"/>
          </a:p>
          <a:p>
            <a:pPr lvl="1"/>
            <a:r>
              <a:rPr lang="zh-CN" altLang="en-US" sz="2400" dirty="0" smtClean="0"/>
              <a:t>恐龍</a:t>
            </a:r>
            <a:endParaRPr lang="en-US" altLang="zh-CN" sz="2400" dirty="0" smtClean="0"/>
          </a:p>
          <a:p>
            <a:pPr lvl="1"/>
            <a:r>
              <a:rPr lang="zh-CN" altLang="en-US" sz="2400" dirty="0"/>
              <a:t>福音</a:t>
            </a:r>
            <a:endParaRPr lang="zh-CN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9797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5438</TotalTime>
  <Words>5091</Words>
  <Application>Microsoft Office PowerPoint</Application>
  <PresentationFormat>全屏显示(4:3)</PresentationFormat>
  <Paragraphs>518</Paragraphs>
  <Slides>89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89</vt:i4>
      </vt:variant>
    </vt:vector>
  </HeadingPairs>
  <TitlesOfParts>
    <vt:vector size="90" baseType="lpstr">
      <vt:lpstr>Office 主题</vt:lpstr>
      <vt:lpstr>神的正確和公義 The Rightness and Righteousness of God</vt:lpstr>
      <vt:lpstr>約伯記是一卷奇妙的書</vt:lpstr>
      <vt:lpstr>PowerPoint 演示文稿</vt:lpstr>
      <vt:lpstr>約伯記是一卷奇妙的書</vt:lpstr>
      <vt:lpstr>PowerPoint 演示文稿</vt:lpstr>
      <vt:lpstr>約伯記是一卷奇妙的書</vt:lpstr>
      <vt:lpstr>PowerPoint 演示文稿</vt:lpstr>
      <vt:lpstr>約伯記是一卷奇妙的書</vt:lpstr>
      <vt:lpstr>約伯記是一卷奇妙的書</vt:lpstr>
      <vt:lpstr>總結</vt:lpstr>
      <vt:lpstr>約伯記的主題</vt:lpstr>
      <vt:lpstr>約伯記的主題</vt:lpstr>
      <vt:lpstr>約伯記的結構</vt:lpstr>
      <vt:lpstr>約伯記的結構</vt:lpstr>
      <vt:lpstr>天上的判決 (1-2章)</vt:lpstr>
      <vt:lpstr>約伯記 1:7-9</vt:lpstr>
      <vt:lpstr>約伯記 1:7-9</vt:lpstr>
      <vt:lpstr>約伯記 1:7-9</vt:lpstr>
      <vt:lpstr>約伯記 1:7-9</vt:lpstr>
      <vt:lpstr>約伯記 1:7-9</vt:lpstr>
      <vt:lpstr>約伯記1:8-11</vt:lpstr>
      <vt:lpstr>約伯記1:8-11</vt:lpstr>
      <vt:lpstr>約伯記1:12</vt:lpstr>
      <vt:lpstr>約伯記1:13-19</vt:lpstr>
      <vt:lpstr>約伯記 1:20-22</vt:lpstr>
      <vt:lpstr>約伯記 1:20-22</vt:lpstr>
      <vt:lpstr>約伯記 2:1-10</vt:lpstr>
      <vt:lpstr>約伯記的結構</vt:lpstr>
      <vt:lpstr>約伯記 2:12-3:26</vt:lpstr>
      <vt:lpstr>約伯記的結構</vt:lpstr>
      <vt:lpstr>約伯朋友們的智慧</vt:lpstr>
      <vt:lpstr>約伯朋友們的智慧</vt:lpstr>
      <vt:lpstr>約伯朋友們的智慧</vt:lpstr>
      <vt:lpstr>約伯的朋友是不同領域的專家</vt:lpstr>
      <vt:lpstr>PowerPoint 演示文稿</vt:lpstr>
      <vt:lpstr>以利法 Eliphaz = 歷史學家</vt:lpstr>
      <vt:lpstr>以利法 Eliphaz = 歷史學家</vt:lpstr>
      <vt:lpstr>PowerPoint 演示文稿</vt:lpstr>
      <vt:lpstr>PowerPoint 演示文稿</vt:lpstr>
      <vt:lpstr>比勒達 Bildad = 科學家</vt:lpstr>
      <vt:lpstr>比勒達 Bildad = 科學家</vt:lpstr>
      <vt:lpstr>比勒達 Bildad = 科學家</vt:lpstr>
      <vt:lpstr>PowerPoint 演示文稿</vt:lpstr>
      <vt:lpstr>瑣法 Zophar = 哲學家/神學家</vt:lpstr>
      <vt:lpstr>約伯的朋友是不同領域的專家</vt:lpstr>
      <vt:lpstr>約伯朋友們的智慧</vt:lpstr>
      <vt:lpstr>三種不同的思維方式</vt:lpstr>
      <vt:lpstr>PowerPoint 演示文稿</vt:lpstr>
      <vt:lpstr>以利法 Eliphaz的第三輪對話</vt:lpstr>
      <vt:lpstr>PowerPoint 演示文稿</vt:lpstr>
      <vt:lpstr>約伯朋友們的智慧</vt:lpstr>
      <vt:lpstr>約伯朋友們的智慧給我們的提醒</vt:lpstr>
      <vt:lpstr>約伯朋友們的智慧給我們的提醒</vt:lpstr>
      <vt:lpstr>神的智慧 (約伯記28章)</vt:lpstr>
      <vt:lpstr>PowerPoint 演示文稿</vt:lpstr>
      <vt:lpstr>敬畏耶和華是智慧的開端</vt:lpstr>
      <vt:lpstr>約伯記的結構</vt:lpstr>
      <vt:lpstr>福音：約伯的心願/祈禱</vt:lpstr>
      <vt:lpstr>PowerPoint 演示文稿</vt:lpstr>
      <vt:lpstr>PowerPoint 演示文稿</vt:lpstr>
      <vt:lpstr>福音：約伯的心願/祈禱</vt:lpstr>
      <vt:lpstr>PowerPoint 演示文稿</vt:lpstr>
      <vt:lpstr>福音：約伯的心願/祈禱</vt:lpstr>
      <vt:lpstr>約伯記的結構</vt:lpstr>
      <vt:lpstr>自以為義與苦難</vt:lpstr>
      <vt:lpstr>自以為義與苦難</vt:lpstr>
      <vt:lpstr>自以為義與苦難</vt:lpstr>
      <vt:lpstr>PowerPoint 演示文稿</vt:lpstr>
      <vt:lpstr>自以為義與苦難</vt:lpstr>
      <vt:lpstr>PowerPoint 演示文稿</vt:lpstr>
      <vt:lpstr>自以為義與苦難</vt:lpstr>
      <vt:lpstr>神如此偉大，超乎我們的理解，所以我們無權指責神</vt:lpstr>
      <vt:lpstr>神如此偉大，超乎我們的理解，所以我們無權指責神</vt:lpstr>
      <vt:lpstr>神如此偉大，超乎我們的理解，所以我們無權指責神</vt:lpstr>
      <vt:lpstr>約伯記的結構</vt:lpstr>
      <vt:lpstr>神的正確和公義 神的第一點：他的智慧更大</vt:lpstr>
      <vt:lpstr>神的正確和公義 神的第二點：他的能力更大</vt:lpstr>
      <vt:lpstr>兩個恐龍</vt:lpstr>
      <vt:lpstr>PowerPoint 演示文稿</vt:lpstr>
      <vt:lpstr>雷龍 Brontosaurus</vt:lpstr>
      <vt:lpstr>兩個恐龍</vt:lpstr>
      <vt:lpstr>PowerPoint 演示文稿</vt:lpstr>
      <vt:lpstr>Leviathan不是鰐魚是什麽？</vt:lpstr>
      <vt:lpstr>Leviathan不是鰐魚是什麽？ 閲讀文章</vt:lpstr>
      <vt:lpstr>爲什麽這是故意翻譯錯誤？</vt:lpstr>
      <vt:lpstr>神的正確和公義 神的第二點：他的能力更大</vt:lpstr>
      <vt:lpstr>約伯記的結構</vt:lpstr>
      <vt:lpstr>總結</vt:lpstr>
      <vt:lpstr>神的正確和公義 The Rightness and Righteousness of God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基本釋經學</dc:title>
  <dc:creator>HP</dc:creator>
  <cp:lastModifiedBy>Bart and Elle</cp:lastModifiedBy>
  <cp:revision>513</cp:revision>
  <dcterms:created xsi:type="dcterms:W3CDTF">2018-04-03T17:05:34Z</dcterms:created>
  <dcterms:modified xsi:type="dcterms:W3CDTF">2021-02-19T18:02:51Z</dcterms:modified>
</cp:coreProperties>
</file>